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  <p:sldMasterId id="2147483684" r:id="rId2"/>
  </p:sldMasterIdLst>
  <p:sldIdLst>
    <p:sldId id="256" r:id="rId3"/>
    <p:sldId id="257" r:id="rId4"/>
    <p:sldId id="259" r:id="rId5"/>
    <p:sldId id="261" r:id="rId6"/>
    <p:sldId id="260" r:id="rId7"/>
    <p:sldId id="263" r:id="rId8"/>
    <p:sldId id="264" r:id="rId9"/>
    <p:sldId id="267" r:id="rId10"/>
    <p:sldId id="271" r:id="rId11"/>
    <p:sldId id="274" r:id="rId12"/>
    <p:sldId id="273" r:id="rId13"/>
    <p:sldId id="289" r:id="rId14"/>
    <p:sldId id="288" r:id="rId15"/>
    <p:sldId id="280" r:id="rId16"/>
    <p:sldId id="281" r:id="rId17"/>
    <p:sldId id="309" r:id="rId18"/>
    <p:sldId id="312" r:id="rId19"/>
    <p:sldId id="311" r:id="rId20"/>
    <p:sldId id="316" r:id="rId21"/>
    <p:sldId id="318" r:id="rId22"/>
    <p:sldId id="324" r:id="rId23"/>
    <p:sldId id="313" r:id="rId24"/>
    <p:sldId id="314" r:id="rId25"/>
    <p:sldId id="315" r:id="rId26"/>
    <p:sldId id="326" r:id="rId27"/>
    <p:sldId id="327" r:id="rId28"/>
    <p:sldId id="325" r:id="rId29"/>
    <p:sldId id="319" r:id="rId30"/>
    <p:sldId id="320" r:id="rId31"/>
    <p:sldId id="321" r:id="rId32"/>
    <p:sldId id="322" r:id="rId33"/>
    <p:sldId id="328" r:id="rId34"/>
    <p:sldId id="329" r:id="rId35"/>
    <p:sldId id="323" r:id="rId36"/>
    <p:sldId id="330" r:id="rId37"/>
    <p:sldId id="331" r:id="rId38"/>
    <p:sldId id="334" r:id="rId39"/>
    <p:sldId id="333" r:id="rId40"/>
    <p:sldId id="332" r:id="rId41"/>
    <p:sldId id="336" r:id="rId42"/>
    <p:sldId id="335" r:id="rId43"/>
    <p:sldId id="308" r:id="rId4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000000"/>
    <a:srgbClr val="4A206A"/>
    <a:srgbClr val="66FF66"/>
    <a:srgbClr val="632B8D"/>
    <a:srgbClr val="481F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7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0E7B3D-862E-4AFF-9B82-526E033EC297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53F2A1-83D1-472F-9294-7EB2411D5C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0E7B3D-862E-4AFF-9B82-526E033EC297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53F2A1-83D1-472F-9294-7EB2411D5C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0E7B3D-862E-4AFF-9B82-526E033EC297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53F2A1-83D1-472F-9294-7EB2411D5C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7B3D-862E-4AFF-9B82-526E033EC297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3F2A1-83D1-472F-9294-7EB2411D5C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7B3D-862E-4AFF-9B82-526E033EC297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3F2A1-83D1-472F-9294-7EB2411D5C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7B3D-862E-4AFF-9B82-526E033EC297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3F2A1-83D1-472F-9294-7EB2411D5C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7B3D-862E-4AFF-9B82-526E033EC297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3F2A1-83D1-472F-9294-7EB2411D5C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7B3D-862E-4AFF-9B82-526E033EC297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3F2A1-83D1-472F-9294-7EB2411D5C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7B3D-862E-4AFF-9B82-526E033EC297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3F2A1-83D1-472F-9294-7EB2411D5C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7B3D-862E-4AFF-9B82-526E033EC297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3F2A1-83D1-472F-9294-7EB2411D5C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7B3D-862E-4AFF-9B82-526E033EC297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3F2A1-83D1-472F-9294-7EB2411D5C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0E7B3D-862E-4AFF-9B82-526E033EC297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53F2A1-83D1-472F-9294-7EB2411D5C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7B3D-862E-4AFF-9B82-526E033EC297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3F2A1-83D1-472F-9294-7EB2411D5C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7B3D-862E-4AFF-9B82-526E033EC297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3F2A1-83D1-472F-9294-7EB2411D5C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7B3D-862E-4AFF-9B82-526E033EC297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3F2A1-83D1-472F-9294-7EB2411D5C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0E7B3D-862E-4AFF-9B82-526E033EC297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53F2A1-83D1-472F-9294-7EB2411D5C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0E7B3D-862E-4AFF-9B82-526E033EC297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53F2A1-83D1-472F-9294-7EB2411D5C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0E7B3D-862E-4AFF-9B82-526E033EC297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53F2A1-83D1-472F-9294-7EB2411D5C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0E7B3D-862E-4AFF-9B82-526E033EC297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53F2A1-83D1-472F-9294-7EB2411D5C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0E7B3D-862E-4AFF-9B82-526E033EC297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53F2A1-83D1-472F-9294-7EB2411D5C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0E7B3D-862E-4AFF-9B82-526E033EC297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53F2A1-83D1-472F-9294-7EB2411D5C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0E7B3D-862E-4AFF-9B82-526E033EC297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53F2A1-83D1-472F-9294-7EB2411D5C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70E7B3D-862E-4AFF-9B82-526E033EC297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53F2A1-83D1-472F-9294-7EB2411D5CB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E7B3D-862E-4AFF-9B82-526E033EC297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3F2A1-83D1-472F-9294-7EB2411D5CB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0.gif"/><Relationship Id="rId5" Type="http://schemas.openxmlformats.org/officeDocument/2006/relationships/image" Target="../media/image19.gif"/><Relationship Id="rId4" Type="http://schemas.openxmlformats.org/officeDocument/2006/relationships/image" Target="../media/image18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5041" y="3357562"/>
            <a:ext cx="2678925" cy="278608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57158" y="1000108"/>
            <a:ext cx="80219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7030A0"/>
                </a:solidFill>
                <a:latin typeface="Arial Black" pitchFamily="34" charset="0"/>
              </a:rPr>
              <a:t>Задания по русскому языку, реализующие предметные и метапредметные компетенции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42875"/>
            <a:ext cx="7772400" cy="10001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3200" b="1" dirty="0" smtClean="0">
                <a:solidFill>
                  <a:srgbClr val="C00000"/>
                </a:solidFill>
                <a:latin typeface="Arial Black" pitchFamily="34" charset="0"/>
              </a:rPr>
              <a:t>Ключевая компетентность</a:t>
            </a:r>
            <a:endParaRPr lang="ru-RU" sz="32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1143000"/>
            <a:ext cx="8358188" cy="5500688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ru-RU" dirty="0" smtClean="0"/>
          </a:p>
          <a:p>
            <a:pPr>
              <a:buFont typeface="Wingdings" pitchFamily="2" charset="2"/>
              <a:buNone/>
              <a:defRPr/>
            </a:pPr>
            <a:endParaRPr lang="ru-RU" dirty="0" smtClean="0"/>
          </a:p>
          <a:p>
            <a:pPr>
              <a:buFont typeface="Wingdings" pitchFamily="2" charset="2"/>
              <a:buNone/>
              <a:defRPr/>
            </a:pPr>
            <a:endParaRPr lang="ru-RU" dirty="0" smtClean="0"/>
          </a:p>
          <a:p>
            <a:pPr>
              <a:buFont typeface="Wingdings" pitchFamily="2" charset="2"/>
              <a:buNone/>
              <a:defRPr/>
            </a:pPr>
            <a:endParaRPr lang="ru-RU" dirty="0" smtClean="0"/>
          </a:p>
          <a:p>
            <a:pPr>
              <a:buFont typeface="Wingdings" pitchFamily="2" charset="2"/>
              <a:buNone/>
              <a:defRPr/>
            </a:pPr>
            <a:endParaRPr lang="ru-RU" dirty="0" smtClean="0"/>
          </a:p>
          <a:p>
            <a:pPr>
              <a:buFont typeface="Wingdings" pitchFamily="2" charset="2"/>
              <a:buNone/>
              <a:defRPr/>
            </a:pPr>
            <a:endParaRPr lang="ru-RU" dirty="0" smtClean="0"/>
          </a:p>
          <a:p>
            <a:pPr>
              <a:buFont typeface="Wingdings" pitchFamily="2" charset="2"/>
              <a:buNone/>
              <a:defRPr/>
            </a:pPr>
            <a:r>
              <a:rPr lang="ru-RU" dirty="0" smtClean="0"/>
              <a:t>                         </a:t>
            </a:r>
          </a:p>
          <a:p>
            <a:pPr>
              <a:buFont typeface="Wingdings" pitchFamily="2" charset="2"/>
              <a:buNone/>
              <a:defRPr/>
            </a:pPr>
            <a:r>
              <a:rPr lang="ru-RU" dirty="0" smtClean="0"/>
              <a:t>                                            </a:t>
            </a:r>
            <a:r>
              <a:rPr lang="ru-RU" sz="4800" b="1" dirty="0" smtClean="0">
                <a:solidFill>
                  <a:srgbClr val="C00000"/>
                </a:solidFill>
              </a:rPr>
              <a:t>НО</a:t>
            </a:r>
          </a:p>
        </p:txBody>
      </p:sp>
      <p:sp>
        <p:nvSpPr>
          <p:cNvPr id="4" name="Блок-схема: процесс 3"/>
          <p:cNvSpPr/>
          <p:nvPr/>
        </p:nvSpPr>
        <p:spPr bwMode="auto">
          <a:xfrm>
            <a:off x="428596" y="1285875"/>
            <a:ext cx="8286808" cy="642938"/>
          </a:xfrm>
          <a:prstGeom prst="flowChartProcess">
            <a:avLst/>
          </a:prstGeom>
          <a:solidFill>
            <a:schemeClr val="bg1">
              <a:lumMod val="40000"/>
              <a:lumOff val="60000"/>
            </a:schemeClr>
          </a:solidFill>
          <a:ln w="28575" cap="sq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ru-RU" sz="2400" b="1" dirty="0">
                <a:latin typeface="Times New Roman" charset="0"/>
              </a:rPr>
              <a:t>НЕОБХОДИМА ВСЕМ  ЧЛЕНАМ СООБЩЕСТВА</a:t>
            </a:r>
          </a:p>
        </p:txBody>
      </p:sp>
      <p:pic>
        <p:nvPicPr>
          <p:cNvPr id="14341" name="Picture 2" descr="C:\Documents and Settings\Елена\Мои документы\Мои рисунки\Организатор клипов (Microsoft)\картинки 1\АНИМАШКИ\Женщины\Рисунок 1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928802"/>
            <a:ext cx="1000132" cy="1430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4" descr="C:\Documents and Settings\Елена\Мои документы\Мои рисунки\Организатор клипов (Microsoft)\картинки 1\АНИМАШКИ\Мужчины\man01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7620" y="2389534"/>
            <a:ext cx="1390651" cy="1182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Picture 5" descr="C:\Documents and Settings\Елена\Мои документы\Мои рисунки\Организатор клипов (Microsoft)\картинки 1\АНИМАШКИ\Дети\baby35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57884" y="2000240"/>
            <a:ext cx="1136928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4" name="Picture 6" descr="C:\Documents and Settings\Елена\Мои документы\Мои рисунки\Организатор клипов (Microsoft)\картинки 1\АНИМАШКИ\Люди работа\mw008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429520" y="2428868"/>
            <a:ext cx="1388637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5" name="Picture 8" descr="C:\Documents and Settings\Елена\Мои документы\Мои рисунки\Организатор клипов (Microsoft)\картинки 1\АНИМАШКИ\Мультяшки\mult13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14546" y="2357430"/>
            <a:ext cx="1009651" cy="1719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6" name="Блок-схема: процесс 11"/>
          <p:cNvSpPr>
            <a:spLocks noChangeArrowheads="1"/>
          </p:cNvSpPr>
          <p:nvPr/>
        </p:nvSpPr>
        <p:spPr bwMode="auto">
          <a:xfrm>
            <a:off x="500034" y="4143380"/>
            <a:ext cx="3571871" cy="2071688"/>
          </a:xfrm>
          <a:prstGeom prst="flowChartProcess">
            <a:avLst/>
          </a:prstGeom>
          <a:solidFill>
            <a:srgbClr val="FFFF00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pPr algn="just"/>
            <a:r>
              <a:rPr lang="ru-RU" sz="2400" b="1" dirty="0"/>
              <a:t>отражает     способы</a:t>
            </a:r>
          </a:p>
          <a:p>
            <a:pPr algn="just"/>
            <a:r>
              <a:rPr lang="ru-RU" sz="2400" b="1" dirty="0"/>
              <a:t>деятельности, которые</a:t>
            </a:r>
          </a:p>
          <a:p>
            <a:pPr algn="just"/>
            <a:r>
              <a:rPr lang="ru-RU" sz="2400" b="1" dirty="0"/>
              <a:t>принципиально важны</a:t>
            </a:r>
          </a:p>
          <a:p>
            <a:pPr algn="just"/>
            <a:r>
              <a:rPr lang="ru-RU" sz="2400" b="1" dirty="0"/>
              <a:t>для   того   или   иного </a:t>
            </a:r>
          </a:p>
          <a:p>
            <a:pPr algn="just"/>
            <a:r>
              <a:rPr lang="ru-RU" sz="2400" b="1" dirty="0"/>
              <a:t>сообщества</a:t>
            </a:r>
          </a:p>
        </p:txBody>
      </p:sp>
      <p:sp>
        <p:nvSpPr>
          <p:cNvPr id="14347" name="Блок-схема: процесс 13"/>
          <p:cNvSpPr>
            <a:spLocks noChangeArrowheads="1"/>
          </p:cNvSpPr>
          <p:nvPr/>
        </p:nvSpPr>
        <p:spPr bwMode="auto">
          <a:xfrm>
            <a:off x="5857884" y="4143380"/>
            <a:ext cx="3000404" cy="2071688"/>
          </a:xfrm>
          <a:prstGeom prst="flowChartProcess">
            <a:avLst/>
          </a:prstGeom>
          <a:solidFill>
            <a:srgbClr val="FFFF00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r>
              <a:rPr lang="ru-RU" dirty="0">
                <a:solidFill>
                  <a:schemeClr val="bg2"/>
                </a:solidFill>
              </a:rPr>
              <a:t>       </a:t>
            </a:r>
          </a:p>
          <a:p>
            <a:r>
              <a:rPr lang="ru-RU" sz="2800" dirty="0"/>
              <a:t>       </a:t>
            </a:r>
            <a:r>
              <a:rPr lang="ru-RU" sz="2800" b="1" dirty="0"/>
              <a:t>является </a:t>
            </a:r>
          </a:p>
          <a:p>
            <a:r>
              <a:rPr lang="ru-RU" sz="2800" b="1" dirty="0"/>
              <a:t>     дефицитом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285720" y="714356"/>
            <a:ext cx="8715436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Ключевые компетентности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– наиболее общие (универсальные) выработанные способы действия (способности и умения), позволяющие человеку понимать ситуацию, достигать результатов в личной и профессиональной жизни в условиях конкретного общества.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Ключевые компетентности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приобретаются в образовательном процессе в результате опыта их успешного применения.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Ключевые компетентности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проявляются в деятельности.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Ключевые компетентности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переносимы (применимы в новых ситуациях).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3" y="142875"/>
            <a:ext cx="8643937" cy="5715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2800" b="1" dirty="0" smtClean="0">
                <a:solidFill>
                  <a:srgbClr val="C00000"/>
                </a:solidFill>
                <a:latin typeface="Arial Black" pitchFamily="34" charset="0"/>
              </a:rPr>
              <a:t>Ключевые компетентности</a:t>
            </a:r>
            <a:endParaRPr lang="ru-RU" sz="2800" dirty="0">
              <a:solidFill>
                <a:srgbClr val="C00000"/>
              </a:solidFill>
              <a:latin typeface="Arial Black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7110996"/>
              </p:ext>
            </p:extLst>
          </p:nvPr>
        </p:nvGraphicFramePr>
        <p:xfrm>
          <a:off x="214313" y="857251"/>
          <a:ext cx="8715376" cy="5958840"/>
        </p:xfrm>
        <a:graphic>
          <a:graphicData uri="http://schemas.openxmlformats.org/drawingml/2006/table">
            <a:tbl>
              <a:tblPr/>
              <a:tblGrid>
                <a:gridCol w="4357688"/>
                <a:gridCol w="4357688"/>
              </a:tblGrid>
              <a:tr h="17019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информационная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доступ 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 информации, поиск информации, обработка, сопоставление информации, представленной в разных форматах, в том числе противоречивой …</a:t>
                      </a:r>
                      <a:endParaRPr lang="ru-RU" sz="2000" b="1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20422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коммуникативная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создание 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письменного продукта заданного жанра, устное выступление, соблюдение норм письменной и устной речи, соблюдение культуры общения, способность работать в команде…</a:t>
                      </a:r>
                      <a:endParaRPr lang="ru-RU" sz="2000" b="1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20422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компетентность 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разрешения проблем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грамотная 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постановка задачи, планирование собственной деятельности, умение точно выполнять инструкцию, оценка результата, рефлексия собственного продвижения…</a:t>
                      </a:r>
                      <a:endParaRPr lang="ru-RU" sz="2000" b="1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357158" y="285728"/>
            <a:ext cx="8358246" cy="5770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24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Определение ключевой компетентности, на формирование которой направлено задание с предложенной задачной формулировкой.</a:t>
            </a:r>
          </a:p>
          <a:p>
            <a:pPr marL="0" marR="0" lvl="0" indent="3524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524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Прослушайте сообщение вашего одноклассника. Задайте ему вопрос на уточнение. Выскажите своё мнение по рассматриваемому вопросу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524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Коммуникационная</a:t>
            </a:r>
          </a:p>
          <a:p>
            <a:pPr marL="0" marR="0" lvl="0" indent="3524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524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Составьте план своих действий.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524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Разрешение проблем,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самоорганизационная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524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524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Рассмотрите картинку и опишите ситуацию, изображённую на ней, в трёх предложениях.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524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Информационная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524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460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460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4608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7158" y="428604"/>
            <a:ext cx="850112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 smtClean="0">
                <a:solidFill>
                  <a:srgbClr val="C00000"/>
                </a:solidFill>
                <a:latin typeface="Arial Black" pitchFamily="34" charset="0"/>
              </a:rPr>
              <a:t>Компетентностно-ориентированный</a:t>
            </a:r>
            <a:r>
              <a:rPr lang="ru-RU" sz="2800" b="1" dirty="0" smtClean="0">
                <a:solidFill>
                  <a:srgbClr val="C00000"/>
                </a:solidFill>
                <a:latin typeface="Arial Black" pitchFamily="34" charset="0"/>
              </a:rPr>
              <a:t> подход в обучении </a:t>
            </a:r>
            <a:endParaRPr lang="ru-RU" sz="28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43306" y="1643050"/>
            <a:ext cx="2209964" cy="5232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accent3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 algn="ctr">
              <a:buFont typeface="Wingdings 2" pitchFamily="18" charset="2"/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строится  на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2500306"/>
            <a:ext cx="3786214" cy="8309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изменении организации традиционного урока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357686" y="2357430"/>
            <a:ext cx="4572000" cy="15696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rgbClr val="0070C0"/>
            </a:solidFill>
          </a:ln>
        </p:spPr>
        <p:txBody>
          <a:bodyPr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включении специально организованной деятельности учащихся в образовательный процесс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000364" y="4214818"/>
            <a:ext cx="3086230" cy="5232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accent3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 algn="ctr">
              <a:buFont typeface="Wingdings 2" pitchFamily="18" charset="2"/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реализуется через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00034" y="5000636"/>
            <a:ext cx="3286148" cy="10895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 defTabSz="9334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компетентностно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 ориентированные задания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715008" y="4929198"/>
            <a:ext cx="3143272" cy="10895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 defTabSz="9334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современные образовательные технологии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rot="10800000" flipV="1">
            <a:off x="2357422" y="2214554"/>
            <a:ext cx="1714512" cy="21431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5214942" y="2143116"/>
            <a:ext cx="2428892" cy="21431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10800000" flipV="1">
            <a:off x="1928794" y="4786322"/>
            <a:ext cx="1785950" cy="21431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5357818" y="4714884"/>
            <a:ext cx="2143140" cy="21431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142844" y="642918"/>
            <a:ext cx="8858312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Типы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компетентностно-ориентированных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заданий: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 Black" pitchFamily="34" charset="0"/>
              <a:ea typeface="Calibri" pitchFamily="34" charset="0"/>
              <a:cs typeface="Times New Roman" pitchFamily="18" charset="0"/>
            </a:endParaRPr>
          </a:p>
          <a:p>
            <a:pPr marL="45720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проблемная лингвистическая задача;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    моделирование (лингвистическое и речевое);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    исследовательская работа;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    проект;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    творческая работа.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</a:endParaRPr>
          </a:p>
        </p:txBody>
      </p:sp>
      <p:pic>
        <p:nvPicPr>
          <p:cNvPr id="3074" name="Picture 2" descr="C:\Documents and Settings\Admin\Рабочий стол\Картинки\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3719514"/>
            <a:ext cx="1762132" cy="26138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Е.Евтушенко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Инфантилизм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7477497"/>
              </p:ext>
            </p:extLst>
          </p:nvPr>
        </p:nvGraphicFramePr>
        <p:xfrm>
          <a:off x="179512" y="1268760"/>
          <a:ext cx="8784976" cy="5256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/>
                <a:gridCol w="4392488"/>
              </a:tblGrid>
              <a:tr h="525658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2000" b="0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Мальчик, </a:t>
                      </a:r>
                      <a:r>
                        <a:rPr lang="ru-RU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лгальчик</a:t>
                      </a:r>
                      <a:r>
                        <a:rPr lang="ru-RU" sz="2000" b="0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подлипала,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Мальчик-с-пальчик</a:t>
                      </a:r>
                      <a:r>
                        <a:rPr lang="ru-RU" sz="2000" b="0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 кем попало,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Выпивальчик</a:t>
                      </a:r>
                      <a:r>
                        <a:rPr lang="ru-RU" sz="2000" b="0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жральчик</a:t>
                      </a:r>
                      <a:r>
                        <a:rPr lang="ru-RU" sz="2000" b="0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хват,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2000" b="0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Мальчик, ты душою с пальчик,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2000" b="0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Хоть и ростом </a:t>
                      </a:r>
                      <a:r>
                        <a:rPr lang="ru-RU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дылдоват</a:t>
                      </a:r>
                      <a:r>
                        <a:rPr lang="ru-RU" sz="2000" b="0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Надувальчик</a:t>
                      </a:r>
                      <a:r>
                        <a:rPr lang="ru-RU" sz="2000" b="0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продавальчик</a:t>
                      </a:r>
                      <a:r>
                        <a:rPr lang="ru-RU" sz="2000" b="0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Добывальчик</a:t>
                      </a:r>
                      <a:r>
                        <a:rPr lang="ru-RU" sz="2000" b="0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пробивальчик</a:t>
                      </a:r>
                      <a:r>
                        <a:rPr lang="ru-RU" sz="2000" b="0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беспечальник</a:t>
                      </a:r>
                      <a:r>
                        <a:rPr lang="ru-RU" sz="2000" b="0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хамом хам,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8755" marR="9875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2000" b="0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ты, быть может, </a:t>
                      </a:r>
                      <a:r>
                        <a:rPr lang="ru-RU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убивальчик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2000" b="0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перспективе где-то там.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2000" b="0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Неужели </a:t>
                      </a:r>
                      <a:r>
                        <a:rPr lang="ru-RU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сверхнахальчик</a:t>
                      </a:r>
                      <a:r>
                        <a:rPr lang="ru-RU" sz="2000" b="0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2000" b="0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Книг хороших </a:t>
                      </a:r>
                      <a:r>
                        <a:rPr lang="ru-RU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нечитальчик</a:t>
                      </a:r>
                      <a:r>
                        <a:rPr lang="ru-RU" sz="2000" b="0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2000" b="0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если надо – то </a:t>
                      </a:r>
                      <a:r>
                        <a:rPr lang="ru-RU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кричальчик</a:t>
                      </a:r>
                      <a:r>
                        <a:rPr lang="ru-RU" sz="2000" b="0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2000" b="0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если надо – то </a:t>
                      </a:r>
                      <a:r>
                        <a:rPr lang="ru-RU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молчальчик</a:t>
                      </a:r>
                      <a:r>
                        <a:rPr lang="ru-RU" sz="2000" b="0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2000" b="0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трусоват, как все скоты,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2000" b="0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ты ещё не </a:t>
                      </a:r>
                      <a:r>
                        <a:rPr lang="ru-RU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понимальчик</a:t>
                      </a: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2000" b="0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что уже не мальчик ты.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8755" marR="9875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57284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Анализ текста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52565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Прочитайте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стихотворение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Е.Евтушенко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 Какое средство становится главным способом передачи авторского замысла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стихотворении на 60 слов – 16 неологизмов, из них 12 образованы по одной словообразовательной модели: существительное, обозначающее деятеля по действию, от глагола с помощью суффикса –чик-.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Именно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эти слова становятся основным средством реализации художественного замысла автора.</a:t>
            </a:r>
          </a:p>
          <a:p>
            <a:pPr marL="0" indent="0" algn="just">
              <a:buNone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029714"/>
              </p:ext>
            </p:extLst>
          </p:nvPr>
        </p:nvGraphicFramePr>
        <p:xfrm>
          <a:off x="1115616" y="3429000"/>
          <a:ext cx="5472608" cy="2016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805"/>
                <a:gridCol w="3328803"/>
              </a:tblGrid>
              <a:tr h="2016224">
                <a:tc>
                  <a:txBody>
                    <a:bodyPr/>
                    <a:lstStyle/>
                    <a:p>
                      <a:pPr marL="342900" indent="-342900" algn="just">
                        <a:buFont typeface="+mj-lt"/>
                        <a:buAutoNum type="arabicPeriod"/>
                      </a:pP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лгальчик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buFont typeface="+mj-lt"/>
                        <a:buAutoNum type="arabicPeriod"/>
                      </a:pP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выпивальчик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buFont typeface="+mj-lt"/>
                        <a:buAutoNum type="arabicPeriod"/>
                      </a:pP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жральчик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buFont typeface="+mj-lt"/>
                        <a:buAutoNum type="arabicPeriod"/>
                      </a:pP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надувальчик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buFont typeface="+mj-lt"/>
                        <a:buAutoNum type="arabicPeriod"/>
                      </a:pP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продавальчик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buFont typeface="+mj-lt"/>
                        <a:buAutoNum type="arabicPeriod"/>
                      </a:pP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добывальчик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just">
                        <a:buFont typeface="+mj-lt"/>
                        <a:buAutoNum type="arabicPeriod"/>
                      </a:pP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пробивальчик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buFont typeface="+mj-lt"/>
                        <a:buAutoNum type="arabicPeriod"/>
                      </a:pP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убивальчик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buFont typeface="+mj-lt"/>
                        <a:buAutoNum type="arabicPeriod"/>
                      </a:pP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нечитальчик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buFont typeface="+mj-lt"/>
                        <a:buAutoNum type="arabicPeriod"/>
                      </a:pP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кричальчик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buFont typeface="+mj-lt"/>
                        <a:buAutoNum type="arabicPeriod"/>
                      </a:pP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молчальчик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buFont typeface="+mj-lt"/>
                        <a:buAutoNum type="arabicPeriod"/>
                      </a:pP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понимальчик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69815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После «</a:t>
            </a:r>
            <a:r>
              <a:rPr lang="ru-RU" dirty="0" err="1" smtClean="0"/>
              <a:t>Энтимологического</a:t>
            </a:r>
            <a:r>
              <a:rPr lang="ru-RU" dirty="0" smtClean="0"/>
              <a:t> словаря»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4006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аскорбинка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продавщица</a:t>
            </a:r>
          </a:p>
          <a:p>
            <a:pPr marL="0" indent="0"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беседка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короткий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разговор</a:t>
            </a:r>
          </a:p>
          <a:p>
            <a:pPr marL="0" indent="0"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бойница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заведение, где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юди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беых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хаатах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выечат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вашу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боезнь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0" indent="0"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брюква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штанина</a:t>
            </a:r>
          </a:p>
          <a:p>
            <a:pPr marL="0" indent="0"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гладиатор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утюг</a:t>
            </a:r>
          </a:p>
          <a:p>
            <a:pPr marL="0" indent="0"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зарево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плач</a:t>
            </a:r>
          </a:p>
          <a:p>
            <a:pPr marL="0" indent="0"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какао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-детский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горшок</a:t>
            </a:r>
          </a:p>
          <a:p>
            <a:pPr marL="0" indent="0"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насупиться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хорошо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пообедать</a:t>
            </a:r>
          </a:p>
          <a:p>
            <a:pPr marL="0" indent="0"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ошалеть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приобрести пуховый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платок</a:t>
            </a:r>
          </a:p>
          <a:p>
            <a:pPr marL="0" indent="0"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свинец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большая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свинья</a:t>
            </a:r>
          </a:p>
          <a:p>
            <a:pPr marL="0" indent="0"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соплеменники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больные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насморком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сопрано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воришка</a:t>
            </a:r>
          </a:p>
        </p:txBody>
      </p:sp>
    </p:spTree>
    <p:extLst>
      <p:ext uri="{BB962C8B-B14F-4D97-AF65-F5344CB8AC3E}">
        <p14:creationId xmlns:p14="http://schemas.microsoft.com/office/powerpoint/2010/main" val="19877563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Почему объединены подчеркнутые слова?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8531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Слово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врач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», как ему объясняли когда-то, совсем не случайно состояла в родстве со словом «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врать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», сиречь говорить, и в особенности произносить заклинания. Половина, если не больше, лекарского успеха зависела от умения подыскать нужное слово, способное отвлечь страдальца от горестного созерцания и обратить его дух на путь излечения. (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М.Семенова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8869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dirty="0"/>
              <a:t/>
            </a:r>
            <a:br>
              <a:rPr lang="ru-RU" sz="2800" dirty="0"/>
            </a:br>
            <a:r>
              <a:rPr lang="ru-RU" sz="2200" b="1" dirty="0" smtClean="0">
                <a:solidFill>
                  <a:srgbClr val="C00000"/>
                </a:solidFill>
                <a:latin typeface="Arial Black" pitchFamily="34" charset="0"/>
              </a:rPr>
              <a:t>«Мы слишком часто даём детям ответы, которые надо выучить, а не ставим перед ними проблемы, которые надо решить». </a:t>
            </a:r>
            <a:br>
              <a:rPr lang="ru-RU" sz="2200" b="1" dirty="0" smtClean="0">
                <a:solidFill>
                  <a:srgbClr val="C00000"/>
                </a:solidFill>
                <a:latin typeface="Arial Black" pitchFamily="34" charset="0"/>
              </a:rPr>
            </a:br>
            <a:r>
              <a:rPr lang="ru-RU" sz="2200" b="1" dirty="0" smtClean="0">
                <a:solidFill>
                  <a:srgbClr val="C00000"/>
                </a:solidFill>
                <a:latin typeface="Arial Black" pitchFamily="34" charset="0"/>
              </a:rPr>
              <a:t>                                                                  </a:t>
            </a:r>
            <a:r>
              <a:rPr lang="ru-RU" sz="2200" b="1" dirty="0" smtClean="0">
                <a:latin typeface="Arial Black" pitchFamily="34" charset="0"/>
              </a:rPr>
              <a:t>Роджер Левин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4" name="Содержимое 3" descr="S730002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43042" y="2143116"/>
            <a:ext cx="6034617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Почему объединены подчеркнутые слова?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640960" cy="4853136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Пролетарий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есть тот, кто, значит, 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пролетит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 всем пунктам… (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А.Белый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Скорбь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впрямь 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скребёт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Печаль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печёт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Грусть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умеет 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грызть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Кручина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крушит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В.Берестов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Ведь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всякий раз, когда мне удаётся хорошо написать, читатели говорят: «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Молодец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!» И я 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молодею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М.Пришвин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98780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/>
              <a:t>Задание для учащихся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54006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– проанализировать функциональные возможности односоставных предложений в художественном тексте.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Для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этого необходимо 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повторить теоретические сведения о структурных типах простых предложений, об их изобразительных возможностях,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проанализировать качественный и количественный состав простых предложений в отобранных для работы текстах миниатюр,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проанализировать содержание, передаваемое этими предложениями,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сделать вывод о функционировании в художественном тексте разных типов простых предложений, о функциональных возможностях этих типов предложений.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65614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Предложения с обобщённым значением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 двусоставные полные: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На воре шапка горит;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2) двусоставные неполные: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За дымом погнался, без огня остался. То же слово, да не так бы молвил;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3) определенно-личные: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Слезами горю не поможешь. Не спеши языком, торопись делом;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4) неопределенно-личные: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Языком капусту не шинкуют. Мудрость обретают в трудном споре;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5) безличные: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Нет пророка в своем отечестве.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3559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Примерные формулировки заданий для технологической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карты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1. Назовите тему текста. Названа ли она в тексте прямо?</a:t>
            </a: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2. Сформулируйте основную мысль текста. Сформулирована ли она в тексте прямо?</a:t>
            </a: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3. На какие части можно разделить текст? Какие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подтемы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нём выделяются?</a:t>
            </a: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4. Как связаны предложения в тексте? Как связаны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подтемы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друг с другом?</a:t>
            </a: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5. Дайте структурно-семантическую характеристику предложений.</a:t>
            </a: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6. Проведите количественно-качественный анализ структурных типов предложений в тексте.</a:t>
            </a: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7. Сделайте вывод о функционировании разных типов предложений в тексте.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8908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ДОЛБЯТ 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ГОРУ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547260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Подрубили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обнажили пригородную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Базайскую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гору. Огородами ее стиснули. Электропроводами опутали. Дачами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опятнали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Карьером изуродовали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юности, еще в войну, мы,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фэзэушники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слабые от долгой зимы, полуголодной житухи, карабкались на ту крутую гору за первыми подснежниками и затихали в теплом поднебесье.</a:t>
            </a:r>
          </a:p>
          <a:p>
            <a:pPr marL="0" indent="0"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Нам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хотелось жить, любить, надеяться на лучшее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Целые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районы с готовой землей заброшены, порастают дурьем.</a:t>
            </a:r>
          </a:p>
          <a:p>
            <a:pPr marL="0" indent="0"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Неужели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вам мало места, люди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Неужели ради огородного участка нужно сносить леса, горы, всю святую красоту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Так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ведь незаметно и себя под корень снесем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81613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Анализ текста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80728"/>
            <a:ext cx="8496944" cy="5544616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На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примере этой лирической миниатюры можно проанализировать роль разных типов односоставных предложений в художественном тексте.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Номинативное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(назывное) предложение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1)создает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образную, зримую картину природы, состояния героя; 2) запечатлевает одно мгновение, один кадр; фиксирует только настоящее время;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3)дает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возможность читателю додумать,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довоображать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представить общую картину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Этих предложений нет в тексте.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Определенно-личное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предложение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1)сосредоточивает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внимание на глаголе (действии, чувстве, мысли); 2) создает интонацию доверительности.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Есть одно такое предложение.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8117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Анализ текста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80728"/>
            <a:ext cx="8496944" cy="554461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Безличное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предложение 1) описывает состояние природы, человека; 2) вносит в текст ощущение предопределенности; 3) передает состояние человека (например, чувство тревоги, одиночества, пустоты, безысходности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 Их 3.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Неопределенно-личное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предложение обозначает действие безотносительно к конкретному лицу, позволяет сосредоточить все внимание на характере обозначаемой деятельности. Эта задача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соответствует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авторскому замыслу,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тексте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неопределенно-личных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предложения (включая заголовок).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7366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Анализ текста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80728"/>
            <a:ext cx="8496944" cy="5544616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/>
              <a:t>В тексте-размышлении 12 предложений (в том числе и заглавие). Из них 6 неопределённо-личных в заглавии и </a:t>
            </a:r>
            <a:r>
              <a:rPr lang="ru-RU" dirty="0" err="1"/>
              <a:t>подтеме</a:t>
            </a:r>
            <a:r>
              <a:rPr lang="ru-RU" dirty="0"/>
              <a:t>-описании ситуации. 3 предложения безличные – в </a:t>
            </a:r>
            <a:r>
              <a:rPr lang="ru-RU" dirty="0" err="1"/>
              <a:t>подтеме</a:t>
            </a:r>
            <a:r>
              <a:rPr lang="ru-RU" dirty="0"/>
              <a:t>-воспоминании (1 предложение-утверждение) и </a:t>
            </a:r>
            <a:r>
              <a:rPr lang="ru-RU" dirty="0" err="1"/>
              <a:t>подтеме</a:t>
            </a:r>
            <a:r>
              <a:rPr lang="ru-RU" dirty="0"/>
              <a:t>-рефлексии (2 риторических вопроса). Последнее предложение определённо-личное в заключении о безрадостных перспективах. В тексте наблюдается чёткое соответствие деления текста на </a:t>
            </a:r>
            <a:r>
              <a:rPr lang="ru-RU" dirty="0" err="1"/>
              <a:t>подтемы</a:t>
            </a:r>
            <a:r>
              <a:rPr lang="ru-RU" dirty="0"/>
              <a:t> (каждая начинается с нового абзаца) и определённой синтаксической доминанты каждого абзаца.</a:t>
            </a:r>
          </a:p>
          <a:p>
            <a:pPr marL="0" indent="0" algn="just">
              <a:buNone/>
            </a:pPr>
            <a:r>
              <a:rPr lang="ru-RU" dirty="0" smtClean="0"/>
              <a:t>	Мы </a:t>
            </a:r>
            <a:r>
              <a:rPr lang="ru-RU" dirty="0"/>
              <a:t>убедились, что односоставные синтаксические конструкции могут быть значимы для реализации художественной задачи в тексте. Односоставные предложения оказываются более выразительными, чем их синонимичные варианты; они живее, эмоциональнее, непосредственнее передают авторский замысел, помогают передать его тончайшие оттенки.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84812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Личность Чехова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256584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i="1" dirty="0"/>
              <a:t>	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Необыкновенно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скорый на знакомства и дружбы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Чехов в первые же годы своей жизни в Москве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перезнакомился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буквально со всею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Москвою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 всеми слоями московского общества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 заодно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изучил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Бабкино, 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Чикино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и Воскресенск, и Звенигород 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 гигантским аппетитом глотал все впечатления окружающей жизни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Без этой его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феноменальной общительности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без этой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постоянной охоты якшаться с любым человеком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без этого его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жгучего интереса к биографиям, нравам, разговорам, профессиям сотен и тысяч людей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он, конечно, не создал бы той грандиозной энциклопедии русского быта восьмидесятых-девяностых годов, которая называется мелкими рассказами Чехова.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85741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Дополните текст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Чехова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отличали ____ любовь к людям; ____ интерес к их нравам, судьбам, профессиям; ____ жажда знаний, новых впечатлений, путешествий; ____ аппетит к жизни, к самым разнообразным её проявлениям; ____ заразительная весёлость; ____ и ____ грусть; ____ энергия и трудоспособность; ____ щедрость; ____ мягкость и деликатность и ____ гордость; ____ скромность и ____ воля. Удивительно органичный сплав этих качеств и есть личность Чехова.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1565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357166"/>
            <a:ext cx="83582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spc="150" dirty="0" smtClean="0">
                <a:ln w="11430"/>
                <a:solidFill>
                  <a:srgbClr val="4A206A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4 основополагающих принципа образования</a:t>
            </a:r>
            <a:endParaRPr lang="ru-RU" sz="2800" b="1" spc="150" dirty="0">
              <a:ln w="11430"/>
              <a:solidFill>
                <a:srgbClr val="4A206A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357298"/>
            <a:ext cx="85725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cs typeface="Times New Roman" pitchFamily="18" charset="0"/>
              </a:rPr>
              <a:t>Для того чтобы быть современным, нужно научиться:</a:t>
            </a:r>
            <a:endParaRPr lang="ru-RU" sz="2800" b="1" dirty="0">
              <a:solidFill>
                <a:srgbClr val="C00000"/>
              </a:solidFill>
              <a:cs typeface="Times New Roman" pitchFamily="18" charset="0"/>
            </a:endParaRPr>
          </a:p>
        </p:txBody>
      </p:sp>
      <p:pic>
        <p:nvPicPr>
          <p:cNvPr id="4" name="Picture 2" descr="C:\Documents and Settings\Елена\Мои документы\Мои рисунки\Организатор клипов (Microsoft)\j043780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928802"/>
            <a:ext cx="1785950" cy="17859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Picture 4" descr="C:\Documents and Settings\Елена\Мои документы\Мои рисунки\Организатор клипов (Microsoft)\j0398143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7686" y="2285992"/>
            <a:ext cx="1714512" cy="171451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Рисунок 6" descr="J0283224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1670" y="4357694"/>
            <a:ext cx="2000264" cy="1454471"/>
          </a:xfrm>
          <a:prstGeom prst="rect">
            <a:avLst/>
          </a:prstGeom>
        </p:spPr>
      </p:pic>
      <p:pic>
        <p:nvPicPr>
          <p:cNvPr id="8" name="Рисунок 7" descr="J0284032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72264" y="4286256"/>
            <a:ext cx="1905008" cy="140494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57158" y="3714752"/>
            <a:ext cx="3086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СОСУЩЕСТВОВАТЬ</a:t>
            </a:r>
            <a:endParaRPr lang="ru-RU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357950" y="2643182"/>
            <a:ext cx="15942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УЧИТЬСЯ</a:t>
            </a:r>
            <a:endParaRPr lang="ru-RU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14348" y="5786454"/>
            <a:ext cx="17304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РАБОТАТЬ</a:t>
            </a:r>
            <a:endParaRPr lang="ru-RU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000760" y="5857892"/>
            <a:ext cx="10935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ЖИТЬ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Сравните со своим вариантом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Чехова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отличали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страстная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любовь к людям;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жгучий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интерес к их нравам, судьбам, профессиям;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неутомимая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жажда знаний, новых впечатлений, путешествий;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гигантский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аппетит к жизни, к самым разнообразным её проявлениям;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неистощимая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заразительная весёлость;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прекрасная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возвышенная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грусть;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нечеловеческая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энергия и трудоспособность;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ни с чем не сра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внимая щедрость;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необыкновенная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мягкость и деликатность и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встающая на дыбы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гордость;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феноменальная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скромность и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могучая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воля. Удивительно органичный сплав этих качеств и есть личность Чехова.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27968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Синтаксические </a:t>
            </a:r>
            <a:r>
              <a:rPr lang="ru-RU" dirty="0"/>
              <a:t>синонимы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518457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i="1" dirty="0"/>
              <a:t>	</a:t>
            </a:r>
            <a:r>
              <a:rPr lang="ru-RU" dirty="0"/>
              <a:t>Лику </a:t>
            </a:r>
            <a:r>
              <a:rPr lang="ru-RU" dirty="0" err="1"/>
              <a:t>Мизинову</a:t>
            </a:r>
            <a:r>
              <a:rPr lang="ru-RU" dirty="0"/>
              <a:t> </a:t>
            </a:r>
            <a:r>
              <a:rPr lang="ru-RU" b="1" dirty="0"/>
              <a:t>он звал Канталупа</a:t>
            </a:r>
            <a:r>
              <a:rPr lang="ru-RU" dirty="0"/>
              <a:t>, брата своего Александра – </a:t>
            </a:r>
            <a:r>
              <a:rPr lang="ru-RU" dirty="0" err="1"/>
              <a:t>Филинюга</a:t>
            </a:r>
            <a:r>
              <a:rPr lang="ru-RU" dirty="0"/>
              <a:t>, брата Николая – </a:t>
            </a:r>
            <a:r>
              <a:rPr lang="ru-RU" dirty="0" err="1"/>
              <a:t>Мордокривенко</a:t>
            </a:r>
            <a:r>
              <a:rPr lang="ru-RU" dirty="0"/>
              <a:t>, а всего чаще – Косой или </a:t>
            </a:r>
            <a:r>
              <a:rPr lang="ru-RU" dirty="0" err="1"/>
              <a:t>Кокоша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/>
              <a:t>	</a:t>
            </a:r>
            <a:r>
              <a:rPr lang="ru-RU" b="1" dirty="0"/>
              <a:t>Иван Щеглов был у него Альба</a:t>
            </a:r>
            <a:r>
              <a:rPr lang="ru-RU" dirty="0"/>
              <a:t>, или Жан; Борис Суворин – Барбарис; </a:t>
            </a:r>
            <a:r>
              <a:rPr lang="ru-RU" b="1" dirty="0"/>
              <a:t>Серёжка Киселёв</a:t>
            </a:r>
            <a:r>
              <a:rPr lang="ru-RU" dirty="0"/>
              <a:t>, гимназист, </a:t>
            </a:r>
            <a:r>
              <a:rPr lang="ru-RU" b="1" dirty="0"/>
              <a:t>назывался</a:t>
            </a:r>
            <a:r>
              <a:rPr lang="ru-RU" dirty="0"/>
              <a:t> попеременно то </a:t>
            </a:r>
            <a:r>
              <a:rPr lang="ru-RU" b="1" dirty="0"/>
              <a:t>Грипп</a:t>
            </a:r>
            <a:r>
              <a:rPr lang="ru-RU" dirty="0"/>
              <a:t>, то Коклюш.</a:t>
            </a:r>
          </a:p>
          <a:p>
            <a:pPr marL="0" indent="0" algn="just">
              <a:buNone/>
            </a:pPr>
            <a:r>
              <a:rPr lang="ru-RU" dirty="0"/>
              <a:t>	Музыкант </a:t>
            </a:r>
            <a:r>
              <a:rPr lang="ru-RU" b="1" dirty="0"/>
              <a:t>Марианн </a:t>
            </a:r>
            <a:r>
              <a:rPr lang="ru-RU" b="1" dirty="0" err="1"/>
              <a:t>Ромуальдович</a:t>
            </a:r>
            <a:r>
              <a:rPr lang="ru-RU" b="1" dirty="0"/>
              <a:t> был превращён</a:t>
            </a:r>
            <a:r>
              <a:rPr lang="ru-RU" dirty="0"/>
              <a:t> им </a:t>
            </a:r>
            <a:r>
              <a:rPr lang="ru-RU" b="1" dirty="0"/>
              <a:t>в Мармелада </a:t>
            </a:r>
            <a:r>
              <a:rPr lang="ru-RU" b="1" dirty="0" err="1"/>
              <a:t>Фортепьяновича</a:t>
            </a:r>
            <a:r>
              <a:rPr lang="ru-RU" b="1" dirty="0"/>
              <a:t>.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Себя самого </a:t>
            </a:r>
            <a:r>
              <a:rPr lang="ru-RU" b="1" dirty="0"/>
              <a:t>Чехов величал</a:t>
            </a:r>
            <a:r>
              <a:rPr lang="ru-RU" dirty="0"/>
              <a:t> в своих письмах то </a:t>
            </a:r>
            <a:r>
              <a:rPr lang="ru-RU" b="1" dirty="0"/>
              <a:t>Аркадий </a:t>
            </a:r>
            <a:r>
              <a:rPr lang="ru-RU" b="1" dirty="0" err="1"/>
              <a:t>Тарантулович</a:t>
            </a:r>
            <a:r>
              <a:rPr lang="ru-RU" dirty="0"/>
              <a:t>, то Дон Антонио, то академик </a:t>
            </a:r>
            <a:r>
              <a:rPr lang="ru-RU" dirty="0" err="1"/>
              <a:t>Тото</a:t>
            </a:r>
            <a:r>
              <a:rPr lang="ru-RU" dirty="0"/>
              <a:t>, то Шиллер </a:t>
            </a:r>
            <a:r>
              <a:rPr lang="ru-RU" dirty="0" err="1"/>
              <a:t>Шекспирович</a:t>
            </a:r>
            <a:r>
              <a:rPr lang="ru-RU" dirty="0"/>
              <a:t> Гёте.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41666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Стилистические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текстообразующие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возможности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сказуемого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400600"/>
          </a:xfrm>
        </p:spPr>
        <p:txBody>
          <a:bodyPr>
            <a:normAutofit fontScale="77500" lnSpcReduction="20000"/>
          </a:bodyPr>
          <a:lstStyle/>
          <a:p>
            <a:pPr marL="0" indent="45720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Натура жизнеутверждающая, динамическая, неистощимо активная, он [Чехов] стремился не только описывать жизнь, но и переделывать, строить её.</a:t>
            </a:r>
          </a:p>
          <a:p>
            <a:pPr marL="0" indent="457200" algn="just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То хлопочет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об устройстве в Москве первого Народного дома с читальней, библиотекой, аудиторией, театром.</a:t>
            </a:r>
          </a:p>
          <a:p>
            <a:pPr marL="0" indent="457200" algn="just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То добивается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чтобы тут же, В Москве, была выстроена клиника кожных болезней.</a:t>
            </a:r>
          </a:p>
          <a:p>
            <a:pPr marL="0" indent="457200" algn="just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То собирает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книги для всех сахалинских школ и шлёт их туда целыми партиями.</a:t>
            </a:r>
          </a:p>
          <a:p>
            <a:pPr marL="0" indent="457200" algn="just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То строит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невдалеке от Москвы одну за другой три школы для крестьянских детей, а заодно и колокольню, и пожарный сарай для крестьян. И позже, поселившись в Крыму, строит там четвёртую школу.</a:t>
            </a:r>
          </a:p>
          <a:p>
            <a:pPr marL="0" indent="45720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Вообще всякое строительство увлекает его, так как оно, по его представлению, всегда увеличивает сумму человеческого счастья.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05077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dirty="0" smtClean="0"/>
              <a:t>Продуктивная деятельность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616624"/>
          </a:xfrm>
        </p:spPr>
        <p:txBody>
          <a:bodyPr/>
          <a:lstStyle/>
          <a:p>
            <a:pPr marL="0" indent="457200" algn="just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Материалы, собранные каждым учащимся в процессе анализа текстов о Чехове, становятся основой «Похвального слова Чехову».</a:t>
            </a:r>
          </a:p>
          <a:p>
            <a:pPr marL="0" indent="457200" algn="just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Умение говорить комплименты поможет юным исследователям в их жизни, в делах и учебе, поможет установить прочные дружеские и деловые связи.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871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Принципы </a:t>
            </a:r>
            <a:r>
              <a:rPr lang="ru-RU" dirty="0"/>
              <a:t>создания текстов-призывов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а) комплексной мотивации желаемого действия (апелляция к физическим, экономическим, социальным, игровым потребностям индивида); </a:t>
            </a:r>
          </a:p>
          <a:p>
            <a:pPr marL="0" indent="0"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б) максимальной конкретизации ожидаемой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деятельностной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реакции; </a:t>
            </a:r>
          </a:p>
          <a:p>
            <a:pPr marL="0" indent="0"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в) неназойливой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предписательности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0" indent="0"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г) преобладания позитивной формы призывов над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негативной с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точки зрения способов выражения экспрессивности в речи.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988766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45720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 текстах рассматриваемых объявлений в полной мере реализуются два принципа: комплексной мотивации желаемого действия (апелляция к физическим, экономическим, социальным, игровым потребностям индивида); неназойливой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предписательности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Мотивация желаемого действия в большинстве текстов выражается неявно, имплицитно, что объективно объясняет несистемное соблюдение двух других принципов: максимальной конкретизации ожидаемой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деятельностной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реакции; преобладания позитивной формы призывов над негативной.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434335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b="1" i="1" dirty="0"/>
              <a:t>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616624"/>
          </a:xfrm>
        </p:spPr>
        <p:txBody>
          <a:bodyPr/>
          <a:lstStyle/>
          <a:p>
            <a:pPr marL="0" indent="457200" algn="just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Угадайте слово по его описанию. Объясните, как вам это удалось сделать.</a:t>
            </a:r>
          </a:p>
          <a:p>
            <a:pPr marL="0" indent="457200" algn="just">
              <a:buNone/>
            </a:pP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«Глаз» автомобиля. «Свежезамороженный» дождь. «Слово» регулировщика. «Архитектурное строение» пчел. Родной или крестный. Шляпка на ножке. Лесной барабанщик. Собачья радость. Такса, а не собака. Орел, а не птица. Не носки и не чулки.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380104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b="1" i="1" dirty="0"/>
              <a:t>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616624"/>
          </a:xfrm>
        </p:spPr>
        <p:txBody>
          <a:bodyPr/>
          <a:lstStyle/>
          <a:p>
            <a:pPr marL="0" indent="457200" algn="just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Какие пословицы, поговорки, скороговорки здесь зашифрованы? Запишите их. Объясните смысл. </a:t>
            </a:r>
          </a:p>
          <a:p>
            <a:pPr marL="0" indent="457200" algn="just">
              <a:buNone/>
            </a:pP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1. Не 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воробей. 2. На дворе, на траве. </a:t>
            </a:r>
            <a:endParaRPr lang="ru-RU" sz="36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buNone/>
            </a:pP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. Продукт, который маслом не испортишь. 4. Она пуще неволи. 5. Суп, сваренный Демьяном. 6. Мельник, работающий неделями. </a:t>
            </a:r>
            <a:endParaRPr lang="ru-RU" sz="36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buNone/>
            </a:pP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600" i="1" dirty="0" err="1">
                <a:latin typeface="Times New Roman" pitchFamily="18" charset="0"/>
                <a:cs typeface="Times New Roman" pitchFamily="18" charset="0"/>
              </a:rPr>
              <a:t>Отсеминедужник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916459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b="1" i="1" dirty="0"/>
              <a:t>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616624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Догадайтесь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какие фразеологизмы и поговорки используют по-русски в ситуациях, когда англичане говорят:</a:t>
            </a:r>
          </a:p>
          <a:p>
            <a:pPr marL="0" indent="0" algn="just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1. Птицы одинакового оперенья держатся вместе.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2. Когда море вернет всех погибших в нем.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3. У него еще за ушами не просохло.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4. Для каждой собаки наступит ее день.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5. Не стоит пороха и дроби.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6. Черная овца в семье.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7. Птичка в руках стоит двух в кустах.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8. Просто, как пирог.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9. Хранить в вате.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10. Холодный, как огурец.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56446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b="1" i="1" dirty="0"/>
              <a:t>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61662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Попробуйте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угадать, какое начало у этих пословиц.</a:t>
            </a:r>
          </a:p>
          <a:p>
            <a:pPr marL="0" indent="0" algn="just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1.    …пирожка не подбросит.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2.   …а закусить нечем.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3.   ...но далеко катится.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4.   …ни кафтан, ни ряса.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5.   …да ничего не видят.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6.   …как Каин и Авель.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7.   …да весь двор загадит.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8.   …да ключ потерян.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9.   …кошель не на что купить.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10.  …как золото в огне.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9863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142875" y="274638"/>
            <a:ext cx="8858250" cy="1296987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Arial Black" pitchFamily="34" charset="0"/>
                <a:cs typeface="Times New Roman" pitchFamily="18" charset="0"/>
              </a:rPr>
              <a:t>Список ключевых компетентностей, которыми должны владеть молодые европейцы</a:t>
            </a:r>
          </a:p>
        </p:txBody>
      </p:sp>
      <p:sp>
        <p:nvSpPr>
          <p:cNvPr id="21507" name="Содержимое 2"/>
          <p:cNvSpPr>
            <a:spLocks noGrp="1"/>
          </p:cNvSpPr>
          <p:nvPr>
            <p:ph idx="1"/>
          </p:nvPr>
        </p:nvSpPr>
        <p:spPr>
          <a:xfrm>
            <a:off x="214282" y="1500174"/>
            <a:ext cx="8572500" cy="4483100"/>
          </a:xfrm>
        </p:spPr>
        <p:txBody>
          <a:bodyPr>
            <a:normAutofit/>
          </a:bodyPr>
          <a:lstStyle/>
          <a:p>
            <a:pPr>
              <a:buClrTx/>
              <a:buFont typeface="Wingdings" pitchFamily="2" charset="2"/>
              <a:buChar char="§"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политическая и социальная компетентность; 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способность к жизни в поликультурном мире; 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коммуникативная культура (в том числе владение устной и письменной речью более чем на одном языке); 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IT-грамотность; 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способность учиться всю жизнь </a:t>
            </a:r>
          </a:p>
          <a:p>
            <a:pPr>
              <a:buFont typeface="Wingdings 2" pitchFamily="18" charset="2"/>
              <a:buNone/>
            </a:pPr>
            <a:endParaRPr lang="ru-RU" dirty="0" smtClean="0"/>
          </a:p>
        </p:txBody>
      </p:sp>
      <p:pic>
        <p:nvPicPr>
          <p:cNvPr id="7170" name="Picture 2" descr="C:\Documents and Settings\Елена\Мои документы\Мои рисунки\Организатор клипов (Microsoft)\картинки 1\АНИМАШКИ\Дети\head7_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4714884"/>
            <a:ext cx="2581275" cy="15716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500034" y="357166"/>
            <a:ext cx="82153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632B8D"/>
                </a:solidFill>
                <a:latin typeface="Arial Black" pitchFamily="34" charset="0"/>
              </a:rPr>
              <a:t>Ключевые компетенции, которыми должны владеть молодые европейцы:</a:t>
            </a:r>
            <a:endParaRPr lang="ru-RU" sz="2800" b="1" dirty="0">
              <a:solidFill>
                <a:srgbClr val="632B8D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b="1" i="1" dirty="0"/>
              <a:t>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61662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 Голод не тетка – пирожка не подбросит.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2. Хлопот полон рот, а закусить нечем.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3. Яблоко от яблоньки недалеко падает, но далеко катится.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4. Ни рыба, ни мясо, ни кафтан, ни ряса.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5. У страха глаза велики, да ничего не видят.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6. Все люди братья, как Каин и Авель.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7. Курочка по зернышку клюет, да весь двор загадит.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8. Ума палата,  да ключ потерян.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9. Денег некуда девать, кошель не на что купить.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10. Друг познается в беде, как золото в огне.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71273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b="1" i="1" dirty="0"/>
              <a:t>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61662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	Какие </a:t>
            </a:r>
            <a:r>
              <a:rPr lang="ru-RU" dirty="0"/>
              <a:t>фразеологические обороты обыграны в следующих цитатах?</a:t>
            </a:r>
          </a:p>
          <a:p>
            <a:pPr marL="0" indent="0" algn="just">
              <a:buNone/>
            </a:pPr>
            <a:r>
              <a:rPr lang="ru-RU" i="1" dirty="0"/>
              <a:t>1. Всеми фибрами своего чемодана он стремился за границу (И. Ильф, Е. Петров). 2. Мы рано укладываемся дрыхнуть на дешевеньких лаврах (М. Горький). 3. У ребенка, что на уме, то и на карандаше (Д. </a:t>
            </a:r>
            <a:r>
              <a:rPr lang="ru-RU" i="1" dirty="0" err="1"/>
              <a:t>Заславский</a:t>
            </a:r>
            <a:r>
              <a:rPr lang="ru-RU" i="1" dirty="0"/>
              <a:t>). 4. Когда он проснулся, уже всходило солнце; курган заслонил его собою, а оно, стараясь брызнуть светом на мир, напряженно пялило свои лучи во все стороны (А. П. Чехов).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71715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5" descr="C:\Documents and Settings\Елена\Мои документы\Мои рисунки\Организатор клипов (Microsoft)\картинки 1\Животные\Птицы\LEBED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93675" y="0"/>
            <a:ext cx="9337675" cy="689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42844" y="214290"/>
            <a:ext cx="850112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«Будущее принадлежит тем, кто верит в красоту своей мечты».                        Элеонора Рузвельт</a:t>
            </a:r>
            <a:endParaRPr lang="ru-RU" sz="2800" dirty="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5000636"/>
            <a:ext cx="87154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«Жизнь на десять процентов состоит из того, что вы в ней делаете, а на девяносто </a:t>
            </a:r>
            <a:r>
              <a:rPr lang="ru-RU" sz="2800" b="1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—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из того, как вы её принимаете».                                       Моэм</a:t>
            </a:r>
            <a:endParaRPr lang="ru-RU" sz="2800" dirty="0" smtClean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14282" y="285728"/>
            <a:ext cx="857256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Компетентностный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подход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актуальность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7158" y="1643050"/>
            <a:ext cx="4960269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НОВАЯ ПАРАДИГМА ОБРАЗОВАНИЯ</a:t>
            </a:r>
            <a:endParaRPr lang="ru-RU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857884" y="1571612"/>
            <a:ext cx="2657202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НОВЫЕ УЧЕБНИКИ</a:t>
            </a:r>
            <a:endParaRPr lang="ru-RU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28596" y="2786058"/>
            <a:ext cx="5110181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ЕВРОПА. КЛЮЧЕВЫЕ КОМПЕТЕНЦИИ</a:t>
            </a:r>
            <a:endParaRPr lang="ru-RU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357554" y="4143380"/>
            <a:ext cx="5204502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МЕЖДУНАРОДНЫЕ ИССЛЕДОВАНИЯ</a:t>
            </a:r>
            <a:endParaRPr lang="ru-RU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28596" y="5000636"/>
            <a:ext cx="2667718" cy="461665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ВЫСОКИЕ ЗНАНИЯ</a:t>
            </a:r>
            <a:endParaRPr lang="ru-RU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286116" y="5572140"/>
            <a:ext cx="5753498" cy="461665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НИЗКИЙ УРОВЕНЬ ПРИМЕНЕНИЯ ЗНАНИЙ</a:t>
            </a:r>
            <a:endParaRPr lang="ru-RU" sz="2400" b="1" dirty="0"/>
          </a:p>
        </p:txBody>
      </p:sp>
      <p:cxnSp>
        <p:nvCxnSpPr>
          <p:cNvPr id="17" name="Прямая со стрелкой 16"/>
          <p:cNvCxnSpPr/>
          <p:nvPr/>
        </p:nvCxnSpPr>
        <p:spPr>
          <a:xfrm rot="10800000" flipV="1">
            <a:off x="2214546" y="1142984"/>
            <a:ext cx="1000132" cy="42862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5857884" y="1142984"/>
            <a:ext cx="1428760" cy="357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16200000" flipH="1">
            <a:off x="4822033" y="1893083"/>
            <a:ext cx="2857520" cy="164307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rot="5400000">
            <a:off x="4679157" y="1607331"/>
            <a:ext cx="1500198" cy="8572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rot="10800000" flipV="1">
            <a:off x="2428860" y="4643446"/>
            <a:ext cx="2000264" cy="2857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13" idx="2"/>
          </p:cNvCxnSpPr>
          <p:nvPr/>
        </p:nvCxnSpPr>
        <p:spPr>
          <a:xfrm rot="16200000" flipH="1">
            <a:off x="5818206" y="4746643"/>
            <a:ext cx="967095" cy="68389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1472" y="357166"/>
            <a:ext cx="8001056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    </a:t>
            </a:r>
            <a:r>
              <a:rPr lang="ru-RU" sz="2800" b="1" dirty="0" smtClean="0">
                <a:solidFill>
                  <a:srgbClr val="C00000"/>
                </a:solidFill>
                <a:latin typeface="Arial Black" pitchFamily="34" charset="0"/>
              </a:rPr>
              <a:t>РЕЗУЛЬТАТ ОБРАЗОВАНИЯ  </a:t>
            </a:r>
            <a:endParaRPr lang="ru-RU" sz="28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596" y="1357298"/>
            <a:ext cx="1468672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4A206A"/>
                </a:solidFill>
              </a:rPr>
              <a:t>ЗНАНИЯ</a:t>
            </a:r>
            <a:endParaRPr lang="ru-RU" sz="2800" b="1" dirty="0">
              <a:solidFill>
                <a:srgbClr val="4A206A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3143248"/>
            <a:ext cx="1537600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4A206A"/>
                </a:solidFill>
              </a:rPr>
              <a:t>УМЕНИЯ</a:t>
            </a:r>
            <a:endParaRPr lang="ru-RU" sz="2800" b="1" dirty="0">
              <a:solidFill>
                <a:srgbClr val="4A206A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596" y="2214554"/>
            <a:ext cx="1553630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4A206A"/>
                </a:solidFill>
              </a:rPr>
              <a:t>НАВЫКИ</a:t>
            </a:r>
            <a:endParaRPr lang="ru-RU" sz="2800" b="1" dirty="0">
              <a:solidFill>
                <a:srgbClr val="4A206A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7158" y="4000504"/>
            <a:ext cx="4357718" cy="184665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4A206A"/>
                </a:solidFill>
                <a:cs typeface="Times New Roman" pitchFamily="18" charset="0"/>
              </a:rPr>
              <a:t>КОМПЕТЕНЦИИ. ОВЛАДЕНИЕ УЧАЩИМИСЯ ОПРЕДЕЛЁННЫМ НАБОРОМ (МЕНЮ) СПОСОБОВ ДЕЯТЕЛЬНОСТИ</a:t>
            </a:r>
          </a:p>
          <a:p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786314" y="1285860"/>
            <a:ext cx="3786214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запомнить и ответить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500562" y="2214554"/>
            <a:ext cx="4319772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поставить</a:t>
            </a:r>
            <a:r>
              <a:rPr lang="ru-RU" sz="2400" b="1" dirty="0" smtClean="0"/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нужную букву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71868" y="3143248"/>
            <a:ext cx="5281767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узнать часть речи среди других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072066" y="4000504"/>
            <a:ext cx="3857620" cy="22467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Применить свои знания и умения 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во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внеучебной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практической ситуации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357158" y="571480"/>
            <a:ext cx="8358246" cy="6109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 образования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Определите, какой результат образования проявляется учеником при выполнении каждого из предложенных заданий.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1.Найдите на карте Европы столицу Франции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           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УМЕНИЕ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2.Определите, сколько раз Вам придётся вскипятить двухлитровый чайник, чтобы напоить чаем весь свой класс из 25 человек. Емкость стакана – 180 мл.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КОМПЕТЕНТЦИЯ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3.Найдите все существительные в предложении: «Снежное покрывало зимой всю землю покрывало»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НАВЫК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4.Назовите первый признак равенства треугольников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ЗНАНИЕ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27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27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27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27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27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27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276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276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88" y="428625"/>
            <a:ext cx="8101012" cy="5667375"/>
          </a:xfrm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endParaRPr lang="ru-RU" sz="4400" dirty="0" smtClean="0"/>
          </a:p>
          <a:p>
            <a:pPr algn="ctr">
              <a:buFont typeface="Wingdings" pitchFamily="2" charset="2"/>
              <a:buNone/>
              <a:defRPr/>
            </a:pPr>
            <a:endParaRPr lang="ru-RU" b="1" dirty="0" smtClean="0"/>
          </a:p>
          <a:p>
            <a:pPr algn="ctr">
              <a:buFont typeface="Wingdings" pitchFamily="2" charset="2"/>
              <a:buNone/>
              <a:defRPr/>
            </a:pPr>
            <a:r>
              <a:rPr lang="ru-RU" b="1" dirty="0" smtClean="0"/>
              <a:t>«Человек, схвативший хотя бы однажды кошку за хвост, знает о котах значительно больше, чем тот, кто лишь читал о них, но никогда не видел»</a:t>
            </a:r>
          </a:p>
          <a:p>
            <a:pPr algn="r">
              <a:buFont typeface="Wingdings" pitchFamily="2" charset="2"/>
              <a:buNone/>
              <a:defRPr/>
            </a:pPr>
            <a:r>
              <a:rPr lang="ru-RU" b="1" i="1" dirty="0" smtClean="0"/>
              <a:t>Марк Твен </a:t>
            </a:r>
            <a:endParaRPr lang="ru-RU" b="1" dirty="0" smtClean="0"/>
          </a:p>
          <a:p>
            <a:pPr>
              <a:buFont typeface="Wingdings" pitchFamily="2" charset="2"/>
              <a:buNone/>
              <a:defRPr/>
            </a:pPr>
            <a:endParaRPr lang="ru-RU" dirty="0">
              <a:solidFill>
                <a:schemeClr val="bg2"/>
              </a:solidFill>
            </a:endParaRPr>
          </a:p>
        </p:txBody>
      </p:sp>
      <p:pic>
        <p:nvPicPr>
          <p:cNvPr id="19459" name="Picture 2" descr="C:\Documents and Settings\Елена\Мои документы\Мои рисунки\Организатор клипов (Microsoft)\картинки 1\Животные\кот\5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4572008"/>
            <a:ext cx="1411287" cy="206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3" descr="C:\Documents and Settings\Елена\Мои документы\Мои рисунки\Организатор клипов (Microsoft)\картинки 1\Животные\кот\CAT_018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571480"/>
            <a:ext cx="1619250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4" descr="C:\Documents and Settings\Елена\Мои документы\Мои рисунки\Организатор клипов (Microsoft)\картинки 1\Животные\кот\17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15140" y="571480"/>
            <a:ext cx="1785937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C:\Documents and Settings\Елена\Мои документы\Мои рисунки\Организатор клипов (Microsoft)\картинки 1\Животные\кот\CAT06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34" y="4357694"/>
            <a:ext cx="2143125" cy="226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 descr="C:\Documents and Settings\Елена\Мои документы\Мои рисунки\Организатор клипов (Microsoft)\картинки 1\Животные\кот\Киса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71868" y="4357694"/>
            <a:ext cx="2214562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357166"/>
            <a:ext cx="84296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 smtClean="0">
                <a:solidFill>
                  <a:srgbClr val="C00000"/>
                </a:solidFill>
                <a:latin typeface="Arial Black" pitchFamily="34" charset="0"/>
              </a:rPr>
              <a:t>Компетентностно-ориентированные</a:t>
            </a:r>
            <a:r>
              <a:rPr lang="ru-RU" sz="2800" b="1" dirty="0" smtClean="0">
                <a:solidFill>
                  <a:srgbClr val="C00000"/>
                </a:solidFill>
                <a:latin typeface="Arial Black" pitchFamily="34" charset="0"/>
              </a:rPr>
              <a:t> образовательные ситуации</a:t>
            </a:r>
            <a:endParaRPr lang="ru-RU" sz="28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571472" y="1428736"/>
            <a:ext cx="8001056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Основой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компетентностно-ориентированных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образовательных ситуаций могут служить: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latin typeface="Calibri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проблемные ситуации;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latin typeface="Calibri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упражнения и дидактические игры;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latin typeface="Calibri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познавательные задачи, задачи с жизненно-          практическим содержанием;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latin typeface="Calibri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включение учебных задач в контекст жизненных проблем;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latin typeface="Calibri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систематизация жизненных наблюдений;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latin typeface="Calibri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наблюдения и эксперименты и т.п.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6" name="Рисунок 5" descr="J028667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5206" y="5214950"/>
            <a:ext cx="790575" cy="1143000"/>
          </a:xfrm>
          <a:prstGeom prst="rect">
            <a:avLst/>
          </a:prstGeom>
        </p:spPr>
      </p:pic>
      <p:pic>
        <p:nvPicPr>
          <p:cNvPr id="7" name="Рисунок 6" descr="J0286669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4546" y="5429264"/>
            <a:ext cx="1047750" cy="9429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516</TotalTime>
  <Words>1391</Words>
  <Application>Microsoft Office PowerPoint</Application>
  <PresentationFormat>Экран (4:3)</PresentationFormat>
  <Paragraphs>288</Paragraphs>
  <Slides>42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42</vt:i4>
      </vt:variant>
    </vt:vector>
  </HeadingPairs>
  <TitlesOfParts>
    <vt:vector size="44" baseType="lpstr">
      <vt:lpstr>Аспект</vt:lpstr>
      <vt:lpstr>Тема Office</vt:lpstr>
      <vt:lpstr>Презентация PowerPoint</vt:lpstr>
      <vt:lpstr> «Мы слишком часто даём детям ответы, которые надо выучить, а не ставим перед ними проблемы, которые надо решить».                                                                    Роджер Левин </vt:lpstr>
      <vt:lpstr>Презентация PowerPoint</vt:lpstr>
      <vt:lpstr>Список ключевых компетентностей, которыми должны владеть молодые европейцы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Ключевая компетентность</vt:lpstr>
      <vt:lpstr>Презентация PowerPoint</vt:lpstr>
      <vt:lpstr>Ключевые компетентности</vt:lpstr>
      <vt:lpstr>Презентация PowerPoint</vt:lpstr>
      <vt:lpstr>Презентация PowerPoint</vt:lpstr>
      <vt:lpstr>Презентация PowerPoint</vt:lpstr>
      <vt:lpstr> Е.Евтушенко. Инфантилизм </vt:lpstr>
      <vt:lpstr>Анализ текста</vt:lpstr>
      <vt:lpstr>После «Энтимологического словаря»</vt:lpstr>
      <vt:lpstr>Почему объединены подчеркнутые слова? </vt:lpstr>
      <vt:lpstr>Почему объединены подчеркнутые слова? </vt:lpstr>
      <vt:lpstr>Задание для учащихся </vt:lpstr>
      <vt:lpstr>Предложения с обобщённым значением</vt:lpstr>
      <vt:lpstr>Примерные формулировки заданий для технологической карты</vt:lpstr>
      <vt:lpstr> ДОЛБЯТ ГОРУ </vt:lpstr>
      <vt:lpstr>Анализ текста</vt:lpstr>
      <vt:lpstr>Анализ текста</vt:lpstr>
      <vt:lpstr>Анализ текста</vt:lpstr>
      <vt:lpstr>Личность Чехова</vt:lpstr>
      <vt:lpstr>Дополните текст</vt:lpstr>
      <vt:lpstr>Сравните со своим вариантом</vt:lpstr>
      <vt:lpstr>Синтаксические синонимы</vt:lpstr>
      <vt:lpstr>Стилистические и текстообразующие возможности  сказуемого</vt:lpstr>
      <vt:lpstr>Продуктивная деятельность</vt:lpstr>
      <vt:lpstr>Принципы создания текстов-призывов</vt:lpstr>
      <vt:lpstr>Выводы</vt:lpstr>
      <vt:lpstr>Задание</vt:lpstr>
      <vt:lpstr>Задание</vt:lpstr>
      <vt:lpstr>Задание</vt:lpstr>
      <vt:lpstr>Задание</vt:lpstr>
      <vt:lpstr>Задание</vt:lpstr>
      <vt:lpstr>Задание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Татьяна</cp:lastModifiedBy>
  <cp:revision>131</cp:revision>
  <dcterms:created xsi:type="dcterms:W3CDTF">2012-12-17T11:51:50Z</dcterms:created>
  <dcterms:modified xsi:type="dcterms:W3CDTF">2016-10-03T19:41:21Z</dcterms:modified>
</cp:coreProperties>
</file>