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9" r:id="rId3"/>
    <p:sldId id="320" r:id="rId4"/>
    <p:sldId id="318" r:id="rId5"/>
    <p:sldId id="327" r:id="rId6"/>
    <p:sldId id="313" r:id="rId7"/>
    <p:sldId id="314" r:id="rId8"/>
    <p:sldId id="315" r:id="rId9"/>
    <p:sldId id="316" r:id="rId10"/>
    <p:sldId id="328" r:id="rId11"/>
    <p:sldId id="317" r:id="rId12"/>
    <p:sldId id="321" r:id="rId13"/>
    <p:sldId id="322" r:id="rId14"/>
    <p:sldId id="323" r:id="rId15"/>
    <p:sldId id="324" r:id="rId16"/>
    <p:sldId id="325" r:id="rId17"/>
    <p:sldId id="32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76" autoAdjust="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adu.by/images/2023/rus_yaz/fz-rus-yaz-7kl-Sidorenko-dlya-uchashihsya.pdf" TargetMode="External"/><Relationship Id="rId13" Type="http://schemas.openxmlformats.org/officeDocument/2006/relationships/hyperlink" Target="https://adu.by/images/2023/rus_yaz/fz-rus-yaz-10kl-Sanikovich-dlya-uchitelej_2023.pdf" TargetMode="External"/><Relationship Id="rId18" Type="http://schemas.openxmlformats.org/officeDocument/2006/relationships/hyperlink" Target="https://adu.by/images/2023/rus_yaz/Rus_yaz_perechen_statej_2023.pdf" TargetMode="External"/><Relationship Id="rId3" Type="http://schemas.openxmlformats.org/officeDocument/2006/relationships/hyperlink" Target="https://adu.by/images/2023/rus_yaz/umk-Kladovaya-slov-5kl-dlya-uchitelej.pdf" TargetMode="External"/><Relationship Id="rId7" Type="http://schemas.openxmlformats.org/officeDocument/2006/relationships/hyperlink" Target="https://adu.by/images/2023/rus_yaz/umk-poet-gimny-morfologii-7kl-dlya-uchitelej.pdf" TargetMode="External"/><Relationship Id="rId12" Type="http://schemas.openxmlformats.org/officeDocument/2006/relationships/hyperlink" Target="https://adu.by/images/2023/rus_yaz/fz-rus-yaz-9kl-Dolbik-dlya-uchashihsya.pdf" TargetMode="External"/><Relationship Id="rId17" Type="http://schemas.openxmlformats.org/officeDocument/2006/relationships/hyperlink" Target="https://adu.by/images/2023/rus_yaz/kim_rusyaz_2023.pdf" TargetMode="External"/><Relationship Id="rId2" Type="http://schemas.openxmlformats.org/officeDocument/2006/relationships/hyperlink" Target="https://adu.by/images/2023/08/umo-rus-yaz-2023-2024.docx" TargetMode="External"/><Relationship Id="rId16" Type="http://schemas.openxmlformats.org/officeDocument/2006/relationships/hyperlink" Target="https://adu.by/images/2023/rus_yaz/umk-kultura-rechi-10kl-dlya-uchshihsya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du.by/images/2023/rus_yaz/fz-rus-yaz-6kl-Dikun-dlya-uchashihsya.pdf" TargetMode="External"/><Relationship Id="rId11" Type="http://schemas.openxmlformats.org/officeDocument/2006/relationships/hyperlink" Target="https://adu.by/images/2023/rus_yaz/umk-sintaksis-9kl-Dolbik-uchtel_2_2023.pdf" TargetMode="External"/><Relationship Id="rId5" Type="http://schemas.openxmlformats.org/officeDocument/2006/relationships/hyperlink" Target="https://adu.by/images/2023/rus_yaz/mir-slov-fakult-rus-jaz-posobije-6kl-dikun.pdf" TargetMode="External"/><Relationship Id="rId15" Type="http://schemas.openxmlformats.org/officeDocument/2006/relationships/hyperlink" Target="https://adu.by/images/2023/rus_yaz/umk-rech-10%20kl-Ruseckiy-uchtel.pdf" TargetMode="External"/><Relationship Id="rId10" Type="http://schemas.openxmlformats.org/officeDocument/2006/relationships/hyperlink" Target="https://adu.by/images/2023/rus_yaz/fz-rus-yaz-8kl-Ignatovich-dlya-uchashihsya.pdf" TargetMode="External"/><Relationship Id="rId19" Type="http://schemas.openxmlformats.org/officeDocument/2006/relationships/hyperlink" Target="https://adu.by/ru/homeru/obrazovatelnyj-protsess-2023-2024-uchebnyj-god/obshchee-srednee-obrazovanie/uchebnye-predmety-v-xi-klassy/russkij-yazyk.html" TargetMode="External"/><Relationship Id="rId4" Type="http://schemas.openxmlformats.org/officeDocument/2006/relationships/hyperlink" Target="https://adu.by/images/2023/rus_yaz/kladovaja-slov-fakult-rus-jaz-posobije-5kl-hudenko.pdf" TargetMode="External"/><Relationship Id="rId9" Type="http://schemas.openxmlformats.org/officeDocument/2006/relationships/hyperlink" Target="https://adu.by/images/2023/rus_yaz/umk-Ot-znacheniya-k-napisan-8kl-dlya-uchitelej.pdf" TargetMode="External"/><Relationship Id="rId14" Type="http://schemas.openxmlformats.org/officeDocument/2006/relationships/hyperlink" Target="https://adu.by/images/2023/rus_yaz/umk-stilistika-rus-yazyka-10kl-dlya-uchshihsya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oiro.by/&#1085;&#1072;&#1087;&#1088;&#1072;&#1074;&#1083;&#1077;&#1085;&#1080;&#1103;/&#1088;&#1072;&#1073;&#1086;&#1090;&#1072;-&#1089;-&#1076;&#1077;&#1090;&#1100;&#1084;&#1080;-&#1080;-&#1091;&#1095;&#1072;&#1097;&#1080;&#1084;&#1080;&#1089;&#1103;/&#1086;&#1083;&#1080;&#1084;&#1087;&#1080;&#1072;&#1076;&#1099;/&#1088;&#1077;&#1089;&#1087;&#1091;&#1073;&#1083;&#1080;&#1082;&#1072;&#1085;&#1089;&#1082;&#1072;&#1103;-&#1086;&#1083;&#1080;&#1084;&#1087;&#1080;&#1072;&#1076;&#1072;-&#1087;&#1086;-&#1091;&#1095;&#1077;&#1073;&#1085;&#1099;&#1084;-&#1087;&#1088;&#1077;&#1076;&#1084;&#1077;&#1090;&#1072;&#1084;/&#1084;&#1072;&#1090;&#1077;&#1088;&#1080;&#1072;&#1083;&#1099;-&#1076;&#1083;&#1103;-&#1087;&#1086;&#1076;&#1075;&#1086;&#1090;&#1086;&#1074;&#1082;&#1080;-&#1082;-&#1086;&#1083;&#1080;&#1084;&#1087;&#1080;&#1072;&#1076;&#1072;&#1084;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adukar.com/by/news/abiturientu/olimpiadnye-zadaniya-proshlyh-let-dlya-trenirovki-podborka-materialov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du.mogilev.gov.by/learners/preparing-olympic-games/4966-vtoroj-etap-respublikanskoj-olimpiady-po-uchebnym-predmetam-2021-2022-uchebnyj-god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filolog.sch139.minsk.edu.by/ru/main.aspx?guid=1378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pedportal.by/baza-materialov/russkij-yazyik/podborka-olimpiadnyix-zadanij-po-russkomu-yazyiku-i-literature-dlya-11-klass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du.by/images/2023/10/post-mo-rb-308-2023.pdf" TargetMode="External"/><Relationship Id="rId2" Type="http://schemas.openxmlformats.org/officeDocument/2006/relationships/hyperlink" Target="https://adu.by/images/2021/08/respublikanskaja-olimpiada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du.by/ru/uchenikam/respublikanskaya-olimpiada-po-uchebnym-predmetam/russkij-yazyk.html" TargetMode="External"/><Relationship Id="rId2" Type="http://schemas.openxmlformats.org/officeDocument/2006/relationships/hyperlink" Target="https://www.bakonkurs.org/zhuravl/zhuravl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du.gov.by/urovni-obrazovaniya/srenee-obr/srenee-obr/informatsiya/respublikanskaya-olimpiada-po-uchebnym-predmetam/%D0%98%D0%9D%D0%A1%D0%A2%D0%A0%D0%A3%D0%9A%D0%A6%D0%98%D0%AF-%D0%A0%D0%9E-2022.docx" TargetMode="External"/><Relationship Id="rId4" Type="http://schemas.openxmlformats.org/officeDocument/2006/relationships/hyperlink" Target="https://test.adu.by/ru/homepage/novosti/olimpiady-konkursy-festivali-i-dr-obrazovatelnye-meropriyatiya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oiro.by/%D0%BD%D0%B0%D0%BF%D1%80%D0%B0%D0%B2%D0%BB%D0%B5%D0%BD%D0%B8%D1%8F/%D1%80%D0%B0%D0%B1%D0%BE%D1%82%D0%B0-%D1%81-%D0%B4%D0%B5%D1%82%D1%8C%D0%BC%D0%B8-%D0%B8-%D1%83%D1%87%D0%B0%D1%89%D0%B8%D0%BC%D0%B8%D1%81%D1%8F/%D0%BE%D0%BB%D0%B8%D0%BC%D0%BF%D0%B8%D0%B0%D0%B4%D1%8B/%D1%80%D0%B5%D1%81%D0%BF%D1%83%D0%B1%D0%BB%D0%B8%D0%BA%D0%B0%D0%BD%D1%81%D0%BA%D0%B0%D1%8F-%D0%BE%D0%BB%D0%B8%D0%BC%D0%BF%D0%B8%D0%B0%D0%B4%D0%B0-%D0%BF%D0%BE-%D1%83%D1%87%D0%B5%D0%B1%D0%BD%D1%8B%D0%BC-%D0%BF%D1%80%D0%B5%D0%B4%D0%BC%D0%B5%D1%82%D0%B0%D0%BC" TargetMode="External"/><Relationship Id="rId2" Type="http://schemas.openxmlformats.org/officeDocument/2006/relationships/hyperlink" Target="https://moiro.by/%D0%BD%D0%B0%D0%BF%D1%80%D0%B0%D0%B2%D0%BB%D0%B5%D0%BD%D0%B8%D1%8F/%D1%80%D0%B0%D0%B1%D0%BE%D1%82%D0%B0-%D1%81-%D0%B4%D0%B5%D1%82%D1%8C%D0%BC%D0%B8-%D0%B8-%D1%83%D1%87%D0%B0%D1%89%D0%B8%D0%BC%D0%B8%D1%81%D1%8F/%D0%BE%D0%BB%D0%B8%D0%BC%D0%BF%D0%B8%D0%B0%D0%B4%D1%8B/%D0%B4%D0%B8%D1%81%D1%82%D0%B0%D0%BD%D1%86%D0%B8%D0%BE%D0%BD%D0%BD%D1%8B%D0%B5-%D0%B8-%D0%B8%D0%BD%D1%82%D0%B5%D1%80%D0%BD%D0%B5%D1%82-%D0%BE%D0%BB%D0%B8%D0%BC%D0%BF%D0%B8%D0%B0%D0%B4%D1%8B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oiro.by/&#1085;&#1072;&#1087;&#1088;&#1072;&#1074;&#1083;&#1077;&#1085;&#1080;&#1103;/&#1088;&#1072;&#1073;&#1086;&#1090;&#1072;-&#1089;-&#1076;&#1077;&#1090;&#1100;&#1084;&#1080;-&#1080;-&#1091;&#1095;&#1072;&#1097;&#1080;&#1084;&#1080;&#1089;&#1103;" TargetMode="External"/><Relationship Id="rId4" Type="http://schemas.openxmlformats.org/officeDocument/2006/relationships/hyperlink" Target="http://adm.moiro.by/oldmoiroby/index.php?option=com_k2&amp;view=item&amp;id=2818:%D0%BC%D0%B5%D0%B6%D0%B4%D1%83%D0%BD%D0%B0%D1%80%D0%BE%D0%B4%D0%BD%D0%B0%D1%8F-%D0%BE%D0%BB%D0%B8%D0%BC%D0%BF%D0%B8%D0%B0%D0%B4%D0%B0-%D0%BF%D0%BE-%D1%80%D1%83%D1%81%D1%81%D0%BA%D0%BE%D0%BC%D1%83-%D1%8F%D0%B7%D1%8B%D0%BA%D1%83-%D1%81-%D1%84%D0%B8%D0%BD%D0%B0%D0%BB%D0%BE%D0%BC-%D0%B2-%D0%BC%D0%BE%D1%81%D0%BA%D0%B2%D0%B5&amp;Itemid=4&amp;lang=ru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16216" y="188640"/>
            <a:ext cx="2627784" cy="6768752"/>
          </a:xfrm>
        </p:spPr>
        <p:txBody>
          <a:bodyPr vert="vert270">
            <a:normAutofit/>
          </a:bodyPr>
          <a:lstStyle/>
          <a:p>
            <a:pPr algn="ctr"/>
            <a:endParaRPr lang="ru-RU" sz="24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6324600" cy="5832648"/>
          </a:xfrm>
        </p:spPr>
        <p:txBody>
          <a:bodyPr/>
          <a:lstStyle/>
          <a:p>
            <a:r>
              <a:rPr lang="ru-RU" sz="3200" b="1" dirty="0"/>
              <a:t>Совершенствование профессиональной компетентности педагога </a:t>
            </a:r>
            <a:br>
              <a:rPr lang="ru-RU" sz="3200" b="1" dirty="0"/>
            </a:br>
            <a:r>
              <a:rPr lang="ru-RU" sz="3200" b="1" dirty="0"/>
              <a:t>в контексте подготовки учащихся к интеллектуальным конкурсам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ru-RU" sz="1600" b="1" dirty="0"/>
              <a:t>подготовила: </a:t>
            </a:r>
            <a:r>
              <a:rPr lang="ru-RU" sz="1600" b="1" dirty="0" err="1" smtClean="0"/>
              <a:t>валентина</a:t>
            </a:r>
            <a:r>
              <a:rPr lang="ru-RU" sz="1600" b="1" dirty="0" smtClean="0"/>
              <a:t>  </a:t>
            </a:r>
            <a:r>
              <a:rPr lang="ru-RU" sz="1600" b="1" dirty="0" err="1" smtClean="0"/>
              <a:t>алексеевна</a:t>
            </a:r>
            <a:r>
              <a:rPr lang="en-US" sz="1600" b="1" dirty="0" smtClean="0"/>
              <a:t> </a:t>
            </a:r>
            <a:r>
              <a:rPr lang="ru-RU" sz="1600" b="1" dirty="0" err="1" smtClean="0"/>
              <a:t>зразикова</a:t>
            </a:r>
            <a:r>
              <a:rPr lang="ru-RU" sz="1600" b="1" dirty="0" smtClean="0"/>
              <a:t>, </a:t>
            </a: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/>
              <a:t>доцент кафедры педагогики и предметных методик ГУО «МОИРО</a:t>
            </a:r>
            <a:r>
              <a:rPr lang="ru-RU" sz="1600" b="1" dirty="0" smtClean="0"/>
              <a:t>»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8102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just">
              <a:buNone/>
            </a:pPr>
            <a:r>
              <a:rPr lang="ru-RU" b="1" dirty="0"/>
              <a:t>6.</a:t>
            </a:r>
            <a:r>
              <a:rPr lang="ru-RU" dirty="0"/>
              <a:t> </a:t>
            </a:r>
            <a:r>
              <a:rPr lang="ru-RU" b="1" dirty="0"/>
              <a:t>Принцип «ненасилия над психикой</a:t>
            </a:r>
            <a:r>
              <a:rPr lang="ru-RU" b="1" dirty="0" smtClean="0"/>
              <a:t>».</a:t>
            </a:r>
            <a:endParaRPr lang="ru-RU" dirty="0"/>
          </a:p>
          <a:p>
            <a:pPr marL="45720" indent="0" algn="just">
              <a:buNone/>
            </a:pPr>
            <a:r>
              <a:rPr lang="ru-RU" dirty="0"/>
              <a:t>Заключается в том, что нельзя ставить цель «Только победа». Результаты, которые будут достигнуты, зависят от работоспособности, интеллектуального развития, желания победить. </a:t>
            </a:r>
            <a:endParaRPr lang="ru-RU" dirty="0" smtClean="0"/>
          </a:p>
          <a:p>
            <a:pPr marL="45720" indent="0" algn="just">
              <a:buNone/>
            </a:pPr>
            <a:r>
              <a:rPr lang="ru-RU" dirty="0" smtClean="0"/>
              <a:t>Очень </a:t>
            </a:r>
            <a:r>
              <a:rPr lang="ru-RU" dirty="0"/>
              <a:t>важно учитывать, что  при подготовке принцип «чем больше сложных заданий, тем лучше» неразумен. </a:t>
            </a:r>
            <a:endParaRPr lang="ru-RU" dirty="0" smtClean="0"/>
          </a:p>
          <a:p>
            <a:pPr marL="45720" indent="0" algn="just">
              <a:buNone/>
            </a:pPr>
            <a:r>
              <a:rPr lang="ru-RU" dirty="0" smtClean="0"/>
              <a:t>Необходимо </a:t>
            </a:r>
            <a:r>
              <a:rPr lang="ru-RU" dirty="0"/>
              <a:t>придерживаться  «золотой» середины, чтобы не отбить желание у учащихся заниматься. Неприемлем  принцип «административного давления» с целью удержать ученика, заставить его участвовать в олимпиаде по предмету. Это не принесет должного результата.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684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b="1" dirty="0" smtClean="0"/>
              <a:t>7.</a:t>
            </a:r>
            <a:r>
              <a:rPr lang="ru-RU" dirty="0"/>
              <a:t> </a:t>
            </a:r>
            <a:r>
              <a:rPr lang="ru-RU" b="1" dirty="0"/>
              <a:t>Напутственное слово учителя.</a:t>
            </a:r>
            <a:endParaRPr lang="ru-RU" dirty="0"/>
          </a:p>
          <a:p>
            <a:pPr marL="45720" indent="0" algn="just">
              <a:buNone/>
            </a:pPr>
            <a:r>
              <a:rPr lang="ru-RU" dirty="0"/>
              <a:t>На последнем занятии перед олимпиадой необходимо поговорить с учащимися о тактике  выполнения  заданий на самой олимпиаде, настроить, убедить, что победителями все не бывают «Главное не победа, главное участие. Не надо волноваться, в олимпиаде принимают участие такие же ребята, как и вы. И все находятся в равных условиях, результат зависит только от тебя».</a:t>
            </a:r>
          </a:p>
          <a:p>
            <a:pPr marL="45720" indent="0" algn="just">
              <a:buNone/>
            </a:pPr>
            <a:r>
              <a:rPr lang="ru-RU" dirty="0"/>
              <a:t>За два три дня лучше отказаться от решения заданий, чтобы не привести к психологическому утомлению организма и, как следствие, притуплению творческого потенциала. Во время этой паузы накапливаются резервы и желание добиться успеха на олимпиаде.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89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r>
              <a:rPr lang="ru-RU" b="1" dirty="0" smtClean="0"/>
              <a:t>Учебно-методическое </a:t>
            </a:r>
            <a:r>
              <a:rPr lang="ru-RU" b="1" dirty="0"/>
              <a:t>обеспечение образовательного процесса по учебному предмету</a:t>
            </a:r>
            <a:endParaRPr lang="ru-RU" dirty="0"/>
          </a:p>
          <a:p>
            <a:pPr marL="45720" indent="0">
              <a:buNone/>
            </a:pPr>
            <a:r>
              <a:rPr lang="ru-RU" dirty="0">
                <a:hlinkClick r:id="rId2"/>
              </a:rPr>
              <a:t>Учебно-методическое обеспечение образовательного процесса по учебному предмету «Русский язык» в</a:t>
            </a:r>
            <a:r>
              <a:rPr lang="ru-RU" dirty="0"/>
              <a:t> </a:t>
            </a:r>
            <a:r>
              <a:rPr lang="ru-RU" dirty="0">
                <a:hlinkClick r:id="rId2"/>
              </a:rPr>
              <a:t>2023/2024</a:t>
            </a:r>
            <a:r>
              <a:rPr lang="ru-RU" dirty="0"/>
              <a:t> </a:t>
            </a:r>
            <a:r>
              <a:rPr lang="ru-RU" dirty="0">
                <a:hlinkClick r:id="rId2"/>
              </a:rPr>
              <a:t>учебном году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Учебно-методические комплексы факультативных занятий</a:t>
            </a:r>
          </a:p>
          <a:p>
            <a:pPr lvl="1"/>
            <a:r>
              <a:rPr lang="ru-RU" dirty="0">
                <a:hlinkClick r:id="rId3"/>
              </a:rPr>
              <a:t>Кладовая слов русского языка. V класс. Пособие для учителей</a:t>
            </a:r>
            <a:endParaRPr lang="ru-RU" dirty="0"/>
          </a:p>
          <a:p>
            <a:pPr lvl="1"/>
            <a:r>
              <a:rPr lang="ru-RU" dirty="0">
                <a:hlinkClick r:id="rId4"/>
              </a:rPr>
              <a:t>Кладовая слов русского языка. V класс. Пособие для учащихся</a:t>
            </a:r>
            <a:endParaRPr lang="ru-RU" dirty="0"/>
          </a:p>
          <a:p>
            <a:pPr lvl="1"/>
            <a:r>
              <a:rPr lang="ru-RU" dirty="0">
                <a:hlinkClick r:id="rId5"/>
              </a:rPr>
              <a:t>Погружаемся в интересный мир образования и правописания слов. VI класс. Пособие для учителей</a:t>
            </a:r>
            <a:endParaRPr lang="ru-RU" dirty="0"/>
          </a:p>
          <a:p>
            <a:pPr lvl="1"/>
            <a:r>
              <a:rPr lang="ru-RU" dirty="0">
                <a:hlinkClick r:id="rId6"/>
              </a:rPr>
              <a:t>Погружаемся в интересный мир образования и правописания слов. VI класс. Пособие для учащихся</a:t>
            </a:r>
            <a:endParaRPr lang="ru-RU" dirty="0"/>
          </a:p>
          <a:p>
            <a:pPr lvl="1"/>
            <a:r>
              <a:rPr lang="ru-RU" dirty="0">
                <a:hlinkClick r:id="rId7"/>
              </a:rPr>
              <a:t>Поэтические гимны морфологии. VII класс. Пособие для учителей</a:t>
            </a:r>
            <a:endParaRPr lang="ru-RU" dirty="0"/>
          </a:p>
          <a:p>
            <a:pPr lvl="1"/>
            <a:r>
              <a:rPr lang="ru-RU" dirty="0">
                <a:hlinkClick r:id="rId8"/>
              </a:rPr>
              <a:t>Поэтические гимны морфологии. VII класс. Пособие для учащихся</a:t>
            </a:r>
            <a:endParaRPr lang="ru-RU" dirty="0"/>
          </a:p>
          <a:p>
            <a:pPr lvl="1"/>
            <a:r>
              <a:rPr lang="ru-RU" dirty="0">
                <a:hlinkClick r:id="rId9"/>
              </a:rPr>
              <a:t>От значения к написанию. VIII класс. Пособие для учителей</a:t>
            </a:r>
            <a:endParaRPr lang="ru-RU" dirty="0"/>
          </a:p>
          <a:p>
            <a:pPr lvl="1"/>
            <a:r>
              <a:rPr lang="ru-RU" dirty="0">
                <a:hlinkClick r:id="rId10"/>
              </a:rPr>
              <a:t>От значения к написанию. VIII класс. Пособие для учащихся</a:t>
            </a:r>
            <a:endParaRPr lang="ru-RU" dirty="0"/>
          </a:p>
          <a:p>
            <a:pPr lvl="1"/>
            <a:r>
              <a:rPr lang="ru-RU" dirty="0">
                <a:hlinkClick r:id="rId11"/>
              </a:rPr>
              <a:t>Секреты синтаксиса и пунктуации. IХ класс. Пособие для учителей</a:t>
            </a:r>
            <a:endParaRPr lang="ru-RU" dirty="0"/>
          </a:p>
          <a:p>
            <a:pPr lvl="1"/>
            <a:r>
              <a:rPr lang="ru-RU" dirty="0">
                <a:hlinkClick r:id="rId12"/>
              </a:rPr>
              <a:t>Секреты синтаксиса и пунктуации. IХ класс. Пособие для учащихся</a:t>
            </a:r>
            <a:endParaRPr lang="ru-RU" dirty="0"/>
          </a:p>
          <a:p>
            <a:pPr lvl="1"/>
            <a:r>
              <a:rPr lang="ru-RU" dirty="0">
                <a:hlinkClick r:id="rId13"/>
              </a:rPr>
              <a:t>Функциональная стилистика русского языка. X класс. Пособие для учителей</a:t>
            </a:r>
            <a:endParaRPr lang="ru-RU" dirty="0"/>
          </a:p>
          <a:p>
            <a:pPr lvl="1"/>
            <a:r>
              <a:rPr lang="ru-RU" dirty="0">
                <a:hlinkClick r:id="rId14"/>
              </a:rPr>
              <a:t>Функциональная стилистика русского языка. X класс. Пособие для учащихся</a:t>
            </a:r>
            <a:endParaRPr lang="ru-RU" dirty="0"/>
          </a:p>
          <a:p>
            <a:pPr lvl="1"/>
            <a:r>
              <a:rPr lang="ru-RU" dirty="0">
                <a:hlinkClick r:id="rId15"/>
              </a:rPr>
              <a:t>Культура речи. X класс. Пособие для учителей</a:t>
            </a:r>
            <a:endParaRPr lang="ru-RU" dirty="0"/>
          </a:p>
          <a:p>
            <a:pPr lvl="1"/>
            <a:r>
              <a:rPr lang="ru-RU" dirty="0">
                <a:hlinkClick r:id="rId16"/>
              </a:rPr>
              <a:t>Культура речи. X класс. Пособие для учащихся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Контрольно-измерительные материалы</a:t>
            </a:r>
          </a:p>
          <a:p>
            <a:pPr lvl="1"/>
            <a:r>
              <a:rPr lang="ru-RU" dirty="0">
                <a:hlinkClick r:id="rId17"/>
              </a:rPr>
              <a:t>Контрольно-измерительные материалы по учебному предмету «Русский язык»</a:t>
            </a:r>
            <a:endParaRPr lang="ru-RU" dirty="0"/>
          </a:p>
          <a:p>
            <a:pPr marL="45720" indent="0">
              <a:buNone/>
            </a:pPr>
            <a:r>
              <a:rPr lang="ru-RU" dirty="0">
                <a:hlinkClick r:id="rId18"/>
              </a:rPr>
              <a:t>Перечень статей, опубликованных в научно-методическом журнале «Русский язык и литература»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"/>
            <a:r>
              <a:rPr lang="ru-RU" sz="1800" dirty="0"/>
              <a:t>Русский язык 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en-US" sz="1800" dirty="0" smtClean="0">
                <a:hlinkClick r:id="rId19"/>
              </a:rPr>
              <a:t>https</a:t>
            </a:r>
            <a:r>
              <a:rPr lang="en-US" sz="1800" dirty="0">
                <a:hlinkClick r:id="rId19"/>
              </a:rPr>
              <a:t>://adu.by/ru/homeru/obrazovatelnyj-protsess-2023-2024-uchebnyj-god/obshchee-srednee-obraz</a:t>
            </a:r>
            <a:r>
              <a:rPr lang="ru-RU" sz="1800" dirty="0">
                <a:hlinkClick r:id="rId19"/>
              </a:rPr>
              <a:t/>
            </a:r>
            <a:br>
              <a:rPr lang="ru-RU" sz="1800" dirty="0">
                <a:hlinkClick r:id="rId19"/>
              </a:rPr>
            </a:br>
            <a:r>
              <a:rPr lang="en-US" sz="1800" dirty="0" err="1">
                <a:hlinkClick r:id="rId19"/>
              </a:rPr>
              <a:t>ovanie</a:t>
            </a:r>
            <a:r>
              <a:rPr lang="en-US" sz="1800" dirty="0">
                <a:hlinkClick r:id="rId19"/>
              </a:rPr>
              <a:t>/</a:t>
            </a:r>
            <a:r>
              <a:rPr lang="en-US" sz="1800" dirty="0" err="1">
                <a:hlinkClick r:id="rId19"/>
              </a:rPr>
              <a:t>uchebnye</a:t>
            </a:r>
            <a:r>
              <a:rPr lang="en-US" sz="1800" dirty="0">
                <a:hlinkClick r:id="rId19"/>
              </a:rPr>
              <a:t>-</a:t>
            </a:r>
            <a:r>
              <a:rPr lang="en-US" sz="1800" dirty="0" err="1">
                <a:hlinkClick r:id="rId19"/>
              </a:rPr>
              <a:t>predmety</a:t>
            </a:r>
            <a:r>
              <a:rPr lang="en-US" sz="1800" dirty="0">
                <a:hlinkClick r:id="rId19"/>
              </a:rPr>
              <a:t>-v-xi-</a:t>
            </a:r>
            <a:r>
              <a:rPr lang="en-US" sz="1800" dirty="0" err="1">
                <a:hlinkClick r:id="rId19"/>
              </a:rPr>
              <a:t>klassy</a:t>
            </a:r>
            <a:r>
              <a:rPr lang="en-US" sz="1800" dirty="0">
                <a:hlinkClick r:id="rId19"/>
              </a:rPr>
              <a:t>/russkij-yazyk.html</a:t>
            </a:r>
            <a:r>
              <a:rPr lang="ru-RU" sz="1800" dirty="0"/>
              <a:t> </a:t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599077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https://moiro.by/</a:t>
            </a:r>
            <a:r>
              <a:rPr lang="ru-RU" dirty="0" smtClean="0">
                <a:hlinkClick r:id="rId2"/>
              </a:rPr>
              <a:t>направления/работа-с-детьми-и-учащимися/олимпиады/республиканская-олимпиада-по-учебным-предметам/материалы-для-подготовки-к-олимпиадам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Материалы для подготовки к олимпиадам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643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r>
              <a:rPr lang="ru-RU" sz="2800" b="1" dirty="0" smtClean="0"/>
              <a:t>Балуш, Т.В. Готовимся </a:t>
            </a:r>
            <a:r>
              <a:rPr lang="ru-RU" sz="2800" b="1" dirty="0"/>
              <a:t>к олимпиаде </a:t>
            </a:r>
            <a:r>
              <a:rPr lang="ru-RU" sz="2800" b="1" dirty="0" smtClean="0"/>
              <a:t>по</a:t>
            </a:r>
          </a:p>
          <a:p>
            <a:pPr marL="45720" indent="0">
              <a:buNone/>
            </a:pPr>
            <a:r>
              <a:rPr lang="ru-RU" sz="2800" b="1" dirty="0"/>
              <a:t> русскому языку. Лингвистический конкурс. </a:t>
            </a:r>
            <a:endParaRPr lang="ru-RU" sz="2800" b="1" dirty="0" smtClean="0"/>
          </a:p>
          <a:p>
            <a:pPr marL="45720" indent="0">
              <a:buNone/>
            </a:pPr>
            <a:r>
              <a:rPr lang="ru-RU" sz="2800" b="1" dirty="0" smtClean="0"/>
              <a:t>9</a:t>
            </a:r>
            <a:r>
              <a:rPr lang="ru-RU" sz="2800" b="1" dirty="0"/>
              <a:t>−11 классы</a:t>
            </a:r>
            <a:r>
              <a:rPr lang="ru-RU" sz="2800" b="1" dirty="0" smtClean="0"/>
              <a:t>. – М., 2019.</a:t>
            </a:r>
          </a:p>
          <a:p>
            <a:pPr marL="45720" indent="0">
              <a:buNone/>
            </a:pPr>
            <a:endParaRPr lang="ru-RU" sz="2800" b="1" dirty="0" smtClean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sz="2900" dirty="0" smtClean="0"/>
              <a:t>Пособие </a:t>
            </a:r>
            <a:r>
              <a:rPr lang="ru-RU" sz="2900" dirty="0"/>
              <a:t>содержит лингвистические задачи и задания </a:t>
            </a:r>
            <a:endParaRPr lang="ru-RU" sz="2900" dirty="0" smtClean="0"/>
          </a:p>
          <a:p>
            <a:pPr marL="45720" indent="0">
              <a:buNone/>
            </a:pPr>
            <a:r>
              <a:rPr lang="ru-RU" sz="2900" dirty="0" smtClean="0"/>
              <a:t>для </a:t>
            </a:r>
            <a:r>
              <a:rPr lang="ru-RU" sz="2900" dirty="0"/>
              <a:t>подготовки учащихся 9–11 классов к успешному </a:t>
            </a:r>
            <a:endParaRPr lang="ru-RU" sz="2900" dirty="0" smtClean="0"/>
          </a:p>
          <a:p>
            <a:pPr marL="45720" indent="0">
              <a:buNone/>
            </a:pPr>
            <a:r>
              <a:rPr lang="ru-RU" sz="2900" dirty="0" smtClean="0"/>
              <a:t>участию </a:t>
            </a:r>
            <a:r>
              <a:rPr lang="ru-RU" sz="2900" dirty="0"/>
              <a:t>в олимпиадах различного уровня по русскому </a:t>
            </a:r>
            <a:endParaRPr lang="ru-RU" sz="2900" dirty="0" smtClean="0"/>
          </a:p>
          <a:p>
            <a:pPr marL="45720" indent="0">
              <a:buNone/>
            </a:pPr>
            <a:r>
              <a:rPr lang="ru-RU" sz="2900" dirty="0" smtClean="0"/>
              <a:t>языку</a:t>
            </a:r>
            <a:r>
              <a:rPr lang="ru-RU" sz="2900" dirty="0"/>
              <a:t>. Предложенный материал охватывает все разделы </a:t>
            </a:r>
            <a:endParaRPr lang="ru-RU" sz="2900" dirty="0" smtClean="0"/>
          </a:p>
          <a:p>
            <a:pPr marL="45720" indent="0">
              <a:buNone/>
            </a:pPr>
            <a:r>
              <a:rPr lang="ru-RU" sz="2900" dirty="0" smtClean="0"/>
              <a:t>школьного </a:t>
            </a:r>
            <a:r>
              <a:rPr lang="ru-RU" sz="2900" dirty="0"/>
              <a:t>курса русского языка, а также включает вопросы, связанные с его историей. В конце книги приведены ответы ко всем заданиям. Книга адресована учителям русского языка и литературы, а также может быть использована учащимися для самостоятельной подготовки к олимпиадам и конкурсам, на факультативных занятиях и при углубленном изучении предмета.  </a:t>
            </a:r>
            <a:endParaRPr lang="ru-RU" sz="2900" dirty="0" smtClean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"/>
            <a:r>
              <a:rPr lang="ru-RU" sz="1600" b="1" dirty="0"/>
              <a:t>Олимпиадные задания прошлых лет для подготовки к республиканскому этапу</a:t>
            </a:r>
            <a:br>
              <a:rPr lang="ru-RU" sz="1600" b="1" dirty="0"/>
            </a:br>
            <a:r>
              <a:rPr lang="en-US" sz="1600" dirty="0">
                <a:hlinkClick r:id="rId2"/>
              </a:rPr>
              <a:t>https://adukar.com/by/news/abiturientu/olimpiadnye-zadaniya-proshlyh-let-dlya-trenirovki-podborka-materialov</a:t>
            </a:r>
            <a:r>
              <a:rPr lang="ru-RU" sz="1600" dirty="0"/>
              <a:t> </a:t>
            </a:r>
            <a:br>
              <a:rPr lang="ru-RU" sz="1600" dirty="0"/>
            </a:br>
            <a:endParaRPr lang="ru-RU" sz="1600" dirty="0"/>
          </a:p>
        </p:txBody>
      </p:sp>
      <p:pic>
        <p:nvPicPr>
          <p:cNvPr id="2050" name="Picture 2" descr="D:\Документы Зразикова В.А\МОИРО\Интеллектуальные конкурсы\Готовимся к ОЗ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638" y="1196752"/>
            <a:ext cx="194421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802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just">
              <a:buNone/>
            </a:pPr>
            <a:r>
              <a:rPr lang="ru-RU" dirty="0"/>
              <a:t>Второй этап республиканской олимпиады по учебным предметам (2021/2022 учебный год</a:t>
            </a:r>
            <a:r>
              <a:rPr lang="ru-RU" dirty="0" smtClean="0"/>
              <a:t>) </a:t>
            </a:r>
            <a:endParaRPr lang="ru-RU" dirty="0" smtClean="0">
              <a:hlinkClick r:id="rId2"/>
            </a:endParaRPr>
          </a:p>
          <a:p>
            <a:endParaRPr lang="ru-RU" dirty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edu.mogilev.gov.by/learners/preparing-olympic-games/4966-vtoroj-etap-respublikanskoj-olimpiady-po-uchebnym-predmetam-2021-2022-uchebnyj-god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414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3200" dirty="0" smtClean="0"/>
              <a:t>Готовимся к олимпиаде (методический кабинет учителей русского языка и литературы) </a:t>
            </a:r>
          </a:p>
          <a:p>
            <a:pPr marL="45720" indent="0" algn="just">
              <a:buNone/>
            </a:pPr>
            <a:endParaRPr lang="ru-RU" sz="3200" dirty="0" smtClean="0">
              <a:hlinkClick r:id="rId2"/>
            </a:endParaRPr>
          </a:p>
          <a:p>
            <a:pPr marL="45720" indent="0" algn="just">
              <a:buNone/>
            </a:pPr>
            <a:endParaRPr lang="ru-RU" sz="3200" dirty="0">
              <a:hlinkClick r:id="rId2"/>
            </a:endParaRPr>
          </a:p>
          <a:p>
            <a:pPr marL="45720" indent="0" algn="just">
              <a:buNone/>
            </a:pPr>
            <a:r>
              <a:rPr lang="en-US" sz="3200" dirty="0" smtClean="0">
                <a:hlinkClick r:id="rId2"/>
              </a:rPr>
              <a:t>http</a:t>
            </a:r>
            <a:r>
              <a:rPr lang="en-US" sz="3200" dirty="0">
                <a:hlinkClick r:id="rId2"/>
              </a:rPr>
              <a:t>://</a:t>
            </a:r>
            <a:r>
              <a:rPr lang="en-US" sz="3200" dirty="0" smtClean="0">
                <a:hlinkClick r:id="rId2"/>
              </a:rPr>
              <a:t>filolog.sch139.minsk.edu.by/ru/main.aspx?guid=13781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7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400" b="1" dirty="0"/>
              <a:t>Подборка олимпиадных заданий по русскому языку и литературе для 11 класса</a:t>
            </a:r>
          </a:p>
          <a:p>
            <a:pPr marL="45720" indent="0" algn="just">
              <a:buNone/>
            </a:pPr>
            <a:endParaRPr lang="ru-RU" sz="2400" dirty="0" smtClean="0">
              <a:hlinkClick r:id="rId2"/>
            </a:endParaRPr>
          </a:p>
          <a:p>
            <a:pPr marL="45720" indent="0" algn="just">
              <a:buNone/>
            </a:pPr>
            <a:endParaRPr lang="ru-RU" sz="2400" dirty="0">
              <a:hlinkClick r:id="rId2"/>
            </a:endParaRPr>
          </a:p>
          <a:p>
            <a:pPr marL="45720" indent="0" algn="just">
              <a:buNone/>
            </a:pP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pedportal.by/baza-materialov/russkij-yazyik/podborka-olimpiadnyix-zadanij-po-russkomu-yazyiku-i-literature-dlya-11-klassa</a:t>
            </a:r>
            <a:r>
              <a:rPr lang="ru-RU" sz="2400" dirty="0" smtClean="0"/>
              <a:t>  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55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>
                <a:hlinkClick r:id="rId2"/>
              </a:rPr>
              <a:t>Постановление </a:t>
            </a:r>
            <a:r>
              <a:rPr lang="ru-RU" b="1" dirty="0">
                <a:hlinkClick r:id="rId2"/>
              </a:rPr>
              <a:t>Министерства образования Республики Беларусь от 20 ноября 2003 г. № 73 «Об утверждении Инструкции о порядке проведения республиканской олимпиады по учебным предметам»</a:t>
            </a:r>
            <a:endParaRPr lang="ru-RU" dirty="0"/>
          </a:p>
          <a:p>
            <a:pPr algn="just"/>
            <a:r>
              <a:rPr lang="ru-RU" b="1" dirty="0">
                <a:hlinkClick r:id="rId3"/>
              </a:rPr>
              <a:t>Постановление Министерства образования Республики Беларусь от 22 сентября 2023 г. № 308 «Об изменении постановления Министерства образования Республики Беларусь от 20 ноября 2003 г. № 73 „Об утверждении Инструкции о порядке проведения республиканской олимпиады по учебным предметам“»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Нормативные документы</a:t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1646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err="1" smtClean="0"/>
              <a:t>Перыядычнае</a:t>
            </a:r>
            <a:r>
              <a:rPr lang="ru-RU" dirty="0" smtClean="0"/>
              <a:t> </a:t>
            </a:r>
            <a:r>
              <a:rPr lang="ru-RU" dirty="0" err="1"/>
              <a:t>выданне</a:t>
            </a:r>
            <a:r>
              <a:rPr lang="ru-RU" dirty="0"/>
              <a:t>, </a:t>
            </a:r>
            <a:r>
              <a:rPr lang="ru-RU" dirty="0" err="1"/>
              <a:t>якое</a:t>
            </a:r>
            <a:r>
              <a:rPr lang="ru-RU" dirty="0"/>
              <a:t> </a:t>
            </a:r>
            <a:r>
              <a:rPr lang="ru-RU" dirty="0" err="1"/>
              <a:t>даводзіць</a:t>
            </a:r>
            <a:r>
              <a:rPr lang="ru-RU" dirty="0"/>
              <a:t> да </a:t>
            </a:r>
            <a:r>
              <a:rPr lang="ru-RU" dirty="0" err="1"/>
              <a:t>ведама</a:t>
            </a:r>
            <a:r>
              <a:rPr lang="ru-RU" dirty="0"/>
              <a:t> </a:t>
            </a:r>
            <a:r>
              <a:rPr lang="ru-RU" dirty="0" err="1"/>
              <a:t>педагагічнай</a:t>
            </a:r>
            <a:r>
              <a:rPr lang="ru-RU" dirty="0"/>
              <a:t> </a:t>
            </a:r>
            <a:r>
              <a:rPr lang="ru-RU" dirty="0" err="1"/>
              <a:t>грамадскасці</a:t>
            </a:r>
            <a:r>
              <a:rPr lang="ru-RU" dirty="0"/>
              <a:t> </a:t>
            </a:r>
            <a:r>
              <a:rPr lang="ru-RU" dirty="0" err="1"/>
              <a:t>асноўныя</a:t>
            </a:r>
            <a:r>
              <a:rPr lang="ru-RU" dirty="0"/>
              <a:t> </a:t>
            </a:r>
            <a:r>
              <a:rPr lang="ru-RU" dirty="0" err="1"/>
              <a:t>нарматыўныя</a:t>
            </a:r>
            <a:r>
              <a:rPr lang="ru-RU" dirty="0"/>
              <a:t> </a:t>
            </a:r>
            <a:r>
              <a:rPr lang="ru-RU" dirty="0" err="1"/>
              <a:t>дакументы</a:t>
            </a:r>
            <a:r>
              <a:rPr lang="ru-RU" dirty="0" smtClean="0"/>
              <a:t>: </a:t>
            </a:r>
            <a:r>
              <a:rPr lang="ru-RU" dirty="0" err="1" smtClean="0"/>
              <a:t>пастановы</a:t>
            </a:r>
            <a:r>
              <a:rPr lang="ru-RU" dirty="0" smtClean="0"/>
              <a:t>; </a:t>
            </a:r>
            <a:r>
              <a:rPr lang="ru-RU" dirty="0" err="1" smtClean="0"/>
              <a:t>загады</a:t>
            </a:r>
            <a:r>
              <a:rPr lang="ru-RU" dirty="0" smtClean="0"/>
              <a:t>; </a:t>
            </a:r>
            <a:r>
              <a:rPr lang="ru-RU" dirty="0" err="1" smtClean="0"/>
              <a:t>метадычныя</a:t>
            </a:r>
            <a:r>
              <a:rPr lang="ru-RU" dirty="0" smtClean="0"/>
              <a:t> </a:t>
            </a:r>
            <a:r>
              <a:rPr lang="ru-RU" dirty="0" err="1"/>
              <a:t>рэкамендацыі</a:t>
            </a:r>
            <a:r>
              <a:rPr lang="ru-RU" dirty="0"/>
              <a:t>;</a:t>
            </a:r>
          </a:p>
          <a:p>
            <a:pPr marL="45720" indent="0">
              <a:buNone/>
            </a:pPr>
            <a:r>
              <a:rPr lang="ru-RU" dirty="0" err="1"/>
              <a:t>змяненні</a:t>
            </a:r>
            <a:r>
              <a:rPr lang="ru-RU" dirty="0"/>
              <a:t> і </a:t>
            </a:r>
            <a:r>
              <a:rPr lang="ru-RU" dirty="0" err="1"/>
              <a:t>дапаўненні</a:t>
            </a:r>
            <a:r>
              <a:rPr lang="ru-RU" dirty="0"/>
              <a:t> да </a:t>
            </a:r>
            <a:r>
              <a:rPr lang="ru-RU" dirty="0" err="1" smtClean="0"/>
              <a:t>нарматыўных</a:t>
            </a:r>
            <a:r>
              <a:rPr lang="ru-RU" dirty="0" smtClean="0"/>
              <a:t> </a:t>
            </a:r>
            <a:r>
              <a:rPr lang="ru-RU" dirty="0" err="1" smtClean="0"/>
              <a:t>дакументаў</a:t>
            </a:r>
            <a:r>
              <a:rPr lang="ru-RU" dirty="0" smtClean="0"/>
              <a:t>; </a:t>
            </a:r>
            <a:r>
              <a:rPr lang="ru-RU" dirty="0" err="1" smtClean="0"/>
              <a:t>інструкцыйныя</a:t>
            </a:r>
            <a:r>
              <a:rPr lang="ru-RU" dirty="0" smtClean="0"/>
              <a:t> </a:t>
            </a:r>
            <a:r>
              <a:rPr lang="ru-RU" dirty="0" err="1" smtClean="0"/>
              <a:t>пісьмы</a:t>
            </a:r>
            <a:r>
              <a:rPr lang="ru-RU" dirty="0" smtClean="0"/>
              <a:t> </a:t>
            </a:r>
            <a:r>
              <a:rPr lang="ru-RU" dirty="0" err="1"/>
              <a:t>Міністэрства</a:t>
            </a:r>
            <a:r>
              <a:rPr lang="ru-RU" dirty="0"/>
              <a:t> </a:t>
            </a:r>
            <a:r>
              <a:rPr lang="ru-RU" dirty="0" err="1"/>
              <a:t>адукацыі</a:t>
            </a:r>
            <a:r>
              <a:rPr lang="ru-RU" dirty="0"/>
              <a:t> </a:t>
            </a:r>
            <a:r>
              <a:rPr lang="ru-RU" dirty="0" err="1"/>
              <a:t>Рэспублікі</a:t>
            </a:r>
            <a:r>
              <a:rPr lang="ru-RU" dirty="0"/>
              <a:t> Беларусь</a:t>
            </a:r>
            <a:r>
              <a:rPr lang="ru-RU" dirty="0" smtClean="0"/>
              <a:t>; </a:t>
            </a:r>
            <a:r>
              <a:rPr lang="ru-RU" dirty="0" err="1" smtClean="0"/>
              <a:t>агляд</a:t>
            </a:r>
            <a:r>
              <a:rPr lang="ru-RU" dirty="0" smtClean="0"/>
              <a:t> </a:t>
            </a:r>
            <a:r>
              <a:rPr lang="ru-RU" dirty="0" err="1"/>
              <a:t>афіцыйных</a:t>
            </a:r>
            <a:r>
              <a:rPr lang="ru-RU" dirty="0"/>
              <a:t> </a:t>
            </a:r>
            <a:r>
              <a:rPr lang="ru-RU" dirty="0" err="1"/>
              <a:t>дакументаў</a:t>
            </a:r>
            <a:r>
              <a:rPr lang="ru-RU" dirty="0"/>
              <a:t> </a:t>
            </a:r>
            <a:r>
              <a:rPr lang="ru-RU" dirty="0" err="1"/>
              <a:t>іншых</a:t>
            </a:r>
            <a:r>
              <a:rPr lang="ru-RU" dirty="0"/>
              <a:t> </a:t>
            </a:r>
            <a:r>
              <a:rPr lang="ru-RU" dirty="0" err="1"/>
              <a:t>ведамстваў</a:t>
            </a:r>
            <a:r>
              <a:rPr lang="ru-RU" dirty="0"/>
              <a:t>, </a:t>
            </a:r>
            <a:r>
              <a:rPr lang="ru-RU" dirty="0" err="1"/>
              <a:t>неабходных</a:t>
            </a:r>
            <a:r>
              <a:rPr lang="ru-RU" dirty="0"/>
              <a:t> </a:t>
            </a:r>
            <a:r>
              <a:rPr lang="ru-RU" dirty="0" err="1"/>
              <a:t>установам</a:t>
            </a:r>
            <a:r>
              <a:rPr lang="ru-RU" dirty="0"/>
              <a:t> </a:t>
            </a:r>
            <a:r>
              <a:rPr lang="ru-RU" dirty="0" err="1"/>
              <a:t>сістэмы</a:t>
            </a:r>
            <a:r>
              <a:rPr lang="ru-RU" dirty="0"/>
              <a:t> </a:t>
            </a:r>
            <a:r>
              <a:rPr lang="ru-RU" dirty="0" err="1"/>
              <a:t>адукацыі</a:t>
            </a:r>
            <a:r>
              <a:rPr lang="ru-RU" dirty="0"/>
              <a:t>. </a:t>
            </a:r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У </a:t>
            </a:r>
            <a:r>
              <a:rPr lang="ru-RU" dirty="0" err="1"/>
              <a:t>рубрыцы</a:t>
            </a:r>
            <a:r>
              <a:rPr lang="ru-RU" dirty="0"/>
              <a:t> «</a:t>
            </a:r>
            <a:r>
              <a:rPr lang="ru-RU" dirty="0" err="1"/>
              <a:t>Старонка</a:t>
            </a:r>
            <a:r>
              <a:rPr lang="ru-RU" dirty="0"/>
              <a:t> </a:t>
            </a:r>
            <a:r>
              <a:rPr lang="ru-RU" dirty="0" err="1"/>
              <a:t>рэдкалегіі</a:t>
            </a:r>
            <a:r>
              <a:rPr lang="ru-RU" dirty="0"/>
              <a:t>» </a:t>
            </a:r>
            <a:r>
              <a:rPr lang="ru-RU" dirty="0" err="1"/>
              <a:t>спецыялісты</a:t>
            </a:r>
            <a:r>
              <a:rPr lang="ru-RU" dirty="0"/>
              <a:t> </a:t>
            </a:r>
            <a:r>
              <a:rPr lang="ru-RU" dirty="0" err="1"/>
              <a:t>Міністэрства</a:t>
            </a:r>
            <a:r>
              <a:rPr lang="ru-RU" dirty="0"/>
              <a:t> </a:t>
            </a:r>
            <a:r>
              <a:rPr lang="ru-RU" dirty="0" err="1"/>
              <a:t>адукацыі</a:t>
            </a:r>
            <a:r>
              <a:rPr lang="ru-RU" dirty="0"/>
              <a:t> </a:t>
            </a:r>
            <a:r>
              <a:rPr lang="ru-RU" dirty="0" err="1"/>
              <a:t>Рэспублікі</a:t>
            </a:r>
            <a:r>
              <a:rPr lang="ru-RU" dirty="0"/>
              <a:t> Беларусь </a:t>
            </a:r>
            <a:r>
              <a:rPr lang="ru-RU" dirty="0" err="1"/>
              <a:t>адказваюць</a:t>
            </a:r>
            <a:r>
              <a:rPr lang="ru-RU" dirty="0"/>
              <a:t> на </a:t>
            </a:r>
            <a:r>
              <a:rPr lang="ru-RU" dirty="0" err="1"/>
              <a:t>пытанні</a:t>
            </a:r>
            <a:r>
              <a:rPr lang="ru-RU" dirty="0"/>
              <a:t> </a:t>
            </a:r>
            <a:r>
              <a:rPr lang="ru-RU" dirty="0" err="1"/>
              <a:t>чытачоў</a:t>
            </a:r>
            <a:r>
              <a:rPr lang="ru-RU" dirty="0"/>
              <a:t>. </a:t>
            </a:r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dirty="0" err="1" smtClean="0"/>
              <a:t>Выходзіць</a:t>
            </a:r>
            <a:r>
              <a:rPr lang="ru-RU" dirty="0" smtClean="0"/>
              <a:t> </a:t>
            </a:r>
            <a:r>
              <a:rPr lang="ru-RU" dirty="0"/>
              <a:t>2 разы </a:t>
            </a:r>
            <a:r>
              <a:rPr lang="ru-RU" dirty="0" smtClean="0"/>
              <a:t>на </a:t>
            </a:r>
            <a:r>
              <a:rPr lang="ru-RU" dirty="0"/>
              <a:t>месяц.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err="1" smtClean="0"/>
              <a:t>Зборнік</a:t>
            </a:r>
            <a:r>
              <a:rPr lang="ru-RU" sz="2000" dirty="0" smtClean="0"/>
              <a:t> </a:t>
            </a:r>
            <a:r>
              <a:rPr lang="ru-RU" sz="2000" dirty="0" err="1"/>
              <a:t>нарматыўных</a:t>
            </a:r>
            <a:r>
              <a:rPr lang="ru-RU" sz="2000" dirty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дакументаў</a:t>
            </a:r>
            <a:r>
              <a:rPr lang="ru-RU" sz="2000" dirty="0" smtClean="0"/>
              <a:t> </a:t>
            </a:r>
            <a:r>
              <a:rPr lang="ru-RU" sz="2000" dirty="0" err="1" smtClean="0"/>
              <a:t>Міністэрства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err="1"/>
              <a:t>адукацыі</a:t>
            </a:r>
            <a:r>
              <a:rPr lang="ru-RU" sz="2000" dirty="0"/>
              <a:t> </a:t>
            </a:r>
            <a:r>
              <a:rPr lang="ru-RU" sz="2000" dirty="0" err="1"/>
              <a:t>Рэспублікі</a:t>
            </a:r>
            <a:r>
              <a:rPr lang="ru-RU" sz="2000" dirty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Беларусь</a:t>
            </a:r>
            <a:endParaRPr lang="ru-RU" sz="2000" dirty="0"/>
          </a:p>
        </p:txBody>
      </p:sp>
      <p:pic>
        <p:nvPicPr>
          <p:cNvPr id="1026" name="Picture 2" descr="D:\Документы Зразикова В.А\МОИРО\Интеллектуальные конкурсы\prew_sbornik_normativnih_doc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88640"/>
            <a:ext cx="1763688" cy="1867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15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556792"/>
            <a:ext cx="8407893" cy="5073743"/>
          </a:xfrm>
        </p:spPr>
        <p:txBody>
          <a:bodyPr>
            <a:normAutofit fontScale="77500" lnSpcReduction="20000"/>
          </a:bodyPr>
          <a:lstStyle/>
          <a:p>
            <a:pPr marL="45720" indent="0" algn="just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Конкурс по русскому языку и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литературе  «ЖУРАВЛИК»</a:t>
            </a:r>
          </a:p>
          <a:p>
            <a:pPr marL="45720" indent="0" algn="just">
              <a:buNone/>
            </a:pPr>
            <a:r>
              <a:rPr lang="en-US" sz="2900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www.bakonkurs.org/zhuravl/zhuravl.php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be-BY" sz="2900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Республиканская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олимпиада по учебным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предметам</a:t>
            </a:r>
          </a:p>
          <a:p>
            <a:pPr marL="45720" indent="0" algn="just">
              <a:buNone/>
            </a:pPr>
            <a:r>
              <a:rPr lang="en-US" sz="2900" b="1" dirty="0"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en-US" sz="290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adu.by/ru/uchenikam/respublikanskaya-olimpiada-po-uchebnym-predmetam/russkij-yazyk.html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" indent="0" algn="just"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sz="2900" b="1" dirty="0">
                <a:latin typeface="Times New Roman" pitchFamily="18" charset="0"/>
                <a:cs typeface="Times New Roman" pitchFamily="18" charset="0"/>
                <a:hlinkClick r:id="rId4"/>
              </a:rPr>
              <a:t> </a:t>
            </a:r>
            <a:r>
              <a:rPr lang="ru-RU" sz="2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О</a:t>
            </a:r>
            <a:r>
              <a:rPr lang="ru-RU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лимпиады, конкурсы, фестивали и другие образовательные мероприятия </a:t>
            </a:r>
            <a:r>
              <a:rPr lang="en-US" sz="2900" b="1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</a:t>
            </a:r>
            <a:r>
              <a:rPr lang="en-US" sz="2900" b="1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en-US" sz="2900" b="1" dirty="0" smtClean="0">
                <a:latin typeface="Times New Roman" pitchFamily="18" charset="0"/>
                <a:cs typeface="Times New Roman" pitchFamily="18" charset="0"/>
                <a:hlinkClick r:id="rId4"/>
              </a:rPr>
              <a:t>test.adu.by/ru/homepage/novosti/olimpiady-konkursy-festivali-i-dr-obrazovatelnye-meropriyatiya.html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" indent="0" algn="just">
              <a:buNone/>
            </a:pPr>
            <a:endParaRPr lang="ru-RU" sz="29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ru-RU" sz="2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ru-RU" sz="2400" u="sng" dirty="0" smtClean="0">
              <a:latin typeface="Times New Roman" pitchFamily="18" charset="0"/>
              <a:cs typeface="Times New Roman" pitchFamily="18" charset="0"/>
              <a:hlinkClick r:id="rId5"/>
            </a:endParaRPr>
          </a:p>
          <a:p>
            <a:pPr marL="45720" indent="0">
              <a:buNone/>
            </a:pP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sz="2400" b="1" dirty="0" smtClean="0"/>
              <a:t>Виды конкурсов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4386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  <a:hlinkClick r:id="rId2"/>
              </a:rPr>
              <a:t>ДИСТАНЦИОННЫЕ ОЛИМПИАДЫ «НА ПУТИ К УСПЕХУ»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b="1" u="sng" dirty="0">
                <a:latin typeface="Times New Roman" pitchFamily="18" charset="0"/>
                <a:cs typeface="Times New Roman" pitchFamily="18" charset="0"/>
                <a:hlinkClick r:id="rId3"/>
              </a:rPr>
              <a:t>РЕСПУБЛИКАНСКАЯ ОЛИМПИАДА ПО УЧЕБНЫМ ПРЕДМЕТАМ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ru-RU" b="1" u="sng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i="1" u="sng" dirty="0">
                <a:latin typeface="Times New Roman" pitchFamily="18" charset="0"/>
                <a:cs typeface="Times New Roman" pitchFamily="18" charset="0"/>
                <a:hlinkClick r:id="rId4"/>
              </a:rPr>
              <a:t>Международная олимпиада по русскому языку с финалом в Москве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  <a:hlinkClick r:id="rId5"/>
              </a:rPr>
              <a:t>https://moiro.by/</a:t>
            </a:r>
            <a:r>
              <a:rPr lang="ru-RU" b="1" dirty="0">
                <a:latin typeface="Times New Roman" pitchFamily="18" charset="0"/>
                <a:cs typeface="Times New Roman" pitchFamily="18" charset="0"/>
                <a:hlinkClick r:id="rId5"/>
              </a:rPr>
              <a:t>направления/работа-с-детьми-и-учащимися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моиро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546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b="1" dirty="0" smtClean="0"/>
              <a:t>1.Диагностика  обучающихся</a:t>
            </a:r>
            <a:r>
              <a:rPr lang="ru-RU" b="1" dirty="0"/>
              <a:t>, имеющих высокую мотивацию к изучению предмета.</a:t>
            </a:r>
            <a:r>
              <a:rPr lang="ru-RU" dirty="0"/>
              <a:t> </a:t>
            </a:r>
          </a:p>
          <a:p>
            <a:pPr marL="45720" indent="0" algn="just">
              <a:buNone/>
            </a:pPr>
            <a:r>
              <a:rPr lang="ru-RU" dirty="0" smtClean="0"/>
              <a:t>Делать </a:t>
            </a:r>
            <a:r>
              <a:rPr lang="ru-RU" dirty="0"/>
              <a:t>это нужно как можно раньше, </a:t>
            </a:r>
            <a:r>
              <a:rPr lang="ru-RU" dirty="0" smtClean="0"/>
              <a:t>с </a:t>
            </a:r>
            <a:r>
              <a:rPr lang="ru-RU" dirty="0"/>
              <a:t>5-6 класса. Ученику ваш предмет должен быть интересен, иначе вся работа будет бесполезной. Это могут быть не самые сильные ученики, но интересующиеся  определённой областью знаний</a:t>
            </a:r>
            <a:r>
              <a:rPr lang="ru-RU" dirty="0" smtClean="0"/>
              <a:t>.</a:t>
            </a:r>
          </a:p>
          <a:p>
            <a:pPr marL="45720" indent="0">
              <a:buNone/>
            </a:pPr>
            <a:endParaRPr lang="ru-RU" dirty="0"/>
          </a:p>
          <a:p>
            <a:pPr marL="45720" indent="0" algn="just">
              <a:buNone/>
            </a:pPr>
            <a:r>
              <a:rPr lang="ru-RU" b="1" dirty="0" smtClean="0"/>
              <a:t>2.Создание </a:t>
            </a:r>
            <a:r>
              <a:rPr lang="ru-RU" b="1" dirty="0"/>
              <a:t>для учащихся развивающей среды</a:t>
            </a:r>
            <a:r>
              <a:rPr lang="ru-RU" dirty="0"/>
              <a:t>, которая включает их работу на </a:t>
            </a:r>
            <a:r>
              <a:rPr lang="ru-RU" dirty="0" smtClean="0"/>
              <a:t>курсах </a:t>
            </a:r>
            <a:r>
              <a:rPr lang="ru-RU" dirty="0"/>
              <a:t>по выбору, кружках, </a:t>
            </a:r>
            <a:r>
              <a:rPr lang="ru-RU" dirty="0" smtClean="0"/>
              <a:t> индивидуальные </a:t>
            </a:r>
            <a:r>
              <a:rPr lang="ru-RU" dirty="0"/>
              <a:t>и </a:t>
            </a:r>
            <a:r>
              <a:rPr lang="ru-RU" dirty="0" smtClean="0"/>
              <a:t>групповые консультации.</a:t>
            </a:r>
          </a:p>
          <a:p>
            <a:pPr marL="45720" indent="0">
              <a:buNone/>
            </a:pP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dirty="0"/>
              <a:t>Особенности подготовки учащихся </a:t>
            </a:r>
            <a:r>
              <a:rPr lang="ru-RU" sz="1600" b="1" dirty="0" smtClean="0"/>
              <a:t>к интеллектуальным </a:t>
            </a:r>
            <a:r>
              <a:rPr lang="ru-RU" sz="1600" b="1" dirty="0"/>
              <a:t>конкурсам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527437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b="1" dirty="0"/>
              <a:t>3</a:t>
            </a:r>
            <a:r>
              <a:rPr lang="ru-RU" b="1" dirty="0" smtClean="0"/>
              <a:t>. </a:t>
            </a:r>
            <a:r>
              <a:rPr lang="ru-RU" b="1" dirty="0"/>
              <a:t>Развитие навыков активной самостоятельной работы учащихся</a:t>
            </a:r>
            <a:r>
              <a:rPr lang="ru-RU" dirty="0"/>
              <a:t> </a:t>
            </a:r>
            <a:r>
              <a:rPr lang="ru-RU" dirty="0" smtClean="0"/>
              <a:t> с </a:t>
            </a:r>
            <a:r>
              <a:rPr lang="ru-RU" dirty="0"/>
              <a:t>пособиями, научной литературой, сайтами для подготовки к олимпиадам</a:t>
            </a:r>
            <a:r>
              <a:rPr lang="ru-RU" dirty="0" smtClean="0"/>
              <a:t>.</a:t>
            </a:r>
          </a:p>
          <a:p>
            <a:pPr marL="45720" indent="0">
              <a:buNone/>
            </a:pPr>
            <a:r>
              <a:rPr lang="ru-RU" dirty="0" smtClean="0"/>
              <a:t> </a:t>
            </a:r>
            <a:r>
              <a:rPr lang="ru-RU" dirty="0"/>
              <a:t>В этом случае учитель выступает как </a:t>
            </a:r>
            <a:r>
              <a:rPr lang="ru-RU" dirty="0" err="1"/>
              <a:t>тьютор</a:t>
            </a:r>
            <a:r>
              <a:rPr lang="ru-RU" dirty="0"/>
              <a:t>, определяя для учащихся  наиболее эффективные пути подготовки. </a:t>
            </a: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Это </a:t>
            </a:r>
            <a:r>
              <a:rPr lang="ru-RU" dirty="0"/>
              <a:t>очень сложный этап, так как без дополнительных знаний участие в олимпиадах не имеет смысла, а самостоятельная подготовка к ним требует от учащихся организованности, самодисциплины и сильной мотивации.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61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b="1" dirty="0"/>
              <a:t>4</a:t>
            </a:r>
            <a:r>
              <a:rPr lang="ru-RU" b="1" dirty="0" smtClean="0"/>
              <a:t>. </a:t>
            </a:r>
            <a:r>
              <a:rPr lang="ru-RU" b="1" dirty="0"/>
              <a:t>Принцип «активность знаний».</a:t>
            </a:r>
            <a:endParaRPr lang="ru-RU" dirty="0"/>
          </a:p>
          <a:p>
            <a:pPr marL="45720" indent="0" algn="just">
              <a:buNone/>
            </a:pPr>
            <a:r>
              <a:rPr lang="ru-RU" dirty="0" smtClean="0"/>
              <a:t>Олимпиадные </a:t>
            </a:r>
            <a:r>
              <a:rPr lang="ru-RU" dirty="0"/>
              <a:t>задания составляются так, что весь запас знаний находится в активном применении. Они составляются с учетом всех предыдущих знаний, в соответствии с требованиями стандарта образования и знаниями, полученными в настоящий момент. </a:t>
            </a:r>
            <a:endParaRPr lang="ru-RU" dirty="0" smtClean="0"/>
          </a:p>
          <a:p>
            <a:pPr marL="45720" indent="0" algn="just">
              <a:buNone/>
            </a:pPr>
            <a:r>
              <a:rPr lang="ru-RU" dirty="0" smtClean="0"/>
              <a:t>При </a:t>
            </a:r>
            <a:r>
              <a:rPr lang="ru-RU" dirty="0"/>
              <a:t>подготовке к олимпиадам постоянно происходит углубление, уточнение и расширение  знаний. </a:t>
            </a:r>
            <a:endParaRPr lang="ru-RU" dirty="0" smtClean="0"/>
          </a:p>
          <a:p>
            <a:pPr marL="45720" indent="0" algn="just">
              <a:buNone/>
            </a:pPr>
            <a:r>
              <a:rPr lang="ru-RU" dirty="0" smtClean="0"/>
              <a:t>Исходя </a:t>
            </a:r>
            <a:r>
              <a:rPr lang="ru-RU" dirty="0"/>
              <a:t>из этого, следует, что разбор олимпиадных заданий прошлых лет является эффективной формой подготовки учащихся для успешного участия в олимпиадах.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258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b="1" dirty="0"/>
              <a:t>5</a:t>
            </a:r>
            <a:r>
              <a:rPr lang="ru-RU" b="1" dirty="0" smtClean="0"/>
              <a:t>. Использование </a:t>
            </a:r>
            <a:r>
              <a:rPr lang="ru-RU" b="1" dirty="0"/>
              <a:t>принципа «от простого к сложному».</a:t>
            </a:r>
            <a:endParaRPr lang="ru-RU" dirty="0"/>
          </a:p>
          <a:p>
            <a:pPr marL="4572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Задача учителя сделать для ученика понятным даже самый сложный материал, а для этого развивать у учащихся способности структурировать, обобщать материал в виде опорных схем, рисунков, иллюстраций.</a:t>
            </a:r>
          </a:p>
          <a:p>
            <a:pPr marL="45720" indent="0" algn="just">
              <a:buNone/>
            </a:pPr>
            <a:r>
              <a:rPr lang="ru-RU" dirty="0" smtClean="0"/>
              <a:t>Комплексное </a:t>
            </a:r>
            <a:r>
              <a:rPr lang="ru-RU" dirty="0"/>
              <a:t>сочетание перечисленных  методов обеспечивает кумулятивный эффект: мотивирует  ученика к активной подготовке к олимпиаде, обеспечивает вариативное повторение и углубление учебного материала, формирует большинство учебных навыков, в том числе исследовательских и творческих, помогает организовывать самостоятельную деятельность одаренных школьников.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745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731</TotalTime>
  <Words>402</Words>
  <Application>Microsoft Office PowerPoint</Application>
  <PresentationFormat>Экран (4:3)</PresentationFormat>
  <Paragraphs>103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Сетка</vt:lpstr>
      <vt:lpstr>Совершенствование профессиональной компетентности педагога  в контексте подготовки учащихся к интеллектуальным конкурсам  подготовила: валентина  алексеевна зразикова,  доцент кафедры педагогики и предметных методик ГУО «МОИРО»</vt:lpstr>
      <vt:lpstr>Нормативные документы </vt:lpstr>
      <vt:lpstr>Зборнік нарматыўных  дакументаў Міністэрства  адукацыі Рэспублікі  Беларусь</vt:lpstr>
      <vt:lpstr>Виды конкурсов</vt:lpstr>
      <vt:lpstr>моиро</vt:lpstr>
      <vt:lpstr>Особенности подготовки учащихся к интеллектуальным конкурсам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Русский язык   https://adu.by/ru/homeru/obrazovatelnyj-protsess-2023-2024-uchebnyj-god/obshchee-srednee-obraz ovanie/uchebnye-predmety-v-xi-klassy/russkij-yazyk.html  </vt:lpstr>
      <vt:lpstr>Материалы для подготовки к олимпиадам </vt:lpstr>
      <vt:lpstr>Олимпиадные задания прошлых лет для подготовки к республиканскому этапу https://adukar.com/by/news/abiturientu/olimpiadnye-zadaniya-proshlyh-let-dlya-trenirovki-podborka-materialov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Правовое регулирование отношений в сфере образования</dc:title>
  <cp:lastModifiedBy>WinXPProSP3</cp:lastModifiedBy>
  <cp:revision>67</cp:revision>
  <dcterms:modified xsi:type="dcterms:W3CDTF">2023-12-14T19:04:43Z</dcterms:modified>
</cp:coreProperties>
</file>