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75" r:id="rId2"/>
    <p:sldId id="276" r:id="rId3"/>
    <p:sldId id="278" r:id="rId4"/>
    <p:sldId id="264" r:id="rId5"/>
    <p:sldId id="267" r:id="rId6"/>
    <p:sldId id="269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300C8-A059-449E-883B-ED77AC825419}" type="datetimeFigureOut">
              <a:rPr lang="ru-RU" smtClean="0"/>
              <a:pPr/>
              <a:t>01.01.2018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9C41A-10AD-45BB-B39E-9AE8409361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002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1/1/2018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О.Уайльд «Мальчик-звезда»</a:t>
            </a:r>
            <a:endParaRPr lang="ru-RU" dirty="0"/>
          </a:p>
        </p:txBody>
      </p:sp>
      <p:pic>
        <p:nvPicPr>
          <p:cNvPr id="4" name="Содержимое 3" descr="00784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49671"/>
            <a:ext cx="2819399" cy="4543525"/>
          </a:xfrm>
        </p:spPr>
      </p:pic>
      <p:pic>
        <p:nvPicPr>
          <p:cNvPr id="5" name="Рисунок 4" descr="22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2209800"/>
            <a:ext cx="1805186" cy="2398014"/>
          </a:xfrm>
          <a:prstGeom prst="rect">
            <a:avLst/>
          </a:prstGeom>
        </p:spPr>
      </p:pic>
      <p:pic>
        <p:nvPicPr>
          <p:cNvPr id="6" name="Рисунок 5" descr="normal_mz_shtukatu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3657600"/>
            <a:ext cx="1974042" cy="2743200"/>
          </a:xfrm>
          <a:prstGeom prst="rect">
            <a:avLst/>
          </a:prstGeom>
        </p:spPr>
      </p:pic>
      <p:pic>
        <p:nvPicPr>
          <p:cNvPr id="7" name="Рисунок 6" descr="1278971598_67058074_4----127897159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0" y="1828800"/>
            <a:ext cx="25908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Из предложенных вариантов выберите название урока ( тему )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dirty="0" smtClean="0"/>
          </a:p>
          <a:p>
            <a:pPr lvl="0"/>
            <a:r>
              <a:rPr lang="ru-RU" sz="4000" dirty="0" smtClean="0"/>
              <a:t>Сам погибай, а друзей выручай.</a:t>
            </a:r>
          </a:p>
          <a:p>
            <a:pPr lvl="0"/>
            <a:r>
              <a:rPr lang="ru-RU" sz="4000" dirty="0" smtClean="0"/>
              <a:t>Дал слово сдержи его.</a:t>
            </a:r>
          </a:p>
          <a:p>
            <a:pPr lvl="0"/>
            <a:r>
              <a:rPr lang="ru-RU" sz="4000" dirty="0" smtClean="0"/>
              <a:t>Что может нести людям красота?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Приёмы работы на уроке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Чтение</a:t>
            </a:r>
          </a:p>
          <a:p>
            <a:r>
              <a:rPr lang="ru-RU" sz="3600" dirty="0" smtClean="0"/>
              <a:t>Ролевое чтение</a:t>
            </a:r>
          </a:p>
          <a:p>
            <a:r>
              <a:rPr lang="ru-RU" sz="3600" dirty="0" smtClean="0"/>
              <a:t>Пересказ</a:t>
            </a:r>
          </a:p>
          <a:p>
            <a:r>
              <a:rPr lang="ru-RU" sz="3600" dirty="0" smtClean="0"/>
              <a:t>Инсценировка</a:t>
            </a:r>
          </a:p>
          <a:p>
            <a:r>
              <a:rPr lang="ru-RU" sz="3600" dirty="0" smtClean="0"/>
              <a:t>Иллюстрирование</a:t>
            </a:r>
          </a:p>
          <a:p>
            <a:r>
              <a:rPr lang="ru-RU" sz="3600" dirty="0" smtClean="0"/>
              <a:t>Беседа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сказки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Ледяное сердце.</a:t>
            </a:r>
          </a:p>
          <a:p>
            <a:r>
              <a:rPr lang="ru-RU" sz="4400" dirty="0" smtClean="0"/>
              <a:t>Красивый человек.</a:t>
            </a:r>
          </a:p>
          <a:p>
            <a:r>
              <a:rPr lang="ru-RU" sz="4400" dirty="0" smtClean="0"/>
              <a:t>Учись на добро отвечать добром</a:t>
            </a:r>
          </a:p>
          <a:p>
            <a:r>
              <a:rPr lang="ru-RU" sz="4400" dirty="0" smtClean="0"/>
              <a:t>Холод – мир зла.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Некрасивые поступки - это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Лень</a:t>
            </a:r>
          </a:p>
          <a:p>
            <a:r>
              <a:rPr lang="ru-RU" dirty="0" smtClean="0"/>
              <a:t>Хамство </a:t>
            </a:r>
          </a:p>
          <a:p>
            <a:r>
              <a:rPr lang="ru-RU" dirty="0" smtClean="0"/>
              <a:t>Бескультурье</a:t>
            </a:r>
          </a:p>
          <a:p>
            <a:r>
              <a:rPr lang="ru-RU" dirty="0" smtClean="0"/>
              <a:t>Курение</a:t>
            </a:r>
          </a:p>
          <a:p>
            <a:r>
              <a:rPr lang="ru-RU" dirty="0" smtClean="0"/>
              <a:t>Нежелание учиться</a:t>
            </a:r>
          </a:p>
          <a:p>
            <a:r>
              <a:rPr lang="ru-RU" dirty="0" smtClean="0"/>
              <a:t>Неуважение к старшим</a:t>
            </a:r>
          </a:p>
          <a:p>
            <a:r>
              <a:rPr lang="ru-RU" dirty="0" smtClean="0"/>
              <a:t>Пристрастие к спиртному</a:t>
            </a:r>
          </a:p>
          <a:p>
            <a:r>
              <a:rPr lang="ru-RU" dirty="0" smtClean="0"/>
              <a:t>Употребление наркотиков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68313" y="0"/>
            <a:ext cx="844391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Verdana" pitchFamily="34" charset="0"/>
              </a:rPr>
              <a:t>Любовь </a:t>
            </a:r>
            <a:r>
              <a:rPr lang="ru-RU" sz="6600" b="1" dirty="0">
                <a:latin typeface="Verdana" pitchFamily="34" charset="0"/>
              </a:rPr>
              <a:t>– это …</a:t>
            </a:r>
          </a:p>
        </p:txBody>
      </p:sp>
      <p:sp>
        <p:nvSpPr>
          <p:cNvPr id="18435" name="Line 5"/>
          <p:cNvSpPr>
            <a:spLocks noChangeShapeType="1"/>
          </p:cNvSpPr>
          <p:nvPr/>
        </p:nvSpPr>
        <p:spPr bwMode="auto">
          <a:xfrm flipH="1">
            <a:off x="3962399" y="1066800"/>
            <a:ext cx="71436" cy="3581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Line 6"/>
          <p:cNvSpPr>
            <a:spLocks noChangeShapeType="1"/>
          </p:cNvSpPr>
          <p:nvPr/>
        </p:nvSpPr>
        <p:spPr bwMode="auto">
          <a:xfrm flipH="1">
            <a:off x="1258888" y="981075"/>
            <a:ext cx="2663825" cy="10795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Line 7"/>
          <p:cNvSpPr>
            <a:spLocks noChangeShapeType="1"/>
          </p:cNvSpPr>
          <p:nvPr/>
        </p:nvSpPr>
        <p:spPr bwMode="auto">
          <a:xfrm>
            <a:off x="5076825" y="981075"/>
            <a:ext cx="2952750" cy="936625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Line 8"/>
          <p:cNvSpPr>
            <a:spLocks noChangeShapeType="1"/>
          </p:cNvSpPr>
          <p:nvPr/>
        </p:nvSpPr>
        <p:spPr bwMode="auto">
          <a:xfrm flipH="1">
            <a:off x="1476375" y="908050"/>
            <a:ext cx="2520950" cy="1728788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>
            <a:off x="4067175" y="1196975"/>
            <a:ext cx="2409825" cy="3222625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>
            <a:off x="1042988" y="1268413"/>
            <a:ext cx="2376487" cy="2808287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2110" name="Text Box 14"/>
          <p:cNvSpPr txBox="1">
            <a:spLocks noChangeArrowheads="1"/>
          </p:cNvSpPr>
          <p:nvPr/>
        </p:nvSpPr>
        <p:spPr bwMode="auto">
          <a:xfrm>
            <a:off x="250825" y="1844675"/>
            <a:ext cx="2736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FFFF00"/>
                </a:solidFill>
                <a:latin typeface="Verdana" pitchFamily="34" charset="0"/>
              </a:rPr>
              <a:t>уважение</a:t>
            </a:r>
            <a:endParaRPr lang="ru-RU" sz="3200" b="1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132111" name="Text Box 15"/>
          <p:cNvSpPr txBox="1">
            <a:spLocks noChangeArrowheads="1"/>
          </p:cNvSpPr>
          <p:nvPr/>
        </p:nvSpPr>
        <p:spPr bwMode="auto">
          <a:xfrm>
            <a:off x="381000" y="2492375"/>
            <a:ext cx="22097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FF"/>
                </a:solidFill>
                <a:latin typeface="Verdana" pitchFamily="34" charset="0"/>
              </a:rPr>
              <a:t>терпение</a:t>
            </a:r>
            <a:endParaRPr lang="ru-RU" sz="2800" b="1" dirty="0">
              <a:solidFill>
                <a:srgbClr val="FF00FF"/>
              </a:solidFill>
              <a:latin typeface="Verdana" pitchFamily="34" charset="0"/>
            </a:endParaRPr>
          </a:p>
        </p:txBody>
      </p:sp>
      <p:sp>
        <p:nvSpPr>
          <p:cNvPr id="132112" name="Text Box 16"/>
          <p:cNvSpPr txBox="1">
            <a:spLocks noChangeArrowheads="1"/>
          </p:cNvSpPr>
          <p:nvPr/>
        </p:nvSpPr>
        <p:spPr bwMode="auto">
          <a:xfrm rot="10800000" flipV="1">
            <a:off x="-1" y="3996859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FF00"/>
                </a:solidFill>
                <a:latin typeface="Verdana" pitchFamily="34" charset="0"/>
              </a:rPr>
              <a:t>понимание</a:t>
            </a:r>
            <a:endParaRPr lang="ru-RU" sz="2800" b="1" dirty="0">
              <a:solidFill>
                <a:srgbClr val="00FF00"/>
              </a:solidFill>
              <a:latin typeface="Verdana" pitchFamily="34" charset="0"/>
            </a:endParaRPr>
          </a:p>
        </p:txBody>
      </p:sp>
      <p:sp>
        <p:nvSpPr>
          <p:cNvPr id="132118" name="Text Box 22"/>
          <p:cNvSpPr txBox="1">
            <a:spLocks noChangeArrowheads="1"/>
          </p:cNvSpPr>
          <p:nvPr/>
        </p:nvSpPr>
        <p:spPr bwMode="auto">
          <a:xfrm>
            <a:off x="-25400" y="4868863"/>
            <a:ext cx="2941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  <a:latin typeface="Verdana" pitchFamily="34" charset="0"/>
              </a:rPr>
              <a:t> </a:t>
            </a:r>
            <a:endParaRPr lang="ru-RU" sz="2400" b="1" dirty="0">
              <a:solidFill>
                <a:srgbClr val="FF6600"/>
              </a:solidFill>
              <a:latin typeface="Verdana" pitchFamily="34" charset="0"/>
            </a:endParaRP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2438400" y="4572000"/>
            <a:ext cx="299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Verdana" pitchFamily="34" charset="0"/>
              </a:rPr>
              <a:t> помощь </a:t>
            </a:r>
            <a:r>
              <a:rPr lang="ru-RU" sz="3200" b="1" dirty="0">
                <a:solidFill>
                  <a:srgbClr val="FF0000"/>
                </a:solidFill>
                <a:latin typeface="Verdana" pitchFamily="34" charset="0"/>
              </a:rPr>
              <a:t>друг другу</a:t>
            </a:r>
          </a:p>
        </p:txBody>
      </p:sp>
      <p:sp>
        <p:nvSpPr>
          <p:cNvPr id="132122" name="Text Box 26"/>
          <p:cNvSpPr txBox="1">
            <a:spLocks noChangeArrowheads="1"/>
          </p:cNvSpPr>
          <p:nvPr/>
        </p:nvSpPr>
        <p:spPr bwMode="auto">
          <a:xfrm>
            <a:off x="6372225" y="1628775"/>
            <a:ext cx="2771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6600"/>
                </a:solidFill>
                <a:latin typeface="Verdana" pitchFamily="34" charset="0"/>
              </a:rPr>
              <a:t>забота</a:t>
            </a:r>
            <a:endParaRPr lang="ru-RU" sz="3200" b="1" dirty="0">
              <a:solidFill>
                <a:srgbClr val="FF6600"/>
              </a:solidFill>
              <a:latin typeface="Verdana" pitchFamily="34" charset="0"/>
            </a:endParaRPr>
          </a:p>
          <a:p>
            <a:pPr algn="ctr"/>
            <a:endParaRPr lang="ru-RU" sz="3200" b="1" dirty="0">
              <a:solidFill>
                <a:srgbClr val="FF6600"/>
              </a:solidFill>
              <a:latin typeface="Verdana" pitchFamily="34" charset="0"/>
            </a:endParaRPr>
          </a:p>
        </p:txBody>
      </p:sp>
      <p:sp>
        <p:nvSpPr>
          <p:cNvPr id="132123" name="Text Box 27"/>
          <p:cNvSpPr txBox="1">
            <a:spLocks noChangeArrowheads="1"/>
          </p:cNvSpPr>
          <p:nvPr/>
        </p:nvSpPr>
        <p:spPr bwMode="auto">
          <a:xfrm rot="10800000" flipV="1">
            <a:off x="5287864" y="4267199"/>
            <a:ext cx="27168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FF00"/>
                </a:solidFill>
                <a:latin typeface="Verdana" pitchFamily="34" charset="0"/>
              </a:rPr>
              <a:t>доверие</a:t>
            </a:r>
            <a:endParaRPr lang="ru-RU" sz="3200" b="1" dirty="0">
              <a:solidFill>
                <a:srgbClr val="00FF00"/>
              </a:solidFill>
              <a:latin typeface="Verdana" pitchFamily="34" charset="0"/>
            </a:endParaRPr>
          </a:p>
        </p:txBody>
      </p:sp>
      <p:sp>
        <p:nvSpPr>
          <p:cNvPr id="132125" name="Text Box 29"/>
          <p:cNvSpPr txBox="1">
            <a:spLocks noChangeArrowheads="1"/>
          </p:cNvSpPr>
          <p:nvPr/>
        </p:nvSpPr>
        <p:spPr bwMode="auto">
          <a:xfrm>
            <a:off x="4859338" y="3100388"/>
            <a:ext cx="39608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latin typeface="Verdana" pitchFamily="34" charset="0"/>
              </a:rPr>
              <a:t> </a:t>
            </a:r>
            <a:r>
              <a:rPr lang="ru-RU" sz="2800" b="1" dirty="0" smtClean="0">
                <a:solidFill>
                  <a:srgbClr val="FF00FF"/>
                </a:solidFill>
                <a:latin typeface="Verdana" pitchFamily="34" charset="0"/>
              </a:rPr>
              <a:t>преданность</a:t>
            </a:r>
            <a:endParaRPr lang="ru-RU" sz="2800" b="1" dirty="0">
              <a:solidFill>
                <a:srgbClr val="FF00FF"/>
              </a:solidFill>
              <a:latin typeface="Verdana" pitchFamily="34" charset="0"/>
            </a:endParaRPr>
          </a:p>
        </p:txBody>
      </p:sp>
      <p:sp>
        <p:nvSpPr>
          <p:cNvPr id="18452" name="Line 30"/>
          <p:cNvSpPr>
            <a:spLocks noChangeShapeType="1"/>
          </p:cNvSpPr>
          <p:nvPr/>
        </p:nvSpPr>
        <p:spPr bwMode="auto">
          <a:xfrm>
            <a:off x="4067175" y="981075"/>
            <a:ext cx="3529013" cy="2232025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55" name="Oval 33"/>
          <p:cNvSpPr>
            <a:spLocks noChangeArrowheads="1"/>
          </p:cNvSpPr>
          <p:nvPr/>
        </p:nvSpPr>
        <p:spPr bwMode="auto">
          <a:xfrm>
            <a:off x="2057400" y="914400"/>
            <a:ext cx="5329238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30" name="Text Box 34"/>
          <p:cNvSpPr txBox="1">
            <a:spLocks noChangeArrowheads="1"/>
          </p:cNvSpPr>
          <p:nvPr/>
        </p:nvSpPr>
        <p:spPr bwMode="auto">
          <a:xfrm>
            <a:off x="2268538" y="1052513"/>
            <a:ext cx="5040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0000FF"/>
                </a:solidFill>
              </a:rPr>
              <a:t>большая ответственность</a:t>
            </a:r>
          </a:p>
        </p:txBody>
      </p:sp>
      <p:sp>
        <p:nvSpPr>
          <p:cNvPr id="132132" name="Text Box 36"/>
          <p:cNvSpPr txBox="1">
            <a:spLocks noChangeArrowheads="1"/>
          </p:cNvSpPr>
          <p:nvPr/>
        </p:nvSpPr>
        <p:spPr bwMode="auto">
          <a:xfrm>
            <a:off x="1743075" y="3357563"/>
            <a:ext cx="31892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FF00"/>
                </a:solidFill>
              </a:rPr>
              <a:t>умение прощать</a:t>
            </a:r>
          </a:p>
        </p:txBody>
      </p:sp>
      <p:sp>
        <p:nvSpPr>
          <p:cNvPr id="18458" name="Line 37"/>
          <p:cNvSpPr>
            <a:spLocks noChangeShapeType="1"/>
          </p:cNvSpPr>
          <p:nvPr/>
        </p:nvSpPr>
        <p:spPr bwMode="auto">
          <a:xfrm flipH="1">
            <a:off x="3276600" y="1773238"/>
            <a:ext cx="574675" cy="17272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132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2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2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2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3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1000"/>
                                        <p:tgtEl>
                                          <p:spTgt spid="13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2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2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500"/>
                            </p:stCondLst>
                            <p:childTnLst>
                              <p:par>
                                <p:cTn id="6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2000" fill="hold"/>
                                        <p:tgtEl>
                                          <p:spTgt spid="132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10" grpId="0"/>
      <p:bldP spid="132111" grpId="0"/>
      <p:bldP spid="132112" grpId="0"/>
      <p:bldP spid="132118" grpId="0"/>
      <p:bldP spid="132121" grpId="0"/>
      <p:bldP spid="132122" grpId="0"/>
      <p:bldP spid="132123" grpId="0"/>
      <p:bldP spid="132125" grpId="0"/>
      <p:bldP spid="132130" grpId="0"/>
      <p:bldP spid="132130" grpId="1"/>
      <p:bldP spid="1321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01091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«… что есть красота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И почему её обожествляют люди?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Сосуд она, в котором пустота,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Или огонь, мерцающий в сосуде?»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Н.Заболоцкий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99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О.Уайльд «Мальчик-звезда»</vt:lpstr>
      <vt:lpstr>Из предложенных вариантов выберите название урока ( тему )</vt:lpstr>
      <vt:lpstr>Приёмы работы на уроке</vt:lpstr>
      <vt:lpstr>Содержание сказки</vt:lpstr>
      <vt:lpstr>Некрасивые поступки - это</vt:lpstr>
      <vt:lpstr>Презентация PowerPoint</vt:lpstr>
      <vt:lpstr>                             «… что есть красота           И почему её обожествляют люди?           Сосуд она, в котором пустота,           Или огонь, мерцающий в сосуде?»                                         Н.Заболоцкий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может нести людям …?</dc:title>
  <dc:creator>Anna</dc:creator>
  <cp:lastModifiedBy>Anna</cp:lastModifiedBy>
  <cp:revision>30</cp:revision>
  <dcterms:modified xsi:type="dcterms:W3CDTF">2018-01-01T15:47:15Z</dcterms:modified>
</cp:coreProperties>
</file>