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8" r:id="rId2"/>
    <p:sldId id="259" r:id="rId3"/>
    <p:sldId id="275" r:id="rId4"/>
    <p:sldId id="261" r:id="rId5"/>
    <p:sldId id="260" r:id="rId6"/>
    <p:sldId id="279" r:id="rId7"/>
    <p:sldId id="280" r:id="rId8"/>
    <p:sldId id="281" r:id="rId9"/>
    <p:sldId id="277" r:id="rId10"/>
    <p:sldId id="278" r:id="rId11"/>
    <p:sldId id="28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93445" autoAdjust="0"/>
  </p:normalViewPr>
  <p:slideViewPr>
    <p:cSldViewPr>
      <p:cViewPr>
        <p:scale>
          <a:sx n="73" d="100"/>
          <a:sy n="73" d="100"/>
        </p:scale>
        <p:origin x="-80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57D15-5F24-4F99-823B-AB0A87E4E86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AC65-4FED-4914-86A7-31B3F8A77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AC65-4FED-4914-86A7-31B3F8A772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9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B7BF-3376-4B71-867D-C7D8FB26176F}" type="datetime1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2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109F-4038-414C-9B2E-DA351AB30775}" type="datetime1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2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2CB4-D376-475C-BDCC-70C933637FB5}" type="datetime1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1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5A71-90F6-4044-8E29-E6185EDFDEF7}" type="datetime1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32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7E70-7B2F-41AB-8CD5-87AB2CD2DD17}" type="datetime1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2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7F63-F088-4181-84E7-4674870313DA}" type="datetime1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4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A1B-4C5C-4887-AF97-705074DE8DFA}" type="datetime1">
              <a:rPr lang="ru-RU" smtClean="0"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7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CD5A-70D5-413B-AA49-4EB77F54495E}" type="datetime1">
              <a:rPr lang="ru-RU" smtClean="0"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4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DFCF-067A-47E3-A04B-136E85ACA7D7}" type="datetime1">
              <a:rPr lang="ru-RU" smtClean="0"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0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6C53-36DF-4EF2-B8CC-77CC758AEB4D}" type="datetime1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16D5-07C6-490E-9A71-68CFEDBAAE0C}" type="datetime1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6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0181E-3142-4014-8502-0207CA7AD936}" type="datetime1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1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pic>
        <p:nvPicPr>
          <p:cNvPr id="8" name="Рисунок 7" descr="Знак вопрос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0" y="282713"/>
            <a:ext cx="1424940" cy="152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Глобус и учебни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732915" cy="15100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1"/>
          <p:cNvSpPr>
            <a:spLocks noChangeShapeType="1"/>
          </p:cNvSpPr>
          <p:nvPr/>
        </p:nvSpPr>
        <p:spPr bwMode="auto">
          <a:xfrm flipV="1">
            <a:off x="4216400" y="673100"/>
            <a:ext cx="0" cy="47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35134" y="2174374"/>
            <a:ext cx="79573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Исключить лишнее и аргументировать</a:t>
            </a:r>
          </a:p>
          <a:p>
            <a:r>
              <a:rPr lang="ru-RU" sz="3200" dirty="0" smtClean="0"/>
              <a:t>1.СН3СООН</a:t>
            </a:r>
            <a:r>
              <a:rPr lang="ru-RU" sz="3200" dirty="0"/>
              <a:t>, 2 С2Н5ОН,  3.СН2=СН-СООН,  4. НООС – СООН,    </a:t>
            </a:r>
          </a:p>
          <a:p>
            <a:r>
              <a:rPr lang="ru-RU" sz="2800" dirty="0" smtClean="0"/>
              <a:t>5</a:t>
            </a:r>
            <a:r>
              <a:rPr lang="ru-RU" sz="3200" dirty="0" smtClean="0"/>
              <a:t>.                 СООН                              </a:t>
            </a:r>
            <a:endParaRPr lang="ru-RU" dirty="0"/>
          </a:p>
        </p:txBody>
      </p:sp>
      <p:sp>
        <p:nvSpPr>
          <p:cNvPr id="25" name="Шестиугольник 24"/>
          <p:cNvSpPr/>
          <p:nvPr/>
        </p:nvSpPr>
        <p:spPr>
          <a:xfrm rot="16200000">
            <a:off x="1835696" y="3998584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366047" y="4075767"/>
            <a:ext cx="261737" cy="176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41624" y="4252011"/>
            <a:ext cx="0" cy="408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Прямая соединительная линия 2051"/>
          <p:cNvCxnSpPr/>
          <p:nvPr/>
        </p:nvCxnSpPr>
        <p:spPr>
          <a:xfrm flipV="1">
            <a:off x="2366047" y="4660687"/>
            <a:ext cx="261737" cy="136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единительная линия 2057"/>
          <p:cNvCxnSpPr/>
          <p:nvPr/>
        </p:nvCxnSpPr>
        <p:spPr>
          <a:xfrm flipV="1">
            <a:off x="2823248" y="3931913"/>
            <a:ext cx="370320" cy="231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chemeClr val="tx2"/>
                </a:solidFill>
              </a:rPr>
              <a:t>Выполните упражнения: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Для </a:t>
            </a:r>
            <a:r>
              <a:rPr lang="ru-RU" dirty="0"/>
              <a:t>удаления пятен ржавчины можно использовать раствор уксусной кислоты. Составьте молекулярные и ионные уравнения происходящих при этом реакций, учитывая, что ржавчина содержит оксид и гидроксид железа (</a:t>
            </a:r>
            <a:r>
              <a:rPr lang="en-US" dirty="0"/>
              <a:t>III</a:t>
            </a:r>
            <a:r>
              <a:rPr lang="ru-RU" dirty="0"/>
              <a:t>) – </a:t>
            </a:r>
            <a:r>
              <a:rPr lang="en-US" dirty="0"/>
              <a:t>Fe</a:t>
            </a:r>
            <a:r>
              <a:rPr lang="ru-RU" baseline="-25000" dirty="0"/>
              <a:t>2</a:t>
            </a:r>
            <a:r>
              <a:rPr lang="en-US" dirty="0"/>
              <a:t>O</a:t>
            </a:r>
            <a:r>
              <a:rPr lang="ru-RU" baseline="-25000" dirty="0"/>
              <a:t>3</a:t>
            </a:r>
            <a:r>
              <a:rPr lang="ru-RU" dirty="0"/>
              <a:t> и </a:t>
            </a:r>
            <a:r>
              <a:rPr lang="en-US" dirty="0"/>
              <a:t>Fe</a:t>
            </a:r>
            <a:r>
              <a:rPr lang="ru-RU" dirty="0"/>
              <a:t>(</a:t>
            </a:r>
            <a:r>
              <a:rPr lang="en-US" dirty="0"/>
              <a:t>OH</a:t>
            </a:r>
            <a:r>
              <a:rPr lang="ru-RU" dirty="0"/>
              <a:t>)</a:t>
            </a:r>
            <a:r>
              <a:rPr lang="ru-RU" baseline="-25000" dirty="0"/>
              <a:t>3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-218152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Ключи  </a:t>
            </a:r>
            <a:r>
              <a:rPr lang="ru-RU" sz="1600" b="1" dirty="0"/>
              <a:t>к тесту.</a:t>
            </a:r>
          </a:p>
          <a:p>
            <a:r>
              <a:rPr lang="ru-RU" sz="1600" b="1" dirty="0"/>
              <a:t>1 вариант</a:t>
            </a:r>
          </a:p>
          <a:p>
            <a:r>
              <a:rPr lang="ru-RU" sz="1600" b="1" dirty="0"/>
              <a:t>№1</a:t>
            </a:r>
          </a:p>
          <a:p>
            <a:pPr lvl="3"/>
            <a:r>
              <a:rPr lang="ru-RU" sz="1600" b="1" dirty="0"/>
              <a:t>А-3</a:t>
            </a:r>
          </a:p>
          <a:p>
            <a:pPr lvl="3"/>
            <a:r>
              <a:rPr lang="ru-RU" sz="1600" b="1" dirty="0"/>
              <a:t>Б-2</a:t>
            </a:r>
          </a:p>
          <a:p>
            <a:pPr lvl="3"/>
            <a:r>
              <a:rPr lang="ru-RU" sz="1600" b="1" dirty="0"/>
              <a:t>В-5</a:t>
            </a:r>
          </a:p>
          <a:p>
            <a:pPr lvl="3"/>
            <a:r>
              <a:rPr lang="ru-RU" sz="1600" b="1" dirty="0"/>
              <a:t>Г-1</a:t>
            </a:r>
          </a:p>
          <a:p>
            <a:pPr lvl="3"/>
            <a:r>
              <a:rPr lang="ru-RU" sz="1600" b="1" dirty="0"/>
              <a:t>Д-4</a:t>
            </a:r>
          </a:p>
          <a:p>
            <a:r>
              <a:rPr lang="ru-RU" sz="1600" b="1" dirty="0"/>
              <a:t>№</a:t>
            </a:r>
            <a:r>
              <a:rPr lang="ru-RU" sz="1600" b="1" dirty="0" smtClean="0"/>
              <a:t>2</a:t>
            </a:r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                           1. </a:t>
            </a:r>
            <a:r>
              <a:rPr lang="ru-RU" sz="1600" b="1" dirty="0"/>
              <a:t>Цинк</a:t>
            </a:r>
          </a:p>
          <a:p>
            <a:pPr lvl="0"/>
            <a:r>
              <a:rPr lang="ru-RU" sz="1600" b="1" dirty="0" smtClean="0"/>
              <a:t>2.Щелочь</a:t>
            </a:r>
            <a:endParaRPr lang="ru-RU" sz="1600" b="1" dirty="0"/>
          </a:p>
          <a:p>
            <a:pPr lvl="0"/>
            <a:r>
              <a:rPr lang="ru-RU" sz="1600" b="1" dirty="0" smtClean="0"/>
              <a:t>3.Оксид </a:t>
            </a:r>
            <a:r>
              <a:rPr lang="ru-RU" sz="1600" b="1" dirty="0"/>
              <a:t>кальция</a:t>
            </a:r>
          </a:p>
          <a:p>
            <a:pPr lvl="0"/>
            <a:r>
              <a:rPr lang="ru-RU" sz="1600" b="1" dirty="0" smtClean="0"/>
              <a:t>4.Сульфит </a:t>
            </a:r>
            <a:r>
              <a:rPr lang="ru-RU" sz="1600" b="1" dirty="0"/>
              <a:t>кальция</a:t>
            </a:r>
          </a:p>
          <a:p>
            <a:r>
              <a:rPr lang="ru-RU" sz="1600" b="1" dirty="0"/>
              <a:t> </a:t>
            </a:r>
          </a:p>
          <a:p>
            <a:r>
              <a:rPr lang="ru-RU" sz="1600" b="1" dirty="0"/>
              <a:t>2 вариант</a:t>
            </a:r>
          </a:p>
          <a:p>
            <a:r>
              <a:rPr lang="ru-RU" sz="1600" b="1" dirty="0"/>
              <a:t>№1</a:t>
            </a:r>
          </a:p>
          <a:p>
            <a:r>
              <a:rPr lang="ru-RU" sz="1600" b="1" dirty="0"/>
              <a:t>1.А-5</a:t>
            </a:r>
          </a:p>
          <a:p>
            <a:r>
              <a:rPr lang="ru-RU" sz="1600" b="1" dirty="0"/>
              <a:t>2.Б-1</a:t>
            </a:r>
          </a:p>
          <a:p>
            <a:r>
              <a:rPr lang="ru-RU" sz="1600" b="1" dirty="0"/>
              <a:t>3.В-3</a:t>
            </a:r>
          </a:p>
          <a:p>
            <a:r>
              <a:rPr lang="ru-RU" sz="1600" b="1" dirty="0"/>
              <a:t>4.Г-4</a:t>
            </a:r>
          </a:p>
          <a:p>
            <a:r>
              <a:rPr lang="ru-RU" sz="1600" b="1" dirty="0"/>
              <a:t>5.Д-2</a:t>
            </a:r>
          </a:p>
          <a:p>
            <a:r>
              <a:rPr lang="ru-RU" sz="1600" b="1" dirty="0"/>
              <a:t>№2</a:t>
            </a:r>
          </a:p>
          <a:p>
            <a:r>
              <a:rPr lang="ru-RU" sz="1600" b="1" dirty="0"/>
              <a:t>1.карбонат кальция</a:t>
            </a:r>
          </a:p>
          <a:p>
            <a:r>
              <a:rPr lang="ru-RU" sz="1600" b="1" dirty="0"/>
              <a:t>2.гидроксид алюминия</a:t>
            </a:r>
          </a:p>
          <a:p>
            <a:r>
              <a:rPr lang="ru-RU" sz="1600" b="1" dirty="0"/>
              <a:t>3.оксид меди (2)</a:t>
            </a:r>
          </a:p>
          <a:p>
            <a:r>
              <a:rPr lang="ru-RU" sz="1600" b="1" dirty="0"/>
              <a:t>4.магний</a:t>
            </a:r>
          </a:p>
        </p:txBody>
      </p:sp>
    </p:spTree>
    <p:extLst>
      <p:ext uri="{BB962C8B-B14F-4D97-AF65-F5344CB8AC3E}">
        <p14:creationId xmlns:p14="http://schemas.microsoft.com/office/powerpoint/2010/main" val="13387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Домашнее задание.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Дом зад. § 34, упр. 7.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 descr="http://900igr.net/up/datai/173081/0008-00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06" y="3645024"/>
            <a:ext cx="1858199" cy="2613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721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Дайте тривиальное названия карбоновых кислот :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047480"/>
              </p:ext>
            </p:extLst>
          </p:nvPr>
        </p:nvGraphicFramePr>
        <p:xfrm>
          <a:off x="755577" y="1124743"/>
          <a:ext cx="7488831" cy="5328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600"/>
                <a:gridCol w="2425613"/>
                <a:gridCol w="2425613"/>
                <a:gridCol w="213005"/>
              </a:tblGrid>
              <a:tr h="1362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Формула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Тривиальное название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Международное название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0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НСООН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     Метановая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660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СН</a:t>
                      </a:r>
                      <a:r>
                        <a:rPr lang="ru-RU" sz="2000" b="1" baseline="-25000" dirty="0">
                          <a:effectLst/>
                        </a:rPr>
                        <a:t>3</a:t>
                      </a:r>
                      <a:r>
                        <a:rPr lang="ru-RU" sz="2000" b="1" dirty="0">
                          <a:effectLst/>
                        </a:rPr>
                        <a:t>СООН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Этановая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660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СН</a:t>
                      </a:r>
                      <a:r>
                        <a:rPr lang="ru-RU" sz="2000" b="1" baseline="-25000" dirty="0">
                          <a:effectLst/>
                        </a:rPr>
                        <a:t>3</a:t>
                      </a:r>
                      <a:r>
                        <a:rPr lang="ru-RU" sz="2000" b="1" dirty="0">
                          <a:effectLst/>
                        </a:rPr>
                        <a:t>СН</a:t>
                      </a:r>
                      <a:r>
                        <a:rPr lang="ru-RU" sz="2000" b="1" baseline="-25000" dirty="0">
                          <a:effectLst/>
                        </a:rPr>
                        <a:t>2</a:t>
                      </a:r>
                      <a:r>
                        <a:rPr lang="ru-RU" sz="2000" b="1" dirty="0">
                          <a:effectLst/>
                        </a:rPr>
                        <a:t>СООН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Пропановая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660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СН</a:t>
                      </a:r>
                      <a:r>
                        <a:rPr lang="ru-RU" sz="2000" b="1" baseline="-25000" dirty="0">
                          <a:effectLst/>
                        </a:rPr>
                        <a:t>3</a:t>
                      </a:r>
                      <a:r>
                        <a:rPr lang="ru-RU" sz="2000" b="1" dirty="0">
                          <a:effectLst/>
                        </a:rPr>
                        <a:t>(СН</a:t>
                      </a:r>
                      <a:r>
                        <a:rPr lang="ru-RU" sz="2000" b="1" baseline="-25000" dirty="0">
                          <a:effectLst/>
                        </a:rPr>
                        <a:t>2</a:t>
                      </a:r>
                      <a:r>
                        <a:rPr lang="ru-RU" sz="2000" b="1" dirty="0">
                          <a:effectLst/>
                        </a:rPr>
                        <a:t>)</a:t>
                      </a:r>
                      <a:r>
                        <a:rPr lang="ru-RU" sz="2000" b="1" baseline="-25000" dirty="0">
                          <a:effectLst/>
                        </a:rPr>
                        <a:t>2</a:t>
                      </a:r>
                      <a:r>
                        <a:rPr lang="ru-RU" sz="2000" b="1" dirty="0">
                          <a:effectLst/>
                        </a:rPr>
                        <a:t>СООН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Бутановая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660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СН</a:t>
                      </a:r>
                      <a:r>
                        <a:rPr lang="ru-RU" sz="2000" baseline="-25000">
                          <a:effectLst/>
                        </a:rPr>
                        <a:t>3</a:t>
                      </a:r>
                      <a:r>
                        <a:rPr lang="ru-RU" sz="2000">
                          <a:effectLst/>
                        </a:rPr>
                        <a:t>(СН</a:t>
                      </a:r>
                      <a:r>
                        <a:rPr lang="ru-RU" sz="2000" baseline="-25000">
                          <a:effectLst/>
                        </a:rPr>
                        <a:t>2</a:t>
                      </a:r>
                      <a:r>
                        <a:rPr lang="ru-RU" sz="2000">
                          <a:effectLst/>
                        </a:rPr>
                        <a:t>)</a:t>
                      </a:r>
                      <a:r>
                        <a:rPr lang="ru-RU" sz="2000" baseline="-25000">
                          <a:effectLst/>
                        </a:rPr>
                        <a:t>3</a:t>
                      </a:r>
                      <a:r>
                        <a:rPr lang="ru-RU" sz="2000">
                          <a:effectLst/>
                        </a:rPr>
                        <a:t>СООН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Пентановая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660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СН</a:t>
                      </a:r>
                      <a:r>
                        <a:rPr lang="ru-RU" sz="2000" baseline="-25000">
                          <a:effectLst/>
                        </a:rPr>
                        <a:t>3</a:t>
                      </a:r>
                      <a:r>
                        <a:rPr lang="ru-RU" sz="2000">
                          <a:effectLst/>
                        </a:rPr>
                        <a:t>(СН</a:t>
                      </a:r>
                      <a:r>
                        <a:rPr lang="ru-RU" sz="2000" baseline="-25000">
                          <a:effectLst/>
                        </a:rPr>
                        <a:t>2</a:t>
                      </a:r>
                      <a:r>
                        <a:rPr lang="ru-RU" sz="2000">
                          <a:effectLst/>
                        </a:rPr>
                        <a:t>)</a:t>
                      </a:r>
                      <a:r>
                        <a:rPr lang="ru-RU" sz="2000" baseline="-25000">
                          <a:effectLst/>
                        </a:rPr>
                        <a:t>4</a:t>
                      </a:r>
                      <a:r>
                        <a:rPr lang="ru-RU" sz="2000">
                          <a:effectLst/>
                        </a:rPr>
                        <a:t>СООН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Гексановая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1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NewtonCSanPin-Regular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NewtonCSanPin-Regular"/>
                <a:cs typeface="Times New Roman" pitchFamily="18" charset="0"/>
              </a:rPr>
              <a:t>азвания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NewtonCSanPin-Regular"/>
                <a:cs typeface="Times New Roman" pitchFamily="18" charset="0"/>
              </a:rPr>
              <a:t>карбоновых кислот по международной номенклатуре: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449000"/>
              </p:ext>
            </p:extLst>
          </p:nvPr>
        </p:nvGraphicFramePr>
        <p:xfrm>
          <a:off x="611560" y="1268759"/>
          <a:ext cx="6156469" cy="5268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585"/>
                <a:gridCol w="2052442"/>
                <a:gridCol w="2052442"/>
              </a:tblGrid>
              <a:tr h="1289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Формула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Тривиальное название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Международное название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НСООН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Муравьиная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Метановая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СН</a:t>
                      </a:r>
                      <a:r>
                        <a:rPr lang="ru-RU" sz="2000" b="1" baseline="-25000" dirty="0">
                          <a:effectLst/>
                        </a:rPr>
                        <a:t>3</a:t>
                      </a:r>
                      <a:r>
                        <a:rPr lang="ru-RU" sz="2000" b="1" dirty="0">
                          <a:effectLst/>
                        </a:rPr>
                        <a:t>СООН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Уксусная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Этановая</a:t>
                      </a:r>
                      <a:r>
                        <a:rPr lang="ru-RU" sz="20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СН</a:t>
                      </a:r>
                      <a:r>
                        <a:rPr lang="ru-RU" sz="2000" b="1" baseline="-25000" dirty="0">
                          <a:effectLst/>
                        </a:rPr>
                        <a:t>3</a:t>
                      </a:r>
                      <a:r>
                        <a:rPr lang="ru-RU" sz="2000" b="1" dirty="0">
                          <a:effectLst/>
                        </a:rPr>
                        <a:t>СН</a:t>
                      </a:r>
                      <a:r>
                        <a:rPr lang="ru-RU" sz="2000" b="1" baseline="-25000" dirty="0">
                          <a:effectLst/>
                        </a:rPr>
                        <a:t>2</a:t>
                      </a:r>
                      <a:r>
                        <a:rPr lang="ru-RU" sz="2000" b="1" dirty="0">
                          <a:effectLst/>
                        </a:rPr>
                        <a:t>СООН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Пропионовая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Пропановая</a:t>
                      </a:r>
                      <a:r>
                        <a:rPr lang="ru-RU" sz="20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СН</a:t>
                      </a:r>
                      <a:r>
                        <a:rPr lang="ru-RU" sz="2000" b="1" baseline="-25000" dirty="0">
                          <a:effectLst/>
                        </a:rPr>
                        <a:t>3</a:t>
                      </a:r>
                      <a:r>
                        <a:rPr lang="ru-RU" sz="2000" b="1" dirty="0">
                          <a:effectLst/>
                        </a:rPr>
                        <a:t>(СН</a:t>
                      </a:r>
                      <a:r>
                        <a:rPr lang="ru-RU" sz="2000" b="1" baseline="-25000" dirty="0">
                          <a:effectLst/>
                        </a:rPr>
                        <a:t>2</a:t>
                      </a:r>
                      <a:r>
                        <a:rPr lang="ru-RU" sz="2000" b="1" dirty="0">
                          <a:effectLst/>
                        </a:rPr>
                        <a:t>)</a:t>
                      </a:r>
                      <a:r>
                        <a:rPr lang="ru-RU" sz="2000" b="1" baseline="-25000" dirty="0">
                          <a:effectLst/>
                        </a:rPr>
                        <a:t>2</a:t>
                      </a:r>
                      <a:r>
                        <a:rPr lang="ru-RU" sz="2000" b="1" dirty="0">
                          <a:effectLst/>
                        </a:rPr>
                        <a:t>СООН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Масляная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Бутановая</a:t>
                      </a:r>
                      <a:r>
                        <a:rPr lang="ru-RU" sz="20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СН</a:t>
                      </a:r>
                      <a:r>
                        <a:rPr lang="ru-RU" sz="2000" baseline="-25000">
                          <a:effectLst/>
                        </a:rPr>
                        <a:t>3</a:t>
                      </a:r>
                      <a:r>
                        <a:rPr lang="ru-RU" sz="2000">
                          <a:effectLst/>
                        </a:rPr>
                        <a:t>(СН</a:t>
                      </a:r>
                      <a:r>
                        <a:rPr lang="ru-RU" sz="2000" baseline="-25000">
                          <a:effectLst/>
                        </a:rPr>
                        <a:t>2</a:t>
                      </a:r>
                      <a:r>
                        <a:rPr lang="ru-RU" sz="2000">
                          <a:effectLst/>
                        </a:rPr>
                        <a:t>)</a:t>
                      </a:r>
                      <a:r>
                        <a:rPr lang="ru-RU" sz="2000" baseline="-25000">
                          <a:effectLst/>
                        </a:rPr>
                        <a:t>3</a:t>
                      </a:r>
                      <a:r>
                        <a:rPr lang="ru-RU" sz="2000">
                          <a:effectLst/>
                        </a:rPr>
                        <a:t>СООН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Валериановая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Пентановая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СН</a:t>
                      </a:r>
                      <a:r>
                        <a:rPr lang="ru-RU" sz="2000" baseline="-25000">
                          <a:effectLst/>
                        </a:rPr>
                        <a:t>3</a:t>
                      </a:r>
                      <a:r>
                        <a:rPr lang="ru-RU" sz="2000">
                          <a:effectLst/>
                        </a:rPr>
                        <a:t>(СН</a:t>
                      </a:r>
                      <a:r>
                        <a:rPr lang="ru-RU" sz="2000" baseline="-25000">
                          <a:effectLst/>
                        </a:rPr>
                        <a:t>2</a:t>
                      </a:r>
                      <a:r>
                        <a:rPr lang="ru-RU" sz="2000">
                          <a:effectLst/>
                        </a:rPr>
                        <a:t>)</a:t>
                      </a:r>
                      <a:r>
                        <a:rPr lang="ru-RU" sz="2000" baseline="-25000">
                          <a:effectLst/>
                        </a:rPr>
                        <a:t>4</a:t>
                      </a:r>
                      <a:r>
                        <a:rPr lang="ru-RU" sz="2000">
                          <a:effectLst/>
                        </a:rPr>
                        <a:t>СООН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Капроновая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Гексановая</a:t>
                      </a:r>
                      <a:r>
                        <a:rPr lang="ru-RU" sz="20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098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Картина</a:t>
            </a:r>
            <a:r>
              <a:rPr lang="ru-RU" sz="3200" dirty="0"/>
              <a:t>  художника  Якоба </a:t>
            </a:r>
            <a:r>
              <a:rPr lang="ru-RU" sz="3200" dirty="0" err="1"/>
              <a:t>Йорданса</a:t>
            </a:r>
            <a:r>
              <a:rPr lang="ru-RU" sz="3200" dirty="0"/>
              <a:t> «Пир Клеопатры»,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107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1874639"/>
          </a:xfrm>
        </p:spPr>
        <p:txBody>
          <a:bodyPr>
            <a:noAutofit/>
          </a:bodyPr>
          <a:lstStyle/>
          <a:p>
            <a:r>
              <a:rPr lang="ru-RU" cap="all" dirty="0">
                <a:solidFill>
                  <a:schemeClr val="tx2">
                    <a:lumMod val="75000"/>
                  </a:schemeClr>
                </a:solidFill>
              </a:rPr>
              <a:t>ХИМИЧЕСКИЕ СВОЙСТВА насыщенных одноосновных КАРБОНОВЫХ КИСЛОТ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Documents and Settings\All Users\Документы\Мои рисунки\Школа\Рисунок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0" y="3573016"/>
            <a:ext cx="2270243" cy="246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ll Users\Документы\Мои рисунки\Школа\Рисунок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016224" cy="194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31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91337"/>
            <a:ext cx="828092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805357"/>
              </p:ext>
            </p:extLst>
          </p:nvPr>
        </p:nvGraphicFramePr>
        <p:xfrm>
          <a:off x="1475656" y="1267326"/>
          <a:ext cx="6096000" cy="5130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71664"/>
              </a:tblGrid>
              <a:tr h="618046">
                <a:tc>
                  <a:txBody>
                    <a:bodyPr/>
                    <a:lstStyle/>
                    <a:p>
                      <a:r>
                        <a:rPr lang="ru-RU" dirty="0" smtClean="0"/>
                        <a:t>КАРБОНОВЫЕ КИСЛОТЫ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Минеральные кислоты</a:t>
                      </a:r>
                      <a:endParaRPr lang="ru-RU" dirty="0"/>
                    </a:p>
                  </a:txBody>
                  <a:tcPr/>
                </a:tc>
              </a:tr>
              <a:tr h="621716">
                <a:tc>
                  <a:txBody>
                    <a:bodyPr/>
                    <a:lstStyle/>
                    <a:p>
                      <a:r>
                        <a:rPr lang="ru-RU" dirty="0" smtClean="0"/>
                        <a:t>Диссоциация кислот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Диссоциация кислот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82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Реакция с активными металлами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47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Реакция с основными оксидами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21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Реакция со щелочами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47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Реакция с солями слабых кислот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1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8640960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52736"/>
            <a:ext cx="85689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6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Прозрачные </a:t>
            </a:r>
            <a:r>
              <a:rPr lang="ru-RU" dirty="0"/>
              <a:t>вазы и стаканы, в которых долго стояла вода, приобретают на внутренней стороне белесый «поясок». Чтобы избавиться от него, рекомендуют в загрязненную посуду налить слабый раствор уксуса и оставить на один час. В результате какой реакции произойдет устранение белесого налета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665</TotalTime>
  <Words>249</Words>
  <Application>Microsoft Office PowerPoint</Application>
  <PresentationFormat>Экран (4:3)</PresentationFormat>
  <Paragraphs>97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Дайте тривиальное названия карбоновых кислот :</vt:lpstr>
      <vt:lpstr>Названия карбоновых кислот по международной номенклатуре: </vt:lpstr>
      <vt:lpstr> Картина  художника  Якоба Йорданса «Пир Клеопатры», </vt:lpstr>
      <vt:lpstr>ХИМИЧЕСКИЕ СВОЙСТВА насыщенных одноосновных КАРБОНОВЫХ КИСЛОТ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Выполните упражнения: </vt:lpstr>
      <vt:lpstr>Презентация PowerPoint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Девиз урока:  «Знание только тогда знание, когда оно приобретено усилиями мысли, а не памятью. Знание – это орудие, а не цель»</dc:title>
  <dc:creator>user</dc:creator>
  <cp:lastModifiedBy>Пользователь Windows</cp:lastModifiedBy>
  <cp:revision>39</cp:revision>
  <dcterms:created xsi:type="dcterms:W3CDTF">2016-02-23T15:43:18Z</dcterms:created>
  <dcterms:modified xsi:type="dcterms:W3CDTF">2019-02-15T07:19:06Z</dcterms:modified>
</cp:coreProperties>
</file>