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800"/>
    <a:srgbClr val="006C31"/>
    <a:srgbClr val="322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9224C-B3DC-42CE-965E-B90881FBA1F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995936" y="1988840"/>
            <a:ext cx="4968875" cy="1296987"/>
          </a:xfrm>
        </p:spPr>
        <p:txBody>
          <a:bodyPr/>
          <a:lstStyle/>
          <a:p>
            <a:r>
              <a:rPr lang="be-BY" dirty="0" smtClean="0">
                <a:solidFill>
                  <a:srgbClr val="002060"/>
                </a:solidFill>
              </a:rPr>
              <a:t>Змяненне </a:t>
            </a:r>
            <a:r>
              <a:rPr lang="be-BY" dirty="0" smtClean="0">
                <a:solidFill>
                  <a:srgbClr val="002060"/>
                </a:solidFill>
              </a:rPr>
              <a:t>назоўнікаў 1, 2, 3 скланення адзіночнага ліку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934" y="4714884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Настаўнік-дэфектолаг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Гоўса</a:t>
            </a:r>
            <a:r>
              <a:rPr lang="ru-RU" dirty="0" smtClean="0"/>
              <a:t> </a:t>
            </a:r>
            <a:r>
              <a:rPr lang="ru-RU" dirty="0" err="1" smtClean="0"/>
              <a:t>Наталля</a:t>
            </a:r>
            <a:r>
              <a:rPr lang="ru-RU" dirty="0" smtClean="0"/>
              <a:t> </a:t>
            </a:r>
            <a:r>
              <a:rPr lang="ru-RU" dirty="0" err="1" smtClean="0"/>
              <a:t>Іванаўна</a:t>
            </a:r>
            <a:endParaRPr lang="ru-RU" dirty="0" smtClean="0"/>
          </a:p>
          <a:p>
            <a:pPr algn="ctr"/>
            <a:r>
              <a:rPr lang="ru-RU" dirty="0" smtClean="0"/>
              <a:t>ДУА «</a:t>
            </a:r>
            <a:r>
              <a:rPr lang="ru-RU" dirty="0" err="1" smtClean="0"/>
              <a:t>Жухавіцкая</a:t>
            </a:r>
            <a:r>
              <a:rPr lang="ru-RU" dirty="0" smtClean="0"/>
              <a:t> </a:t>
            </a:r>
            <a:r>
              <a:rPr lang="ru-RU" dirty="0" err="1" smtClean="0"/>
              <a:t>сярэдняя</a:t>
            </a:r>
            <a:r>
              <a:rPr lang="ru-RU" dirty="0" smtClean="0"/>
              <a:t> школа»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825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Першае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замацаванне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428868"/>
            <a:ext cx="2171700" cy="1666875"/>
          </a:xfrm>
          <a:prstGeom prst="rect">
            <a:avLst/>
          </a:prstGeom>
        </p:spPr>
      </p:pic>
      <p:pic>
        <p:nvPicPr>
          <p:cNvPr id="10" name="Рисунок 9" descr="imgpreview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500570"/>
            <a:ext cx="2670873" cy="2000264"/>
          </a:xfrm>
          <a:prstGeom prst="rect">
            <a:avLst/>
          </a:prstGeom>
        </p:spPr>
      </p:pic>
      <p:pic>
        <p:nvPicPr>
          <p:cNvPr id="8" name="Рисунок 7" descr="7ee43f71489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3929066"/>
            <a:ext cx="3524274" cy="2643206"/>
          </a:xfrm>
          <a:prstGeom prst="rect">
            <a:avLst/>
          </a:prstGeom>
        </p:spPr>
      </p:pic>
      <p:pic>
        <p:nvPicPr>
          <p:cNvPr id="11" name="Рисунок 10" descr="imgpreview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3429000"/>
            <a:ext cx="2110882" cy="3172798"/>
          </a:xfrm>
          <a:prstGeom prst="rect">
            <a:avLst/>
          </a:prstGeom>
        </p:spPr>
      </p:pic>
      <p:pic>
        <p:nvPicPr>
          <p:cNvPr id="12" name="Рисунок 11" descr="imgpreview (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1500174"/>
            <a:ext cx="2914655" cy="2182837"/>
          </a:xfrm>
          <a:prstGeom prst="rect">
            <a:avLst/>
          </a:prstGeom>
        </p:spPr>
      </p:pic>
      <p:pic>
        <p:nvPicPr>
          <p:cNvPr id="5" name="Рисунок 4" descr="wpapers_ru_Трав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2000240"/>
            <a:ext cx="3086121" cy="19288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7224" y="857232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Заданне</a:t>
            </a:r>
            <a:r>
              <a:rPr lang="ru-RU" dirty="0" smtClean="0"/>
              <a:t>: </a:t>
            </a:r>
            <a:r>
              <a:rPr lang="be-BY" dirty="0" smtClean="0"/>
              <a:t>назваць, што намалёвана, </a:t>
            </a:r>
            <a:r>
              <a:rPr lang="be-BY" dirty="0" smtClean="0"/>
              <a:t>вызначыць род і скланенне?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0323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1571612"/>
            <a:ext cx="6357982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e-BY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Гэта былі назоўнікі </a:t>
            </a:r>
            <a:r>
              <a:rPr lang="be-BY" sz="4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ПЕРШАГА</a:t>
            </a:r>
            <a:r>
              <a:rPr lang="be-BY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скланення </a:t>
            </a:r>
            <a:r>
              <a:rPr lang="be-BY" sz="4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ЖАНОЧАГА І МУЖЧЫНСКАГА </a:t>
            </a:r>
            <a:r>
              <a:rPr lang="be-BY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роду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825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preview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28604"/>
            <a:ext cx="1979544" cy="2643206"/>
          </a:xfrm>
          <a:prstGeom prst="rect">
            <a:avLst/>
          </a:prstGeom>
        </p:spPr>
      </p:pic>
      <p:pic>
        <p:nvPicPr>
          <p:cNvPr id="4" name="Рисунок 3" descr="stol_Ellen20130530092915_680x6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642918"/>
            <a:ext cx="2857520" cy="2143140"/>
          </a:xfrm>
          <a:prstGeom prst="rect">
            <a:avLst/>
          </a:prstGeom>
        </p:spPr>
      </p:pic>
      <p:pic>
        <p:nvPicPr>
          <p:cNvPr id="5" name="Рисунок 4" descr="imgpreview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342110"/>
            <a:ext cx="3392706" cy="2723293"/>
          </a:xfrm>
          <a:prstGeom prst="rect">
            <a:avLst/>
          </a:prstGeom>
        </p:spPr>
      </p:pic>
      <p:pic>
        <p:nvPicPr>
          <p:cNvPr id="6" name="Рисунок 5" descr="imgpreview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3500438"/>
            <a:ext cx="2514315" cy="2714734"/>
          </a:xfrm>
          <a:prstGeom prst="rect">
            <a:avLst/>
          </a:prstGeom>
        </p:spPr>
      </p:pic>
      <p:pic>
        <p:nvPicPr>
          <p:cNvPr id="7" name="Рисунок 6" descr="imgpreview (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3214686"/>
            <a:ext cx="2306470" cy="2828930"/>
          </a:xfrm>
          <a:prstGeom prst="rect">
            <a:avLst/>
          </a:prstGeom>
        </p:spPr>
      </p:pic>
      <p:pic>
        <p:nvPicPr>
          <p:cNvPr id="8" name="Рисунок 7" descr="666965-a3e6a5ac411edf1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6050" y="3571876"/>
            <a:ext cx="3286148" cy="24288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323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1571612"/>
            <a:ext cx="64294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Гэта былі назоўнікі </a:t>
            </a:r>
            <a:r>
              <a:rPr lang="be-BY" sz="4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ДРУГОГА</a:t>
            </a:r>
            <a:r>
              <a:rPr lang="be-BY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скланення </a:t>
            </a:r>
            <a:r>
              <a:rPr lang="be-BY" sz="4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МУЖЧЫНСКАГА І НІЯКАГА </a:t>
            </a:r>
            <a:r>
              <a:rPr lang="be-BY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роду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825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preview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0042"/>
            <a:ext cx="3143272" cy="2218781"/>
          </a:xfrm>
          <a:prstGeom prst="rect">
            <a:avLst/>
          </a:prstGeom>
        </p:spPr>
      </p:pic>
      <p:pic>
        <p:nvPicPr>
          <p:cNvPr id="5" name="Рисунок 4" descr="1221089528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642918"/>
            <a:ext cx="2579037" cy="1881180"/>
          </a:xfrm>
          <a:prstGeom prst="rect">
            <a:avLst/>
          </a:prstGeom>
        </p:spPr>
      </p:pic>
      <p:pic>
        <p:nvPicPr>
          <p:cNvPr id="4" name="Рисунок 3" descr="imgpreview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1714488"/>
            <a:ext cx="3243202" cy="2428892"/>
          </a:xfrm>
          <a:prstGeom prst="rect">
            <a:avLst/>
          </a:prstGeom>
        </p:spPr>
      </p:pic>
      <p:pic>
        <p:nvPicPr>
          <p:cNvPr id="6" name="Рисунок 5" descr="pechka-300x27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714752"/>
            <a:ext cx="2857500" cy="2619375"/>
          </a:xfrm>
          <a:prstGeom prst="rect">
            <a:avLst/>
          </a:prstGeom>
        </p:spPr>
      </p:pic>
      <p:pic>
        <p:nvPicPr>
          <p:cNvPr id="7" name="Рисунок 6" descr="imgpreview (1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3429000"/>
            <a:ext cx="2300292" cy="30406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323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1428736"/>
            <a:ext cx="6572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Гэта былі назоўнікі </a:t>
            </a:r>
            <a:r>
              <a:rPr lang="be-BY" sz="4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ТРЭЦЯГА</a:t>
            </a:r>
            <a:r>
              <a:rPr lang="be-BY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скланення </a:t>
            </a:r>
            <a:r>
              <a:rPr lang="be-BY" sz="4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ЖАНОЧАГА </a:t>
            </a:r>
            <a:r>
              <a:rPr lang="be-BY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роду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7497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714356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Заданне: спішыце словы і вызначце іх скланенне.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78592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dirty="0" smtClean="0"/>
              <a:t>Вільгаць, конь, песня, печ, прыгажосць, цень, Беларусь, памяць, лес, сябар.</a:t>
            </a:r>
            <a:endParaRPr lang="ru-RU" sz="2400" dirty="0"/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1857356" y="5143512"/>
            <a:ext cx="2500330" cy="1071570"/>
          </a:xfrm>
          <a:prstGeom prst="stripedRightArrow">
            <a:avLst>
              <a:gd name="adj1" fmla="val 473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43438" y="1428736"/>
            <a:ext cx="400052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А зараз трошкі адпачнём!</a:t>
            </a:r>
            <a:endParaRPr lang="ru-RU" sz="5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7497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1000108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Адпачылі! Будзем далей працаваць!</a:t>
            </a:r>
            <a:endParaRPr lang="ru-RU" sz="36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71480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Заданне: спішыце словазлучэнні,  вызначце скланенне назоўнікаў і ў якім склоне яны стаяць.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2071678"/>
            <a:ext cx="3357586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be-BY" sz="2800" b="1" dirty="0" smtClean="0">
                <a:ln w="11430"/>
                <a:solidFill>
                  <a:srgbClr val="006C3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Гуляць у футбол, глядзець праз акно, жыць у вёсцы, пісаць у сшытку, працаваць на заводзе, сядзець на печы, хадзіць у школу.</a:t>
            </a:r>
            <a:endParaRPr lang="ru-RU" sz="2800" b="1" dirty="0">
              <a:ln w="11430"/>
              <a:solidFill>
                <a:srgbClr val="006C3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095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АБАГУЛЬНЕННЕ</a:t>
            </a:r>
            <a:endParaRPr lang="ru-RU" sz="48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e-BY" sz="2400" dirty="0" smtClean="0"/>
              <a:t>Якія назоўнікі адносяцца да першага скланення? Прывядзіце прыклады.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285992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e-BY" sz="2400" dirty="0" smtClean="0"/>
              <a:t>Якія назоўнікі адносяцца да другога скланення? Прывядзіце прыклады.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3143248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e-BY" sz="2400" dirty="0" smtClean="0"/>
              <a:t>Якія назоўнікі адносяцца да трэцяга скланення? Прывядзіце прыклады.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000504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e-BY" sz="2400" dirty="0" smtClean="0"/>
              <a:t>Як вызначыць скланенне назоўніка?</a:t>
            </a:r>
            <a:endParaRPr lang="ru-RU" sz="2400" dirty="0"/>
          </a:p>
        </p:txBody>
      </p:sp>
      <p:sp>
        <p:nvSpPr>
          <p:cNvPr id="8" name="Улыбающееся лицо 7"/>
          <p:cNvSpPr/>
          <p:nvPr/>
        </p:nvSpPr>
        <p:spPr>
          <a:xfrm rot="20429100">
            <a:off x="5572132" y="4214818"/>
            <a:ext cx="2786082" cy="207170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322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21429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b="1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6C3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Дамашняе заданне</a:t>
            </a:r>
            <a:endParaRPr lang="ru-RU" sz="3600" b="1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006C3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142984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/>
              <a:t>Перапісаць тэкст “Лясны доктар” </a:t>
            </a:r>
          </a:p>
          <a:p>
            <a:r>
              <a:rPr lang="be-BY" sz="3600" dirty="0" smtClean="0"/>
              <a:t>з </a:t>
            </a:r>
            <a:r>
              <a:rPr lang="be-BY" sz="3600" dirty="0" smtClean="0"/>
              <a:t>пр. </a:t>
            </a:r>
            <a:r>
              <a:rPr lang="be-BY" sz="3600" dirty="0" smtClean="0"/>
              <a:t>232 </a:t>
            </a:r>
            <a:r>
              <a:rPr lang="be-BY" sz="3600" dirty="0" smtClean="0"/>
              <a:t>с. </a:t>
            </a:r>
            <a:r>
              <a:rPr lang="be-BY" sz="3600" dirty="0" smtClean="0"/>
              <a:t>133. Знайсці назоўнікі і вызначыць іх скланенне. </a:t>
            </a:r>
            <a:endParaRPr lang="ru-RU" sz="3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Мэты</a:t>
            </a:r>
            <a:r>
              <a:rPr lang="be-BY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428736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2910" y="1428736"/>
            <a:ext cx="81439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e-BY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Актуалізацыя ведаў пра назоўнік як часціну мовы;</a:t>
            </a:r>
          </a:p>
          <a:p>
            <a:pPr algn="just">
              <a:buFont typeface="Wingdings" pitchFamily="2" charset="2"/>
              <a:buChar char="v"/>
            </a:pPr>
            <a:r>
              <a:rPr lang="be-BY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Пазнаёміць з трыма тыпамі скланення назоўнікаў;</a:t>
            </a:r>
          </a:p>
          <a:p>
            <a:pPr algn="just">
              <a:buFont typeface="Wingdings" pitchFamily="2" charset="2"/>
              <a:buChar char="v"/>
            </a:pPr>
            <a:r>
              <a:rPr lang="be-BY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Паказаць асаблівасці скланення назоўнікаў;</a:t>
            </a:r>
          </a:p>
          <a:p>
            <a:pPr algn="just">
              <a:buFont typeface="Wingdings" pitchFamily="2" charset="2"/>
              <a:buChar char="v"/>
            </a:pPr>
            <a:r>
              <a:rPr lang="be-BY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Фарміраванне ўмення адносіць назоўнікі да аднаго з трох скланенняў;</a:t>
            </a:r>
          </a:p>
          <a:p>
            <a:pPr algn="just">
              <a:buFont typeface="Wingdings" pitchFamily="2" charset="2"/>
              <a:buChar char="v"/>
            </a:pPr>
            <a:r>
              <a:rPr lang="be-BY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Развіццё лагічнага мыслення.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829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-1"/>
            <a:ext cx="9143998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428604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РЭФЛЕКСІЯ</a:t>
            </a:r>
            <a:endParaRPr lang="ru-RU" sz="3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071546"/>
            <a:ext cx="7858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e-BY" sz="3200" dirty="0" smtClean="0"/>
              <a:t>Працягніце выразы:</a:t>
            </a:r>
          </a:p>
          <a:p>
            <a:pPr marL="342900" indent="-342900"/>
            <a:endParaRPr lang="be-BY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be-BY" sz="3200" dirty="0" smtClean="0">
                <a:solidFill>
                  <a:srgbClr val="FF0000"/>
                </a:solidFill>
              </a:rPr>
              <a:t>Мне </a:t>
            </a:r>
            <a:r>
              <a:rPr lang="be-BY" sz="3200" dirty="0" smtClean="0">
                <a:solidFill>
                  <a:srgbClr val="FF0000"/>
                </a:solidFill>
              </a:rPr>
              <a:t>сёння </a:t>
            </a:r>
            <a:r>
              <a:rPr lang="be-BY" sz="3200" dirty="0" smtClean="0">
                <a:solidFill>
                  <a:srgbClr val="FF0000"/>
                </a:solidFill>
              </a:rPr>
              <a:t>спадабалася…</a:t>
            </a:r>
          </a:p>
          <a:p>
            <a:pPr marL="342900" indent="-342900">
              <a:buFont typeface="+mj-lt"/>
              <a:buAutoNum type="arabicPeriod"/>
            </a:pPr>
            <a:r>
              <a:rPr lang="be-BY" sz="3200" dirty="0" smtClean="0">
                <a:solidFill>
                  <a:srgbClr val="00B050"/>
                </a:solidFill>
              </a:rPr>
              <a:t>Больш за ўсё спадабалася…</a:t>
            </a:r>
          </a:p>
          <a:p>
            <a:pPr marL="342900" indent="-342900">
              <a:buFont typeface="+mj-lt"/>
              <a:buAutoNum type="arabicPeriod"/>
            </a:pPr>
            <a:r>
              <a:rPr lang="be-BY" sz="3200" dirty="0" smtClean="0">
                <a:solidFill>
                  <a:srgbClr val="002060"/>
                </a:solidFill>
              </a:rPr>
              <a:t>Самым цяжкім для мяне было…</a:t>
            </a:r>
          </a:p>
          <a:p>
            <a:pPr marL="342900" indent="-342900">
              <a:buFont typeface="+mj-lt"/>
              <a:buAutoNum type="arabicPeriod"/>
            </a:pPr>
            <a:r>
              <a:rPr lang="be-BY" sz="3200" dirty="0" smtClean="0">
                <a:solidFill>
                  <a:srgbClr val="00B0F0"/>
                </a:solidFill>
              </a:rPr>
              <a:t>Самым лёгкім для мяне было…</a:t>
            </a:r>
          </a:p>
          <a:p>
            <a:pPr marL="342900" indent="-342900">
              <a:buFont typeface="+mj-lt"/>
              <a:buAutoNum type="arabicPeriod"/>
            </a:pPr>
            <a:r>
              <a:rPr lang="be-BY" sz="3200" dirty="0" smtClean="0">
                <a:solidFill>
                  <a:srgbClr val="C89800"/>
                </a:solidFill>
              </a:rPr>
              <a:t>Да гэтага ўрока я ўжо веда(л)а(ў)…</a:t>
            </a:r>
            <a:endParaRPr lang="ru-RU" sz="3200" dirty="0">
              <a:solidFill>
                <a:srgbClr val="C898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60" y="0"/>
            <a:ext cx="9131840" cy="6867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1714488"/>
            <a:ext cx="70009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8800" b="1" dirty="0" smtClean="0">
                <a:ln w="900" cmpd="sng">
                  <a:solidFill>
                    <a:schemeClr val="accent1"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ДЗЯКУЮ ЗА ЎВАГУ!</a:t>
            </a:r>
            <a:endParaRPr lang="ru-RU" sz="8800" b="1" dirty="0">
              <a:ln w="900" cmpd="sng">
                <a:solidFill>
                  <a:schemeClr val="accent1">
                    <a:alpha val="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e-BY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Актуалізацыя ведаў</a:t>
            </a:r>
            <a:endParaRPr lang="es-E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4525963"/>
          </a:xfrm>
        </p:spPr>
        <p:txBody>
          <a:bodyPr/>
          <a:lstStyle/>
          <a:p>
            <a:r>
              <a:rPr lang="be-BY" dirty="0" smtClean="0"/>
              <a:t>Што такое назоўнік?</a:t>
            </a:r>
          </a:p>
          <a:p>
            <a:r>
              <a:rPr lang="be-BY" dirty="0" smtClean="0"/>
              <a:t>Па якіх ліках змяняецца?</a:t>
            </a:r>
          </a:p>
          <a:p>
            <a:r>
              <a:rPr lang="be-BY" dirty="0" smtClean="0"/>
              <a:t>Які род мае?</a:t>
            </a:r>
          </a:p>
          <a:p>
            <a:r>
              <a:rPr lang="be-BY" dirty="0" smtClean="0"/>
              <a:t>Прывядзіце прыклады.</a:t>
            </a:r>
          </a:p>
          <a:p>
            <a:pPr marL="0" indent="0">
              <a:buNone/>
            </a:pP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sz="2900" i="1" u="sng" dirty="0" smtClean="0">
                <a:solidFill>
                  <a:srgbClr val="C00000"/>
                </a:solidFill>
              </a:rPr>
              <a:t>Назоўнік</a:t>
            </a:r>
            <a:r>
              <a:rPr lang="be-BY" sz="2900" dirty="0" smtClean="0">
                <a:solidFill>
                  <a:srgbClr val="C00000"/>
                </a:solidFill>
              </a:rPr>
              <a:t> – гэта часціна мовы, якая абазначае прадмет і адказвае на пытанні хто? што?</a:t>
            </a:r>
            <a:endParaRPr lang="ru-RU" sz="29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e-BY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Лік:</a:t>
            </a: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132856"/>
            <a:ext cx="4040188" cy="3951288"/>
          </a:xfrm>
        </p:spPr>
        <p:txBody>
          <a:bodyPr/>
          <a:lstStyle/>
          <a:p>
            <a:r>
              <a:rPr lang="be-BY" dirty="0"/>
              <a:t>а</a:t>
            </a:r>
            <a:r>
              <a:rPr lang="be-BY" dirty="0" smtClean="0"/>
              <a:t>дзіночны лік;</a:t>
            </a:r>
          </a:p>
          <a:p>
            <a:r>
              <a:rPr lang="be-BY" dirty="0"/>
              <a:t>м</a:t>
            </a:r>
            <a:r>
              <a:rPr lang="be-BY" dirty="0" smtClean="0"/>
              <a:t>ножны лік.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e-BY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Род:</a:t>
            </a: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e-BY" dirty="0"/>
              <a:t>ж</a:t>
            </a:r>
            <a:r>
              <a:rPr lang="be-BY" dirty="0" smtClean="0"/>
              <a:t>аночы род;</a:t>
            </a:r>
          </a:p>
          <a:p>
            <a:r>
              <a:rPr lang="be-BY" dirty="0"/>
              <a:t>м</a:t>
            </a:r>
            <a:r>
              <a:rPr lang="be-BY" dirty="0" smtClean="0"/>
              <a:t>ужчынскі род;</a:t>
            </a:r>
          </a:p>
          <a:p>
            <a:r>
              <a:rPr lang="be-BY" dirty="0"/>
              <a:t>н</a:t>
            </a:r>
            <a:r>
              <a:rPr lang="be-BY" dirty="0" smtClean="0"/>
              <a:t>іякі род.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4365104"/>
            <a:ext cx="2187548" cy="2073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79568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be-BY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Прыклады: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0570" y="1124744"/>
            <a:ext cx="2160240" cy="28327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8265" y="3645024"/>
            <a:ext cx="3033019" cy="2274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671" y="1291565"/>
            <a:ext cx="2362462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996952"/>
            <a:ext cx="2952328" cy="28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6703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577432"/>
            <a:ext cx="3198997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2835" y="3573016"/>
            <a:ext cx="4920517" cy="276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78454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066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6116" y="357166"/>
            <a:ext cx="366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скланенні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назоўнікаў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85918" y="785795"/>
          <a:ext cx="7072362" cy="578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357454"/>
                <a:gridCol w="2357454"/>
              </a:tblGrid>
              <a:tr h="19691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Першае</a:t>
                      </a:r>
                      <a:endParaRPr lang="ru-RU" sz="2800" b="1" dirty="0" smtClean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скланенне</a:t>
                      </a:r>
                      <a:endParaRPr lang="ru-RU" sz="2800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жаночага</a:t>
                      </a:r>
                      <a:r>
                        <a:rPr lang="ru-RU" sz="2800" b="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роду </a:t>
                      </a:r>
                      <a:r>
                        <a:rPr lang="ru-RU" sz="2800" b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r>
                        <a:rPr lang="ru-RU" sz="2800" b="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канчаткам</a:t>
                      </a:r>
                      <a:r>
                        <a:rPr lang="ru-RU" sz="2800" b="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 </a:t>
                      </a:r>
                      <a:r>
                        <a:rPr lang="ru-RU" sz="2800" b="0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-а, -я</a:t>
                      </a:r>
                      <a:endParaRPr lang="ru-RU" sz="2800" b="0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кватэра</a:t>
                      </a:r>
                      <a:r>
                        <a:rPr lang="ru-RU" sz="2800" b="0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b="0" i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канапа</a:t>
                      </a:r>
                      <a:r>
                        <a:rPr lang="ru-RU" sz="2800" b="0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b="0" i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праца</a:t>
                      </a:r>
                      <a:r>
                        <a:rPr lang="ru-RU" sz="2800" b="0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b="0" i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пральня</a:t>
                      </a:r>
                      <a:r>
                        <a:rPr lang="ru-RU" sz="2800" b="0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b="0" i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лазьня</a:t>
                      </a:r>
                      <a:r>
                        <a:rPr lang="ru-RU" sz="2800" b="0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Галя</a:t>
                      </a:r>
                      <a:endParaRPr lang="ru-RU" sz="2800" b="0" i="1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5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мужчынскага</a:t>
                      </a:r>
                      <a:r>
                        <a:rPr lang="ru-RU" sz="280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роду </a:t>
                      </a:r>
                      <a:r>
                        <a:rPr lang="ru-RU" sz="2800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r>
                        <a:rPr lang="ru-RU" sz="280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канчаткам</a:t>
                      </a:r>
                      <a:r>
                        <a:rPr lang="ru-RU" sz="280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800" dirty="0" smtClean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</a:t>
                      </a: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800" b="1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-а, -я</a:t>
                      </a:r>
                      <a:endParaRPr lang="ru-RU" sz="2800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бацьк</a:t>
                      </a:r>
                      <a:r>
                        <a:rPr lang="ru-RU" sz="2800" b="1" i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800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i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мужчын</a:t>
                      </a:r>
                      <a:r>
                        <a:rPr lang="ru-RU" sz="2800" b="1" i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800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i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дзядул</a:t>
                      </a:r>
                      <a:r>
                        <a:rPr lang="ru-RU" sz="2800" b="1" i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</a:t>
                      </a:r>
                      <a:r>
                        <a:rPr lang="ru-RU" sz="2800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i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сабак</a:t>
                      </a:r>
                      <a:r>
                        <a:rPr lang="ru-RU" sz="2800" b="1" i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800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Кол</a:t>
                      </a:r>
                      <a:r>
                        <a:rPr lang="ru-RU" sz="2800" b="1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</a:t>
                      </a:r>
                      <a:endParaRPr lang="ru-RU" sz="2800" i="1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066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" y="0"/>
            <a:ext cx="9141143" cy="686014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57356" y="500042"/>
          <a:ext cx="7000926" cy="5857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642"/>
                <a:gridCol w="2333642"/>
                <a:gridCol w="2333642"/>
              </a:tblGrid>
              <a:tr h="29289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скланенне</a:t>
                      </a:r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мужчынскага</a:t>
                      </a:r>
                      <a:r>
                        <a:rPr lang="ru-RU" sz="2800" b="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роду без </a:t>
                      </a:r>
                      <a:r>
                        <a:rPr lang="ru-RU" sz="2800" b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канчатку</a:t>
                      </a:r>
                      <a:endParaRPr lang="ru-RU" sz="2800" b="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дом, стол, </a:t>
                      </a:r>
                      <a:r>
                        <a:rPr lang="ru-RU" sz="2800" b="0" i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прас</a:t>
                      </a:r>
                      <a:r>
                        <a:rPr lang="ru-RU" sz="2800" b="0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b="0" i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ганак</a:t>
                      </a:r>
                      <a:r>
                        <a:rPr lang="ru-RU" sz="2800" b="0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b="0" i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мурог</a:t>
                      </a:r>
                      <a:r>
                        <a:rPr lang="ru-RU" sz="2800" b="0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b="0" i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пляц</a:t>
                      </a:r>
                      <a:r>
                        <a:rPr lang="ru-RU" sz="2800" b="0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b="0" i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падмурак</a:t>
                      </a:r>
                      <a:endParaRPr lang="ru-RU" sz="2800" b="0" i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нiякага</a:t>
                      </a:r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роду </a:t>
                      </a:r>
                      <a:r>
                        <a:rPr lang="ru-RU" sz="28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канчаткам</a:t>
                      </a:r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</a:t>
                      </a: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8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-а, -о, -е, -ё</a:t>
                      </a:r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сонц</a:t>
                      </a:r>
                      <a:r>
                        <a:rPr lang="ru-RU" sz="2800" b="1" i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800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i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вакн</a:t>
                      </a:r>
                      <a:r>
                        <a:rPr lang="ru-RU" sz="2800" b="1" i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r>
                        <a:rPr lang="ru-RU" sz="2800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пол</a:t>
                      </a:r>
                      <a:r>
                        <a:rPr lang="ru-RU" sz="28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r>
                        <a:rPr lang="ru-RU" sz="2800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i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жыцц</a:t>
                      </a:r>
                      <a:r>
                        <a:rPr lang="ru-RU" sz="2800" b="1" i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ё</a:t>
                      </a:r>
                      <a:r>
                        <a:rPr lang="ru-RU" sz="2800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i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вяселл</a:t>
                      </a:r>
                      <a:r>
                        <a:rPr lang="ru-RU" sz="2800" b="1" i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r>
                        <a:rPr lang="ru-RU" sz="2800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i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паляванн</a:t>
                      </a:r>
                      <a:r>
                        <a:rPr lang="ru-RU" sz="2800" b="1" i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endParaRPr lang="ru-RU" sz="2800" i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066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144"/>
            <a:ext cx="9141142" cy="686014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85919" y="500042"/>
          <a:ext cx="7072362" cy="57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357454"/>
                <a:gridCol w="2357454"/>
              </a:tblGrid>
              <a:tr h="5715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Трэцяе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скланенне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жаночага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роду без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канчатку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радасць</a:t>
                      </a:r>
                      <a:r>
                        <a:rPr lang="ru-RU" sz="2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Нарач</a:t>
                      </a:r>
                      <a:r>
                        <a:rPr lang="ru-RU" sz="2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Беларусь, </a:t>
                      </a:r>
                      <a:r>
                        <a:rPr lang="ru-RU" sz="28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ноч</a:t>
                      </a:r>
                      <a:r>
                        <a:rPr lang="ru-RU" sz="2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мыш</a:t>
                      </a:r>
                      <a:r>
                        <a:rPr lang="ru-RU" sz="2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косць</a:t>
                      </a:r>
                      <a:endParaRPr lang="ru-RU" sz="2800" b="0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419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Diseño predeterminado</vt:lpstr>
      <vt:lpstr>Змяненне назоўнікаў 1, 2, 3 скланення адзіночнага ліку</vt:lpstr>
      <vt:lpstr>Мэты:</vt:lpstr>
      <vt:lpstr>Актуалізацыя ведаў</vt:lpstr>
      <vt:lpstr>Назоўнік – гэта часціна мовы, якая абазначае прадмет і адказвае на пытанні хто? што?</vt:lpstr>
      <vt:lpstr>Прыклады: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1</cp:lastModifiedBy>
  <cp:revision>125</cp:revision>
  <dcterms:created xsi:type="dcterms:W3CDTF">2009-10-07T17:55:06Z</dcterms:created>
  <dcterms:modified xsi:type="dcterms:W3CDTF">2015-05-12T11:53:45Z</dcterms:modified>
</cp:coreProperties>
</file>