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9" r:id="rId4"/>
    <p:sldId id="258" r:id="rId5"/>
    <p:sldId id="268" r:id="rId6"/>
    <p:sldId id="259" r:id="rId7"/>
    <p:sldId id="260" r:id="rId8"/>
    <p:sldId id="261" r:id="rId9"/>
    <p:sldId id="270" r:id="rId10"/>
    <p:sldId id="262" r:id="rId11"/>
    <p:sldId id="264" r:id="rId12"/>
    <p:sldId id="266" r:id="rId13"/>
    <p:sldId id="263" r:id="rId14"/>
    <p:sldId id="267" r:id="rId15"/>
    <p:sldId id="27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FD0E5E-BAA7-4A90-8C91-1A828EDC68DC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C3CC67-C34E-45A8-AA15-092A885E166F}">
      <dgm:prSet custT="1"/>
      <dgm:spPr/>
      <dgm:t>
        <a:bodyPr/>
        <a:lstStyle/>
        <a:p>
          <a:pPr rtl="0"/>
          <a:r>
            <a:rPr lang="ru-RU" sz="2000" b="0" dirty="0" smtClean="0"/>
            <a:t>Программы, лозунги, требования лидеров, партий и т.д</a:t>
          </a:r>
          <a:r>
            <a:rPr lang="ru-RU" sz="1600" b="1" dirty="0" smtClean="0"/>
            <a:t>.</a:t>
          </a:r>
          <a:endParaRPr lang="ru-RU" sz="1600" b="1" dirty="0"/>
        </a:p>
      </dgm:t>
    </dgm:pt>
    <dgm:pt modelId="{4A57BADA-1E81-4BBF-B71A-FAE7A396E3FA}" type="parTrans" cxnId="{5BDE7EB0-0F3D-40A3-A2DF-672A09F2D094}">
      <dgm:prSet/>
      <dgm:spPr/>
      <dgm:t>
        <a:bodyPr/>
        <a:lstStyle/>
        <a:p>
          <a:endParaRPr lang="ru-RU"/>
        </a:p>
      </dgm:t>
    </dgm:pt>
    <dgm:pt modelId="{FA99817C-3760-45CC-BDC3-7A6B81848A86}" type="sibTrans" cxnId="{5BDE7EB0-0F3D-40A3-A2DF-672A09F2D094}">
      <dgm:prSet/>
      <dgm:spPr/>
      <dgm:t>
        <a:bodyPr/>
        <a:lstStyle/>
        <a:p>
          <a:endParaRPr lang="ru-RU"/>
        </a:p>
      </dgm:t>
    </dgm:pt>
    <dgm:pt modelId="{F5FC9B03-A7FD-4854-8A54-9E51DE4411A6}">
      <dgm:prSet custT="1"/>
      <dgm:spPr/>
      <dgm:t>
        <a:bodyPr/>
        <a:lstStyle/>
        <a:p>
          <a:pPr rtl="0"/>
          <a:r>
            <a:rPr lang="ru-RU" sz="2000" dirty="0" smtClean="0"/>
            <a:t>Обобщенные формулировки основных идей, ценностей, целей определенной социальной общности</a:t>
          </a:r>
          <a:endParaRPr lang="ru-RU" sz="2000" dirty="0"/>
        </a:p>
      </dgm:t>
    </dgm:pt>
    <dgm:pt modelId="{5FCFA482-406C-4EAE-8D33-D564DB81196B}" type="parTrans" cxnId="{1C48E2A8-A8BB-4B89-92F4-E5951802C0FD}">
      <dgm:prSet/>
      <dgm:spPr/>
      <dgm:t>
        <a:bodyPr/>
        <a:lstStyle/>
        <a:p>
          <a:endParaRPr lang="ru-RU"/>
        </a:p>
      </dgm:t>
    </dgm:pt>
    <dgm:pt modelId="{D8D7ABF7-2E3F-4C3A-B8F9-E71BC4EDD865}" type="sibTrans" cxnId="{1C48E2A8-A8BB-4B89-92F4-E5951802C0FD}">
      <dgm:prSet/>
      <dgm:spPr/>
      <dgm:t>
        <a:bodyPr/>
        <a:lstStyle/>
        <a:p>
          <a:endParaRPr lang="ru-RU"/>
        </a:p>
      </dgm:t>
    </dgm:pt>
    <dgm:pt modelId="{9980EB0B-E35E-4EAE-9A72-CE31865A1755}">
      <dgm:prSet custT="1"/>
      <dgm:spPr/>
      <dgm:t>
        <a:bodyPr/>
        <a:lstStyle/>
        <a:p>
          <a:pPr rtl="0"/>
          <a:r>
            <a:rPr lang="ru-RU" sz="2000" dirty="0" smtClean="0"/>
            <a:t>Установки отдельных людей, существующие в обыденном сознании</a:t>
          </a:r>
          <a:endParaRPr lang="ru-RU" sz="2000" dirty="0"/>
        </a:p>
      </dgm:t>
    </dgm:pt>
    <dgm:pt modelId="{BC22A311-C6B2-4E37-B82A-F747FEC19DDD}" type="parTrans" cxnId="{6EC35F32-C3FD-4D90-A83E-55C82CCE864F}">
      <dgm:prSet/>
      <dgm:spPr/>
      <dgm:t>
        <a:bodyPr/>
        <a:lstStyle/>
        <a:p>
          <a:endParaRPr lang="ru-RU"/>
        </a:p>
      </dgm:t>
    </dgm:pt>
    <dgm:pt modelId="{A71AB926-E516-438B-AA69-33FE3A2E4B7E}" type="sibTrans" cxnId="{6EC35F32-C3FD-4D90-A83E-55C82CCE864F}">
      <dgm:prSet/>
      <dgm:spPr/>
      <dgm:t>
        <a:bodyPr/>
        <a:lstStyle/>
        <a:p>
          <a:endParaRPr lang="ru-RU"/>
        </a:p>
      </dgm:t>
    </dgm:pt>
    <dgm:pt modelId="{6F32B920-3F64-4AF8-963C-F497BFB97C13}" type="pres">
      <dgm:prSet presAssocID="{C5FD0E5E-BAA7-4A90-8C91-1A828EDC68D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B1DFB1EB-99E4-4428-B2E7-DE730DEFFC9E}" type="pres">
      <dgm:prSet presAssocID="{C5FD0E5E-BAA7-4A90-8C91-1A828EDC68DC}" presName="pyramid" presStyleLbl="node1" presStyleIdx="0" presStyleCnt="1"/>
      <dgm:spPr/>
    </dgm:pt>
    <dgm:pt modelId="{B6CF3D7D-CD3A-4A99-8F64-18EEE2CDE2F8}" type="pres">
      <dgm:prSet presAssocID="{C5FD0E5E-BAA7-4A90-8C91-1A828EDC68DC}" presName="theList" presStyleCnt="0"/>
      <dgm:spPr/>
    </dgm:pt>
    <dgm:pt modelId="{7096F6E1-B837-4B6D-81C5-6E241D1A0E01}" type="pres">
      <dgm:prSet presAssocID="{F5FC9B03-A7FD-4854-8A54-9E51DE4411A6}" presName="aNode" presStyleLbl="fgAcc1" presStyleIdx="0" presStyleCnt="3" custScaleX="203077" custScaleY="115455" custLinFactY="5823" custLinFactNeighborX="4269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3EB9F6-F1A7-4CC0-B4C5-0970CFF363EB}" type="pres">
      <dgm:prSet presAssocID="{F5FC9B03-A7FD-4854-8A54-9E51DE4411A6}" presName="aSpace" presStyleCnt="0"/>
      <dgm:spPr/>
    </dgm:pt>
    <dgm:pt modelId="{C87E33C0-5BA9-41E7-B6C0-B29FD58CE477}" type="pres">
      <dgm:prSet presAssocID="{8EC3CC67-C34E-45A8-AA15-092A885E166F}" presName="aNode" presStyleLbl="fgAcc1" presStyleIdx="1" presStyleCnt="3" custScaleX="201538" custScaleY="109766" custLinFactY="3201" custLinFactNeighborX="45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C6731E-71CC-4745-B2B4-EA8682A210F9}" type="pres">
      <dgm:prSet presAssocID="{8EC3CC67-C34E-45A8-AA15-092A885E166F}" presName="aSpace" presStyleCnt="0"/>
      <dgm:spPr/>
    </dgm:pt>
    <dgm:pt modelId="{D55D758B-53D0-4A4F-804F-DDF17C556924}" type="pres">
      <dgm:prSet presAssocID="{9980EB0B-E35E-4EAE-9A72-CE31865A1755}" presName="aNode" presStyleLbl="fgAcc1" presStyleIdx="2" presStyleCnt="3" custScaleX="204616" custScaleY="115202" custLinFactY="19102" custLinFactNeighborX="4653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FC1AAB-1B15-4FE7-80D9-2197A1EB2F1B}" type="pres">
      <dgm:prSet presAssocID="{9980EB0B-E35E-4EAE-9A72-CE31865A1755}" presName="aSpace" presStyleCnt="0"/>
      <dgm:spPr/>
    </dgm:pt>
  </dgm:ptLst>
  <dgm:cxnLst>
    <dgm:cxn modelId="{089A0D81-E1EB-4FD9-9A4E-568E4348E2DF}" type="presOf" srcId="{F5FC9B03-A7FD-4854-8A54-9E51DE4411A6}" destId="{7096F6E1-B837-4B6D-81C5-6E241D1A0E01}" srcOrd="0" destOrd="0" presId="urn:microsoft.com/office/officeart/2005/8/layout/pyramid2"/>
    <dgm:cxn modelId="{6EC35F32-C3FD-4D90-A83E-55C82CCE864F}" srcId="{C5FD0E5E-BAA7-4A90-8C91-1A828EDC68DC}" destId="{9980EB0B-E35E-4EAE-9A72-CE31865A1755}" srcOrd="2" destOrd="0" parTransId="{BC22A311-C6B2-4E37-B82A-F747FEC19DDD}" sibTransId="{A71AB926-E516-438B-AA69-33FE3A2E4B7E}"/>
    <dgm:cxn modelId="{7B33A970-21AE-47FD-B81B-A6692E7AD770}" type="presOf" srcId="{8EC3CC67-C34E-45A8-AA15-092A885E166F}" destId="{C87E33C0-5BA9-41E7-B6C0-B29FD58CE477}" srcOrd="0" destOrd="0" presId="urn:microsoft.com/office/officeart/2005/8/layout/pyramid2"/>
    <dgm:cxn modelId="{81262377-D9D5-4067-AD88-DCE0A714DB0A}" type="presOf" srcId="{C5FD0E5E-BAA7-4A90-8C91-1A828EDC68DC}" destId="{6F32B920-3F64-4AF8-963C-F497BFB97C13}" srcOrd="0" destOrd="0" presId="urn:microsoft.com/office/officeart/2005/8/layout/pyramid2"/>
    <dgm:cxn modelId="{1C48E2A8-A8BB-4B89-92F4-E5951802C0FD}" srcId="{C5FD0E5E-BAA7-4A90-8C91-1A828EDC68DC}" destId="{F5FC9B03-A7FD-4854-8A54-9E51DE4411A6}" srcOrd="0" destOrd="0" parTransId="{5FCFA482-406C-4EAE-8D33-D564DB81196B}" sibTransId="{D8D7ABF7-2E3F-4C3A-B8F9-E71BC4EDD865}"/>
    <dgm:cxn modelId="{F5FAAF66-AC87-4456-9B64-DFB16427556D}" type="presOf" srcId="{9980EB0B-E35E-4EAE-9A72-CE31865A1755}" destId="{D55D758B-53D0-4A4F-804F-DDF17C556924}" srcOrd="0" destOrd="0" presId="urn:microsoft.com/office/officeart/2005/8/layout/pyramid2"/>
    <dgm:cxn modelId="{5BDE7EB0-0F3D-40A3-A2DF-672A09F2D094}" srcId="{C5FD0E5E-BAA7-4A90-8C91-1A828EDC68DC}" destId="{8EC3CC67-C34E-45A8-AA15-092A885E166F}" srcOrd="1" destOrd="0" parTransId="{4A57BADA-1E81-4BBF-B71A-FAE7A396E3FA}" sibTransId="{FA99817C-3760-45CC-BDC3-7A6B81848A86}"/>
    <dgm:cxn modelId="{764031F2-7951-4D68-9AC1-399699239AAF}" type="presParOf" srcId="{6F32B920-3F64-4AF8-963C-F497BFB97C13}" destId="{B1DFB1EB-99E4-4428-B2E7-DE730DEFFC9E}" srcOrd="0" destOrd="0" presId="urn:microsoft.com/office/officeart/2005/8/layout/pyramid2"/>
    <dgm:cxn modelId="{1D5ECAFA-262B-485B-9009-B5BE051F410B}" type="presParOf" srcId="{6F32B920-3F64-4AF8-963C-F497BFB97C13}" destId="{B6CF3D7D-CD3A-4A99-8F64-18EEE2CDE2F8}" srcOrd="1" destOrd="0" presId="urn:microsoft.com/office/officeart/2005/8/layout/pyramid2"/>
    <dgm:cxn modelId="{91E27A36-8A7C-4F53-B5DE-47D647416A4B}" type="presParOf" srcId="{B6CF3D7D-CD3A-4A99-8F64-18EEE2CDE2F8}" destId="{7096F6E1-B837-4B6D-81C5-6E241D1A0E01}" srcOrd="0" destOrd="0" presId="urn:microsoft.com/office/officeart/2005/8/layout/pyramid2"/>
    <dgm:cxn modelId="{E040FA78-6645-4E63-81F7-DB0DBB00806E}" type="presParOf" srcId="{B6CF3D7D-CD3A-4A99-8F64-18EEE2CDE2F8}" destId="{363EB9F6-F1A7-4CC0-B4C5-0970CFF363EB}" srcOrd="1" destOrd="0" presId="urn:microsoft.com/office/officeart/2005/8/layout/pyramid2"/>
    <dgm:cxn modelId="{E60DD600-0644-428E-9402-5238C764E226}" type="presParOf" srcId="{B6CF3D7D-CD3A-4A99-8F64-18EEE2CDE2F8}" destId="{C87E33C0-5BA9-41E7-B6C0-B29FD58CE477}" srcOrd="2" destOrd="0" presId="urn:microsoft.com/office/officeart/2005/8/layout/pyramid2"/>
    <dgm:cxn modelId="{1EF4FBEA-C3FA-48B9-9B38-6C595D20B9DB}" type="presParOf" srcId="{B6CF3D7D-CD3A-4A99-8F64-18EEE2CDE2F8}" destId="{2DC6731E-71CC-4745-B2B4-EA8682A210F9}" srcOrd="3" destOrd="0" presId="urn:microsoft.com/office/officeart/2005/8/layout/pyramid2"/>
    <dgm:cxn modelId="{859F2607-EA14-4302-9BF1-32ED6FE976A6}" type="presParOf" srcId="{B6CF3D7D-CD3A-4A99-8F64-18EEE2CDE2F8}" destId="{D55D758B-53D0-4A4F-804F-DDF17C556924}" srcOrd="4" destOrd="0" presId="urn:microsoft.com/office/officeart/2005/8/layout/pyramid2"/>
    <dgm:cxn modelId="{B10D6CD2-631E-4C5E-8C49-24450F3FA5A8}" type="presParOf" srcId="{B6CF3D7D-CD3A-4A99-8F64-18EEE2CDE2F8}" destId="{F2FC1AAB-1B15-4FE7-80D9-2197A1EB2F1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DFB1EB-99E4-4428-B2E7-DE730DEFFC9E}">
      <dsp:nvSpPr>
        <dsp:cNvPr id="0" name=""/>
        <dsp:cNvSpPr/>
      </dsp:nvSpPr>
      <dsp:spPr>
        <a:xfrm>
          <a:off x="990106" y="0"/>
          <a:ext cx="3600400" cy="3600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96F6E1-B837-4B6D-81C5-6E241D1A0E01}">
      <dsp:nvSpPr>
        <dsp:cNvPr id="0" name=""/>
        <dsp:cNvSpPr/>
      </dsp:nvSpPr>
      <dsp:spPr>
        <a:xfrm>
          <a:off x="2583275" y="501870"/>
          <a:ext cx="4752529" cy="87845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Обобщенные формулировки основных идей, ценностей, целей определенной социальной общности</a:t>
          </a:r>
          <a:endParaRPr lang="ru-RU" sz="2000" kern="1200" dirty="0"/>
        </a:p>
      </dsp:txBody>
      <dsp:txXfrm>
        <a:off x="2626158" y="544753"/>
        <a:ext cx="4666763" cy="792691"/>
      </dsp:txXfrm>
    </dsp:sp>
    <dsp:sp modelId="{C87E33C0-5BA9-41E7-B6C0-B29FD58CE477}">
      <dsp:nvSpPr>
        <dsp:cNvPr id="0" name=""/>
        <dsp:cNvSpPr/>
      </dsp:nvSpPr>
      <dsp:spPr>
        <a:xfrm>
          <a:off x="2628302" y="1455485"/>
          <a:ext cx="4716513" cy="8351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/>
            <a:t>Программы, лозунги, требования лидеров, партий и т.д</a:t>
          </a:r>
          <a:r>
            <a:rPr lang="ru-RU" sz="1600" b="1" kern="1200" dirty="0" smtClean="0"/>
            <a:t>.</a:t>
          </a:r>
          <a:endParaRPr lang="ru-RU" sz="1600" b="1" kern="1200" dirty="0"/>
        </a:p>
      </dsp:txBody>
      <dsp:txXfrm>
        <a:off x="2669072" y="1496255"/>
        <a:ext cx="4634973" cy="753631"/>
      </dsp:txXfrm>
    </dsp:sp>
    <dsp:sp modelId="{D55D758B-53D0-4A4F-804F-DDF17C556924}">
      <dsp:nvSpPr>
        <dsp:cNvPr id="0" name=""/>
        <dsp:cNvSpPr/>
      </dsp:nvSpPr>
      <dsp:spPr>
        <a:xfrm>
          <a:off x="2556269" y="2506751"/>
          <a:ext cx="4788546" cy="8765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Установки отдельных людей, существующие в обыденном сознании</a:t>
          </a:r>
          <a:endParaRPr lang="ru-RU" sz="2000" kern="1200" dirty="0"/>
        </a:p>
      </dsp:txBody>
      <dsp:txXfrm>
        <a:off x="2599058" y="2549540"/>
        <a:ext cx="4702968" cy="7909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8A234-2FE0-4761-9C8C-F073F493BD90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FC515-1B91-45E4-80C5-5D6F40D1F6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0B6A-68E2-4A11-A378-1B6C74391100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47E1D-5BA1-4136-9FFC-952F7AF089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23588-8346-4546-AF00-656D5488621D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CF67D-58B0-4139-A523-0341ED1D5D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2A7A-92FB-4A37-B06C-A0F4DEC2FD45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3227A-FCF9-475E-8955-EF84CCA0CF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30152-A4B8-4397-821D-E15333623C04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2E2E4-6FBE-4ADD-93BF-0C4C6505E2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806ED-74BC-49C7-890C-9E257F6511E9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B4345-8FBD-48AE-AAB6-58930298C7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AA29F-C232-460A-9CDA-3DBDFE0C2CF8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5142D-E47A-417C-80A8-153B2333B0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A11EC-08A6-4C10-9D50-6249C8F1B9D4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69D74-8D74-44A6-A0E1-13F213AC96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211FC-198D-4729-8911-F929A93BBBD6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98C7D-5BFE-41B2-84B2-1A59690165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D16C9-7D35-4177-9ABF-ADCAC46A420A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86440-FEFF-406D-9BA9-1675607DEB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55C9C-B1AB-4DEF-B134-70264C7E2CAE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EA5AE-25FC-4D3C-9C86-13110025FF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FBFEE1-658B-44AB-9043-11D5430F16E1}" type="datetimeFigureOut">
              <a:rPr lang="ru-RU"/>
              <a:pPr>
                <a:defRPr/>
              </a:pPr>
              <a:t>05.03.2015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CEF340-2AEC-443B-98BA-31F6267A7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2" r:id="rId4"/>
    <p:sldLayoutId id="2147483698" r:id="rId5"/>
    <p:sldLayoutId id="2147483693" r:id="rId6"/>
    <p:sldLayoutId id="2147483699" r:id="rId7"/>
    <p:sldLayoutId id="2147483700" r:id="rId8"/>
    <p:sldLayoutId id="2147483701" r:id="rId9"/>
    <p:sldLayoutId id="2147483694" r:id="rId10"/>
    <p:sldLayoutId id="214748370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780928"/>
            <a:ext cx="8458200" cy="18002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dirty="0" smtClean="0"/>
              <a:t>Политическая система общества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675" y="620713"/>
            <a:ext cx="3168650" cy="627062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обществоведение</a:t>
            </a:r>
            <a:endParaRPr lang="ru-RU" dirty="0"/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3708400" y="6165850"/>
            <a:ext cx="1800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Franklin Gothic Book" pitchFamily="34" charset="0"/>
              </a:rPr>
              <a:t>10 класс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08512" y="5242908"/>
            <a:ext cx="44552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ГУО «Средняя школа №2 </a:t>
            </a:r>
            <a:r>
              <a:rPr lang="ru-RU" dirty="0" err="1" smtClean="0"/>
              <a:t>г.п.Кореличи</a:t>
            </a:r>
            <a:r>
              <a:rPr lang="ru-RU" dirty="0" smtClean="0"/>
              <a:t>»</a:t>
            </a:r>
          </a:p>
          <a:p>
            <a:r>
              <a:rPr lang="ru-RU" dirty="0" err="1" smtClean="0"/>
              <a:t>Свирид</a:t>
            </a:r>
            <a:r>
              <a:rPr lang="ru-RU" dirty="0" smtClean="0"/>
              <a:t> Ж.А., учитель истории и </a:t>
            </a:r>
          </a:p>
          <a:p>
            <a:r>
              <a:rPr lang="ru-RU" dirty="0" smtClean="0"/>
              <a:t>обществоведения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Политическая система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188" y="1341438"/>
            <a:ext cx="3455987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Функции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55650" y="2420938"/>
            <a:ext cx="2232025" cy="6477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solidFill>
                  <a:schemeClr val="tx1"/>
                </a:solidFill>
              </a:rPr>
              <a:t>Целеполагания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5650" y="3284538"/>
            <a:ext cx="2232025" cy="64928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Интеграции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650" y="4076700"/>
            <a:ext cx="2232025" cy="6477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Регламентации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55650" y="4868863"/>
            <a:ext cx="2232025" cy="6477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Контрольная 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27088" y="5732463"/>
            <a:ext cx="2232025" cy="64928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Коммуникации 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563938" y="2420938"/>
            <a:ext cx="5256212" cy="64611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Определение основных целей общественного и политического развития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563938" y="3284538"/>
            <a:ext cx="5256212" cy="64611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Объединение общества для решения сложных задач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3563938" y="4076700"/>
            <a:ext cx="5256212" cy="64611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Установление законов и обеспечение их выполнения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635375" y="5732463"/>
            <a:ext cx="5257800" cy="6477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Обмен информацией между различными политическими звеньями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563938" y="4868863"/>
            <a:ext cx="5256212" cy="64611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Оценка выполнения установленных норм и законов</a:t>
            </a:r>
          </a:p>
        </p:txBody>
      </p:sp>
      <p:pic>
        <p:nvPicPr>
          <p:cNvPr id="16398" name="Picture 3" descr="D:\Документы\света\Света\методика\Новая папка\animashki_shkola\школа\958898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476250"/>
            <a:ext cx="1512888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Носители политической власти в обществе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43213" y="1628775"/>
            <a:ext cx="3097212" cy="647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Лидерство </a:t>
            </a:r>
          </a:p>
        </p:txBody>
      </p:sp>
      <p:pic>
        <p:nvPicPr>
          <p:cNvPr id="17412" name="Picture 2" descr="D:\Документы\света\Света\методика\Новая папка\animashki_shkola\школа\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5463" y="260350"/>
            <a:ext cx="201771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ый прямоугольник 5"/>
          <p:cNvSpPr/>
          <p:nvPr/>
        </p:nvSpPr>
        <p:spPr>
          <a:xfrm>
            <a:off x="468313" y="3141663"/>
            <a:ext cx="2447925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Традиционное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76600" y="3141663"/>
            <a:ext cx="2447925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Легальное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43663" y="3141663"/>
            <a:ext cx="2449512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Харизматическое 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476375" y="2636838"/>
            <a:ext cx="62642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1223962" y="2889251"/>
            <a:ext cx="5048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4103687" y="2889251"/>
            <a:ext cx="5048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7488237" y="2889251"/>
            <a:ext cx="5048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4175918" y="2456657"/>
            <a:ext cx="36036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68313" y="4292600"/>
            <a:ext cx="2286000" cy="17287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2000">
                <a:latin typeface="Calibri" pitchFamily="34" charset="0"/>
              </a:rPr>
              <a:t>освящено авторитетом издавна существовавших установлений</a:t>
            </a:r>
            <a:endParaRPr lang="ru-RU" sz="200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588125" y="4292600"/>
            <a:ext cx="2286000" cy="2305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2000">
                <a:latin typeface="Calibri" pitchFamily="34" charset="0"/>
              </a:rPr>
              <a:t>основывается на признании исключительности, уникальности, индивидуальных достижениях личности </a:t>
            </a:r>
            <a:endParaRPr lang="ru-RU" sz="200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419475" y="4292600"/>
            <a:ext cx="2286000" cy="1368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2000">
                <a:latin typeface="Calibri" pitchFamily="34" charset="0"/>
              </a:rPr>
              <a:t>опирается на систему общих правил и норм, на закон </a:t>
            </a: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9458" grpId="0" animBg="1"/>
      <p:bldP spid="19459" grpId="0" animBg="1"/>
      <p:bldP spid="194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Носители политической власти в обществе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43213" y="1628775"/>
            <a:ext cx="3097212" cy="647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Лидер</a:t>
            </a:r>
          </a:p>
        </p:txBody>
      </p:sp>
      <p:pic>
        <p:nvPicPr>
          <p:cNvPr id="18436" name="Picture 2" descr="D:\Документы\света\Света\методика\Новая папка\animashki_shkola\школа\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5463" y="260350"/>
            <a:ext cx="201771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ый прямоугольник 5"/>
          <p:cNvSpPr/>
          <p:nvPr/>
        </p:nvSpPr>
        <p:spPr>
          <a:xfrm>
            <a:off x="179388" y="3141663"/>
            <a:ext cx="2016125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«Знаменосец»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39975" y="3141663"/>
            <a:ext cx="1871663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«Служитель»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16688" y="3141663"/>
            <a:ext cx="2447925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«Пожарный» 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476375" y="2636838"/>
            <a:ext cx="62642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1223962" y="2889251"/>
            <a:ext cx="5048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3024187" y="2889251"/>
            <a:ext cx="5048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7488237" y="2889251"/>
            <a:ext cx="5048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4175918" y="2456657"/>
            <a:ext cx="36036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4572000" y="3141663"/>
            <a:ext cx="1655763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«Творец»  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>
            <a:off x="5183187" y="2889251"/>
            <a:ext cx="5048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79388" y="4221163"/>
            <a:ext cx="1871662" cy="16557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000">
                <a:latin typeface="Calibri" pitchFamily="34" charset="0"/>
              </a:rPr>
              <a:t>сам определяет политику, ведет за собой массы </a:t>
            </a:r>
            <a:endParaRPr lang="ru-RU" sz="2000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339975" y="4221163"/>
            <a:ext cx="1800225" cy="1368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000">
                <a:latin typeface="Calibri" pitchFamily="34" charset="0"/>
              </a:rPr>
              <a:t>стремится выражать мнение своих приверженцев </a:t>
            </a:r>
            <a:endParaRPr lang="ru-RU" sz="200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427538" y="4149725"/>
            <a:ext cx="1873250" cy="14398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000">
                <a:latin typeface="Calibri" pitchFamily="34" charset="0"/>
              </a:rPr>
              <a:t>стремится убедить людей делать то, что нужно ему</a:t>
            </a:r>
            <a:endParaRPr lang="ru-RU" sz="2000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588125" y="4149725"/>
            <a:ext cx="2376488" cy="1511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000">
                <a:latin typeface="Calibri" pitchFamily="34" charset="0"/>
              </a:rPr>
              <a:t>постоянно реагирует на ситуацию, «заливает пожары»</a:t>
            </a: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6" grpId="0" animBg="1"/>
      <p:bldP spid="20482" grpId="0" animBg="1"/>
      <p:bldP spid="20483" grpId="0" animBg="1"/>
      <p:bldP spid="20484" grpId="0" animBg="1"/>
      <p:bldP spid="2048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Носители политической власти в обществе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059113" y="2924175"/>
            <a:ext cx="2736850" cy="1296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Политический лидер</a:t>
            </a:r>
            <a:r>
              <a:rPr lang="ru-RU" sz="2000" dirty="0"/>
              <a:t>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71550" y="1989138"/>
            <a:ext cx="2520950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Настойчивость , воля, мужество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64163" y="1989138"/>
            <a:ext cx="2520950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Имидж, ораторские способности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0825" y="3357563"/>
            <a:ext cx="2520950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Команда помощников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08625" y="4797425"/>
            <a:ext cx="2519363" cy="7191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Поддержка власти и масс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19250" y="4868863"/>
            <a:ext cx="2881313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Выражение интересов определенной группы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00788" y="3284538"/>
            <a:ext cx="2519362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Программа </a:t>
            </a:r>
          </a:p>
        </p:txBody>
      </p:sp>
      <p:cxnSp>
        <p:nvCxnSpPr>
          <p:cNvPr id="13" name="Прямая со стрелкой 12"/>
          <p:cNvCxnSpPr>
            <a:stCxn id="5" idx="1"/>
          </p:cNvCxnSpPr>
          <p:nvPr/>
        </p:nvCxnSpPr>
        <p:spPr>
          <a:xfrm rot="16200000" flipV="1">
            <a:off x="3057525" y="2711451"/>
            <a:ext cx="477837" cy="3286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 flipH="1" flipV="1">
            <a:off x="5033169" y="2680494"/>
            <a:ext cx="406400" cy="319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5" idx="6"/>
            <a:endCxn id="11" idx="1"/>
          </p:cNvCxnSpPr>
          <p:nvPr/>
        </p:nvCxnSpPr>
        <p:spPr>
          <a:xfrm>
            <a:off x="5795963" y="3573463"/>
            <a:ext cx="504825" cy="714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>
            <a:off x="2771775" y="3716338"/>
            <a:ext cx="360363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10" idx="0"/>
          </p:cNvCxnSpPr>
          <p:nvPr/>
        </p:nvCxnSpPr>
        <p:spPr>
          <a:xfrm rot="5400000">
            <a:off x="2916238" y="4292600"/>
            <a:ext cx="719138" cy="4333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076825" y="4149725"/>
            <a:ext cx="755650" cy="647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Политическая идеология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1484784"/>
            <a:ext cx="8568952" cy="122413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Политическая идеология </a:t>
            </a:r>
            <a:r>
              <a:rPr lang="ru-RU" sz="2000" dirty="0">
                <a:solidFill>
                  <a:schemeClr val="tx1"/>
                </a:solidFill>
              </a:rPr>
              <a:t>– совокупность идей, убеждений и ценностей, которые обосновывают право определенной социальной общности на власть или участие в реализации власти, а также пути достижения намеченных целей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1475656" y="2924944"/>
          <a:ext cx="7344816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/>
                <a:cs typeface="Arial"/>
              </a:rPr>
              <a:t>§13, вопросы с.127</a:t>
            </a:r>
          </a:p>
          <a:p>
            <a:r>
              <a:rPr lang="ru-RU" smtClean="0">
                <a:latin typeface="Arial"/>
                <a:cs typeface="Arial"/>
              </a:rPr>
              <a:t>Дополнительно: составить </a:t>
            </a:r>
            <a:r>
              <a:rPr lang="ru-RU" dirty="0" smtClean="0">
                <a:latin typeface="Arial"/>
                <a:cs typeface="Arial"/>
              </a:rPr>
              <a:t>сравнительную таблицу тоталитарной и демократической политических систем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758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План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Понятие политики</a:t>
            </a:r>
          </a:p>
          <a:p>
            <a:r>
              <a:rPr lang="ru-RU" smtClean="0"/>
              <a:t>Политическая система: понятие, типы, функции</a:t>
            </a:r>
          </a:p>
          <a:p>
            <a:r>
              <a:rPr lang="ru-RU" smtClean="0"/>
              <a:t>Носители политической власти в обществе</a:t>
            </a:r>
          </a:p>
          <a:p>
            <a:r>
              <a:rPr lang="ru-RU" smtClean="0"/>
              <a:t>Политическая идеология</a:t>
            </a:r>
          </a:p>
        </p:txBody>
      </p:sp>
      <p:pic>
        <p:nvPicPr>
          <p:cNvPr id="11268" name="Picture 3" descr="D:\Документы\света\Света\методика\Новая папка\animashki_shkola\школа\958898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188913"/>
            <a:ext cx="18732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/>
          <a:lstStyle/>
          <a:p>
            <a:r>
              <a:rPr lang="ru-RU" sz="2800" dirty="0" smtClean="0"/>
              <a:t>Усвоить новые понятия «власть», «политика», «политическая система», «политическая идеология»;</a:t>
            </a:r>
          </a:p>
          <a:p>
            <a:r>
              <a:rPr lang="ru-RU" sz="2800" dirty="0" smtClean="0"/>
              <a:t>Объяснить сущность политики и власти;</a:t>
            </a:r>
          </a:p>
          <a:p>
            <a:r>
              <a:rPr lang="ru-RU" sz="2800" dirty="0" smtClean="0"/>
              <a:t>Охарактеризовать основные элементы политической системы и их роль в политической жизни общества, особенности политической идеологии;</a:t>
            </a:r>
          </a:p>
          <a:p>
            <a:r>
              <a:rPr lang="ru-RU" sz="2800" dirty="0" smtClean="0"/>
              <a:t>Конкретизировать примерами основные функции политической системы общества, политическую роль личности.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Понятие политики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628800"/>
            <a:ext cx="8712968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Политика – «искусство управление государством «(греч.)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75856" y="2348880"/>
            <a:ext cx="2592288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Общество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3212976"/>
            <a:ext cx="2592288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Нации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5856" y="3212976"/>
            <a:ext cx="2592288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Классы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28184" y="3284984"/>
            <a:ext cx="2592288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Страты 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2951957" y="2888456"/>
            <a:ext cx="360362" cy="28892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4392613" y="3032125"/>
            <a:ext cx="360362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5831682" y="2888456"/>
            <a:ext cx="431800" cy="36036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Выноска со стрелкой вниз 19"/>
          <p:cNvSpPr/>
          <p:nvPr/>
        </p:nvSpPr>
        <p:spPr>
          <a:xfrm>
            <a:off x="323850" y="3933825"/>
            <a:ext cx="8569325" cy="71913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Политические отношения</a:t>
            </a:r>
          </a:p>
        </p:txBody>
      </p:sp>
      <p:sp>
        <p:nvSpPr>
          <p:cNvPr id="21" name="Выноска со стрелкой вниз 20"/>
          <p:cNvSpPr/>
          <p:nvPr/>
        </p:nvSpPr>
        <p:spPr>
          <a:xfrm>
            <a:off x="323850" y="4652963"/>
            <a:ext cx="8569325" cy="72072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Борьба за власть 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95288" y="5445125"/>
            <a:ext cx="8497887" cy="1268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</a:rPr>
              <a:t>Политика</a:t>
            </a:r>
            <a:r>
              <a:rPr lang="ru-RU" sz="2000" dirty="0">
                <a:solidFill>
                  <a:srgbClr val="002060"/>
                </a:solidFill>
              </a:rPr>
              <a:t> - это сфера общественной деятельности, связанная с отношениями между классами, нациями и другими социальными группами, ядром которой является проблема завоевания, удержания и использования государственной власти</a:t>
            </a:r>
          </a:p>
        </p:txBody>
      </p:sp>
      <p:pic>
        <p:nvPicPr>
          <p:cNvPr id="12312" name="Picture 3" descr="D:\Документы\света\Света\методика\Новая папка\animashki_shkola\школа\958898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5463" y="188913"/>
            <a:ext cx="1258887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000" i="1" dirty="0" smtClean="0"/>
              <a:t>«Власть необъяснима, </a:t>
            </a:r>
          </a:p>
          <a:p>
            <a:pPr algn="ctr">
              <a:buNone/>
            </a:pPr>
            <a:r>
              <a:rPr lang="ru-RU" sz="6000" i="1" dirty="0" smtClean="0"/>
              <a:t>и в этом ее сила»</a:t>
            </a:r>
          </a:p>
          <a:p>
            <a:pPr algn="r">
              <a:buNone/>
            </a:pPr>
            <a:r>
              <a:rPr lang="ru-RU" dirty="0" err="1" smtClean="0"/>
              <a:t>Э.Шартье</a:t>
            </a:r>
            <a:endParaRPr lang="ru-RU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214818"/>
            <a:ext cx="2743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Понятие политики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339975" y="2565400"/>
            <a:ext cx="3240088" cy="1511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solidFill>
                  <a:schemeClr val="tx1"/>
                </a:solidFill>
              </a:rPr>
              <a:t>Власть </a:t>
            </a: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4822825" y="188913"/>
            <a:ext cx="4321175" cy="143986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Способность человека или определенной группы людей управлять деятельностью и поведением других людей, достигая таким путем поставленных целей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24128" y="4077072"/>
            <a:ext cx="2592288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Экономическая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2" y="1700808"/>
            <a:ext cx="2304256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Политическая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7544" y="4005064"/>
            <a:ext cx="2304256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Военная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59832" y="4869160"/>
            <a:ext cx="3600400" cy="83099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Информационно-идеологическая</a:t>
            </a:r>
          </a:p>
        </p:txBody>
      </p:sp>
      <p:pic>
        <p:nvPicPr>
          <p:cNvPr id="13321" name="Picture 2" descr="D:\Документы\света\Света\методика\Новая папка\animashki_shkola\школа\7996677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1844675"/>
            <a:ext cx="165735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Прямая со стрелкой 13"/>
          <p:cNvCxnSpPr/>
          <p:nvPr/>
        </p:nvCxnSpPr>
        <p:spPr>
          <a:xfrm rot="16200000" flipV="1">
            <a:off x="2771775" y="2205038"/>
            <a:ext cx="503238" cy="3603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10" idx="0"/>
          </p:cNvCxnSpPr>
          <p:nvPr/>
        </p:nvCxnSpPr>
        <p:spPr>
          <a:xfrm rot="10800000" flipV="1">
            <a:off x="1619250" y="3573463"/>
            <a:ext cx="792163" cy="431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508625" y="3573463"/>
            <a:ext cx="935038" cy="431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3671888" y="4473575"/>
            <a:ext cx="792162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11188" y="5013325"/>
            <a:ext cx="4608512" cy="12001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Контроль над военно-техническими и людскими ресурсами, необходимыми для обеспечения внутренней и внешней безопасности страны</a:t>
            </a:r>
          </a:p>
        </p:txBody>
      </p:sp>
      <p:cxnSp>
        <p:nvCxnSpPr>
          <p:cNvPr id="41" name="Прямая со стрелкой 40"/>
          <p:cNvCxnSpPr/>
          <p:nvPr/>
        </p:nvCxnSpPr>
        <p:spPr>
          <a:xfrm rot="5400000">
            <a:off x="358775" y="4760913"/>
            <a:ext cx="50482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84213" y="6021388"/>
            <a:ext cx="7991475" cy="64611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Контроль над потоком информации, влияние на формирование у людей представлений и убеждений</a:t>
            </a:r>
          </a:p>
        </p:txBody>
      </p:sp>
      <p:cxnSp>
        <p:nvCxnSpPr>
          <p:cNvPr id="46" name="Прямая со стрелкой 45"/>
          <p:cNvCxnSpPr/>
          <p:nvPr/>
        </p:nvCxnSpPr>
        <p:spPr>
          <a:xfrm rot="5400000" flipH="1" flipV="1">
            <a:off x="5039519" y="5625307"/>
            <a:ext cx="730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5400000">
            <a:off x="4356100" y="5876925"/>
            <a:ext cx="28733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732588" y="4868863"/>
            <a:ext cx="2232025" cy="12001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Контроль над материальными и  финансовыми ресурсами</a:t>
            </a:r>
          </a:p>
        </p:txBody>
      </p:sp>
      <p:cxnSp>
        <p:nvCxnSpPr>
          <p:cNvPr id="53" name="Прямая со стрелкой 52"/>
          <p:cNvCxnSpPr/>
          <p:nvPr/>
        </p:nvCxnSpPr>
        <p:spPr>
          <a:xfrm rot="5400000">
            <a:off x="7200901" y="4689475"/>
            <a:ext cx="360362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79388" y="2420938"/>
            <a:ext cx="3168650" cy="646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Концентрация ресурсов для управления обществом</a:t>
            </a:r>
          </a:p>
        </p:txBody>
      </p:sp>
      <p:cxnSp>
        <p:nvCxnSpPr>
          <p:cNvPr id="56" name="Прямая со стрелкой 55"/>
          <p:cNvCxnSpPr/>
          <p:nvPr/>
        </p:nvCxnSpPr>
        <p:spPr>
          <a:xfrm rot="5400000">
            <a:off x="1333500" y="2276475"/>
            <a:ext cx="28733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25" grpId="0" animBg="1"/>
      <p:bldP spid="25" grpId="1" animBg="1"/>
      <p:bldP spid="44" grpId="0" animBg="1"/>
      <p:bldP spid="44" grpId="1" animBg="1"/>
      <p:bldP spid="51" grpId="0" animBg="1"/>
      <p:bldP spid="51" grpId="1" animBg="1"/>
      <p:bldP spid="54" grpId="0" animBg="1"/>
      <p:bldP spid="5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Политическая система</a:t>
            </a:r>
            <a:endParaRPr lang="ru-RU" dirty="0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67544" y="1484784"/>
            <a:ext cx="8280920" cy="1728192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Calibri" pitchFamily="34" charset="0"/>
              </a:rPr>
              <a:t>Политическая система 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</a:rPr>
              <a:t>– это целостная совокупность отношений людей, больших социальных групп, организации их практических действий, обеспечивающих политическую власть</a:t>
            </a:r>
            <a:endParaRPr lang="ru-RU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539750" y="3357563"/>
            <a:ext cx="8208963" cy="792162"/>
          </a:xfrm>
          <a:prstGeom prst="downArrowCallout">
            <a:avLst>
              <a:gd name="adj1" fmla="val 25000"/>
              <a:gd name="adj2" fmla="val 15381"/>
              <a:gd name="adj3" fmla="val 25000"/>
              <a:gd name="adj4" fmla="val 6497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825" y="4292600"/>
            <a:ext cx="2449513" cy="86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Политические организации и институты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92500" y="4365625"/>
            <a:ext cx="2447925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Политические и правовые нормы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696075" y="4365625"/>
            <a:ext cx="2268538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Политические отношения</a:t>
            </a:r>
          </a:p>
        </p:txBody>
      </p:sp>
      <p:sp>
        <p:nvSpPr>
          <p:cNvPr id="9" name="Плюс 8"/>
          <p:cNvSpPr/>
          <p:nvPr/>
        </p:nvSpPr>
        <p:spPr>
          <a:xfrm>
            <a:off x="2700338" y="4365625"/>
            <a:ext cx="719137" cy="719138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люс 9"/>
          <p:cNvSpPr/>
          <p:nvPr/>
        </p:nvSpPr>
        <p:spPr>
          <a:xfrm>
            <a:off x="5867400" y="4437063"/>
            <a:ext cx="792163" cy="647700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4348" name="Picture 3" descr="D:\Документы\света\Света\методика\Новая папка\animashki_shkola\школа\958898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5463" y="0"/>
            <a:ext cx="1258887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Политическая система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68538" y="1557338"/>
            <a:ext cx="4175125" cy="719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Политическая система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850" y="2636838"/>
            <a:ext cx="28797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Тоталитарная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48038" y="2636838"/>
            <a:ext cx="273685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Демократическая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227763" y="2636838"/>
            <a:ext cx="2665412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Авторитарная  </a:t>
            </a:r>
          </a:p>
        </p:txBody>
      </p:sp>
      <p:pic>
        <p:nvPicPr>
          <p:cNvPr id="15367" name="Picture 2" descr="D:\Документы\света\Света\методика\Новая папка\animashki_shkola\школа\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260350"/>
            <a:ext cx="201612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23850" y="3573463"/>
            <a:ext cx="2879725" cy="20875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000">
                <a:latin typeface="Calibri" pitchFamily="34" charset="0"/>
              </a:rPr>
              <a:t>предполагает всеобщий контроль и регламентацию со стороны государства всех сфер деятельности человека</a:t>
            </a:r>
            <a:endParaRPr lang="ru-RU" sz="200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348038" y="3573463"/>
            <a:ext cx="2736850" cy="2879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000">
                <a:latin typeface="Calibri" pitchFamily="34" charset="0"/>
              </a:rPr>
              <a:t>характеризуется тем, что государственно-политическое устройство общества основывается на признании народа в качестве источника власти, на принципах равенства и свободы</a:t>
            </a:r>
            <a:endParaRPr lang="ru-RU" sz="200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227763" y="3573463"/>
            <a:ext cx="2665412" cy="28082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000">
                <a:latin typeface="Calibri" pitchFamily="34" charset="0"/>
              </a:rPr>
              <a:t>характеризуется неограниченной властью одного человека или группы лиц, опирающихся в своих действиях на развитую систему насилия в отношении к личности и обществу</a:t>
            </a:r>
            <a:endParaRPr lang="ru-RU" sz="2000"/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2159001" y="2457450"/>
            <a:ext cx="360362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4248150" y="2455863"/>
            <a:ext cx="360363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6192837" y="2455863"/>
            <a:ext cx="360363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17411" idx="0"/>
          </p:cNvCxnSpPr>
          <p:nvPr/>
        </p:nvCxnSpPr>
        <p:spPr>
          <a:xfrm rot="5400000">
            <a:off x="1620044" y="3428207"/>
            <a:ext cx="288925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4356894" y="3428207"/>
            <a:ext cx="288925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7" idx="2"/>
            <a:endCxn id="17413" idx="0"/>
          </p:cNvCxnSpPr>
          <p:nvPr/>
        </p:nvCxnSpPr>
        <p:spPr>
          <a:xfrm rot="5400000">
            <a:off x="7416800" y="3429000"/>
            <a:ext cx="28733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7411" grpId="0" animBg="1"/>
      <p:bldP spid="17412" grpId="0" animBg="1"/>
      <p:bldP spid="174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3278985" cy="218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4357694"/>
            <a:ext cx="3493299" cy="2328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2071678"/>
            <a:ext cx="3707613" cy="2471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352</TotalTime>
  <Words>542</Words>
  <Application>Microsoft Office PowerPoint</Application>
  <PresentationFormat>Экран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Политическая система общества</vt:lpstr>
      <vt:lpstr>План </vt:lpstr>
      <vt:lpstr>ЗАДАЧИ:</vt:lpstr>
      <vt:lpstr>Понятие политики</vt:lpstr>
      <vt:lpstr>Презентация PowerPoint</vt:lpstr>
      <vt:lpstr>Понятие политики</vt:lpstr>
      <vt:lpstr>Политическая система</vt:lpstr>
      <vt:lpstr>Политическая система</vt:lpstr>
      <vt:lpstr>Презентация PowerPoint</vt:lpstr>
      <vt:lpstr>Политическая система</vt:lpstr>
      <vt:lpstr>Носители политической власти в обществе</vt:lpstr>
      <vt:lpstr>Носители политической власти в обществе</vt:lpstr>
      <vt:lpstr>Носители политической власти в обществе</vt:lpstr>
      <vt:lpstr>Политическая идеология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Политическая система общества</dc:title>
  <cp:lastModifiedBy>1</cp:lastModifiedBy>
  <cp:revision>39</cp:revision>
  <dcterms:modified xsi:type="dcterms:W3CDTF">2015-03-05T10:31:43Z</dcterms:modified>
</cp:coreProperties>
</file>