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23"/>
  </p:notesMasterIdLst>
  <p:sldIdLst>
    <p:sldId id="256" r:id="rId2"/>
    <p:sldId id="310" r:id="rId3"/>
    <p:sldId id="289" r:id="rId4"/>
    <p:sldId id="290" r:id="rId5"/>
    <p:sldId id="293" r:id="rId6"/>
    <p:sldId id="294" r:id="rId7"/>
    <p:sldId id="297" r:id="rId8"/>
    <p:sldId id="298" r:id="rId9"/>
    <p:sldId id="299" r:id="rId10"/>
    <p:sldId id="300" r:id="rId11"/>
    <p:sldId id="302" r:id="rId12"/>
    <p:sldId id="303" r:id="rId13"/>
    <p:sldId id="304" r:id="rId14"/>
    <p:sldId id="305" r:id="rId15"/>
    <p:sldId id="307" r:id="rId16"/>
    <p:sldId id="306" r:id="rId17"/>
    <p:sldId id="308" r:id="rId18"/>
    <p:sldId id="288" r:id="rId19"/>
    <p:sldId id="280" r:id="rId20"/>
    <p:sldId id="278" r:id="rId21"/>
    <p:sldId id="279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06600"/>
    <a:srgbClr val="FF0000"/>
    <a:srgbClr val="FF9900"/>
    <a:srgbClr val="C1F5CB"/>
    <a:srgbClr val="0000FF"/>
    <a:srgbClr val="0066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03CDDCA-685A-48CE-B6EC-38229648E1DF}" type="datetimeFigureOut">
              <a:rPr lang="ru-RU"/>
              <a:pPr>
                <a:defRPr/>
              </a:pPr>
              <a:t>23.03.2015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D44C9886-17DF-4264-B1CA-83772AFDA4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33257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tabLst>
                <a:tab pos="633413" algn="l"/>
                <a:tab pos="1268413" algn="l"/>
                <a:tab pos="1903413" algn="l"/>
                <a:tab pos="2538413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tabLst>
                <a:tab pos="633413" algn="l"/>
                <a:tab pos="1268413" algn="l"/>
                <a:tab pos="1903413" algn="l"/>
                <a:tab pos="2538413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tabLst>
                <a:tab pos="633413" algn="l"/>
                <a:tab pos="1268413" algn="l"/>
                <a:tab pos="1903413" algn="l"/>
                <a:tab pos="2538413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tabLst>
                <a:tab pos="633413" algn="l"/>
                <a:tab pos="1268413" algn="l"/>
                <a:tab pos="1903413" algn="l"/>
                <a:tab pos="2538413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tabLst>
                <a:tab pos="633413" algn="l"/>
                <a:tab pos="1268413" algn="l"/>
                <a:tab pos="1903413" algn="l"/>
                <a:tab pos="2538413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33413" algn="l"/>
                <a:tab pos="1268413" algn="l"/>
                <a:tab pos="1903413" algn="l"/>
                <a:tab pos="2538413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33413" algn="l"/>
                <a:tab pos="1268413" algn="l"/>
                <a:tab pos="1903413" algn="l"/>
                <a:tab pos="2538413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33413" algn="l"/>
                <a:tab pos="1268413" algn="l"/>
                <a:tab pos="1903413" algn="l"/>
                <a:tab pos="2538413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33413" algn="l"/>
                <a:tab pos="1268413" algn="l"/>
                <a:tab pos="1903413" algn="l"/>
                <a:tab pos="2538413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 typeface="Times New Roman" pitchFamily="18" charset="0"/>
              <a:buNone/>
            </a:pPr>
            <a:fld id="{B45473DE-D274-481A-99DB-54F7CD911766}" type="slidenum">
              <a:rPr lang="ru-RU" altLang="ru-RU">
                <a:solidFill>
                  <a:srgbClr val="000000"/>
                </a:solidFill>
                <a:latin typeface="Times New Roman" pitchFamily="18" charset="0"/>
              </a:rPr>
              <a:pPr eaLnBrk="1" hangingPunct="1">
                <a:buFont typeface="Times New Roman" pitchFamily="18" charset="0"/>
                <a:buNone/>
              </a:pPr>
              <a:t>15</a:t>
            </a:fld>
            <a:endParaRPr lang="ru-RU" altLang="ru-RU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37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3796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228600" y="381000"/>
            <a:ext cx="8686800" cy="5638800"/>
          </a:xfrm>
          <a:prstGeom prst="roundRect">
            <a:avLst>
              <a:gd name="adj" fmla="val 7912"/>
            </a:avLst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CCCC99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ru-RU" altLang="ru-RU" sz="2400" smtClean="0">
              <a:latin typeface="Times New Roman" pitchFamily="18" charset="0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white">
          <a:xfrm>
            <a:off x="327025" y="488950"/>
            <a:ext cx="8435975" cy="4768850"/>
          </a:xfrm>
          <a:prstGeom prst="roundRect">
            <a:avLst>
              <a:gd name="adj" fmla="val 7310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CCCC99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ru-RU" altLang="ru-RU" sz="2400" smtClean="0">
              <a:latin typeface="Times New Roman" pitchFamily="18" charset="0"/>
            </a:endParaRP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blackWhite">
          <a:xfrm>
            <a:off x="1371600" y="3338513"/>
            <a:ext cx="6400800" cy="2286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08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ru-RU" altLang="ru-RU" smtClean="0"/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5800" y="857250"/>
            <a:ext cx="7772400" cy="2266950"/>
          </a:xfrm>
        </p:spPr>
        <p:txBody>
          <a:bodyPr anchor="ctr" anchorCtr="1"/>
          <a:lstStyle>
            <a:lvl1pPr algn="ctr">
              <a:defRPr sz="4100" i="1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66566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567113"/>
            <a:ext cx="5410200" cy="19050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33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3912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391275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60106A-B938-44D1-8708-3A20746261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8719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F9CDE-3340-4296-91B7-C4ABE773CC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051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34150" y="533400"/>
            <a:ext cx="192405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533400"/>
            <a:ext cx="561975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409E1-DE0C-4708-9432-92CB3854F6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140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E07CF7-0979-4BEC-A9F4-DD00EC473B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5775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72C81-7006-4F01-8D0F-F41158AA02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766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863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C63F8-7207-44EE-A739-89E232855E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188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64E44-0D9B-4B55-A642-65FFC83AF9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8404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6FEB3-25E3-4C65-9123-6A786684D4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137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063FB-7812-4AF3-9BCA-DD222BCA0B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3730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C9A3B3-6C57-4367-8FB2-5E0851249C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1639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79AC2-E6D1-4512-A653-32461278D4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029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hlink"/>
            </a:gs>
            <a:gs pos="100000">
              <a:schemeClr val="accent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533400"/>
            <a:ext cx="7696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905000"/>
            <a:ext cx="76962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55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55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fld id="{B9143696-1909-43B7-9358-F75D1F37AC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168275" y="228600"/>
            <a:ext cx="8823325" cy="6096000"/>
            <a:chOff x="106" y="144"/>
            <a:chExt cx="5558" cy="3840"/>
          </a:xfrm>
        </p:grpSpPr>
        <p:sp>
          <p:nvSpPr>
            <p:cNvPr id="1032" name="AutoShape 8"/>
            <p:cNvSpPr>
              <a:spLocks noChangeArrowheads="1"/>
            </p:cNvSpPr>
            <p:nvPr/>
          </p:nvSpPr>
          <p:spPr bwMode="auto">
            <a:xfrm>
              <a:off x="106" y="144"/>
              <a:ext cx="5558" cy="3840"/>
            </a:xfrm>
            <a:prstGeom prst="roundRect">
              <a:avLst>
                <a:gd name="adj" fmla="val 11046"/>
              </a:avLst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>
                <a:latin typeface="Times New Roman" pitchFamily="18" charset="0"/>
              </a:endParaRPr>
            </a:p>
          </p:txBody>
        </p:sp>
        <p:sp>
          <p:nvSpPr>
            <p:cNvPr id="1033" name="Line 9"/>
            <p:cNvSpPr>
              <a:spLocks noChangeShapeType="1"/>
            </p:cNvSpPr>
            <p:nvPr/>
          </p:nvSpPr>
          <p:spPr bwMode="auto">
            <a:xfrm>
              <a:off x="480" y="1077"/>
              <a:ext cx="4848" cy="0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5" r:id="rId2"/>
    <p:sldLayoutId id="2147483876" r:id="rId3"/>
    <p:sldLayoutId id="2147483877" r:id="rId4"/>
    <p:sldLayoutId id="2147483878" r:id="rId5"/>
    <p:sldLayoutId id="2147483879" r:id="rId6"/>
    <p:sldLayoutId id="2147483880" r:id="rId7"/>
    <p:sldLayoutId id="2147483881" r:id="rId8"/>
    <p:sldLayoutId id="2147483882" r:id="rId9"/>
    <p:sldLayoutId id="2147483883" r:id="rId10"/>
    <p:sldLayoutId id="214748388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2" charset="2"/>
        <a:buChar char="l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Char char="•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50000"/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50000"/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857250"/>
            <a:ext cx="7772400" cy="4084638"/>
          </a:xfrm>
        </p:spPr>
        <p:txBody>
          <a:bodyPr/>
          <a:lstStyle/>
          <a:p>
            <a:pPr eaLnBrk="1" hangingPunct="1"/>
            <a:r>
              <a:rPr lang="ru-RU" altLang="ru-RU" sz="6600" b="1" smtClean="0">
                <a:solidFill>
                  <a:srgbClr val="006600"/>
                </a:solidFill>
                <a:latin typeface="Times New Roman" pitchFamily="18" charset="0"/>
              </a:rPr>
              <a:t>Каманда  прысвойвання</a:t>
            </a:r>
            <a:br>
              <a:rPr lang="ru-RU" altLang="ru-RU" sz="6600" b="1" smtClean="0">
                <a:solidFill>
                  <a:srgbClr val="006600"/>
                </a:solidFill>
                <a:latin typeface="Times New Roman" pitchFamily="18" charset="0"/>
              </a:rPr>
            </a:br>
            <a:r>
              <a:rPr lang="ru-RU" altLang="ru-RU" sz="6600" b="1" smtClean="0">
                <a:solidFill>
                  <a:srgbClr val="006600"/>
                </a:solidFill>
                <a:latin typeface="Times New Roman" pitchFamily="18" charset="0"/>
              </a:rPr>
              <a:t>Арыфметычныя аперацы</a:t>
            </a:r>
            <a:r>
              <a:rPr lang="be-BY" altLang="ru-RU" sz="6600" b="1" smtClean="0">
                <a:solidFill>
                  <a:srgbClr val="006600"/>
                </a:solidFill>
                <a:latin typeface="Times New Roman" pitchFamily="18" charset="0"/>
              </a:rPr>
              <a:t>і і выразы</a:t>
            </a:r>
            <a:endParaRPr lang="ru-RU" altLang="ru-RU" sz="6600" b="1" smtClean="0">
              <a:solidFill>
                <a:srgbClr val="006600"/>
              </a:solidFill>
              <a:latin typeface="Times New Roman" pitchFamily="18" charset="0"/>
            </a:endParaRPr>
          </a:p>
        </p:txBody>
      </p:sp>
      <p:sp>
        <p:nvSpPr>
          <p:cNvPr id="13315" name="TextBox 1"/>
          <p:cNvSpPr txBox="1">
            <a:spLocks noChangeArrowheads="1"/>
          </p:cNvSpPr>
          <p:nvPr/>
        </p:nvSpPr>
        <p:spPr bwMode="auto">
          <a:xfrm>
            <a:off x="419100" y="5229225"/>
            <a:ext cx="85693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rgbClr val="008000"/>
                </a:solidFill>
              </a:rPr>
              <a:t>А</a:t>
            </a:r>
            <a:r>
              <a:rPr lang="be-BY" altLang="ru-RU" sz="1800" b="1">
                <a:solidFill>
                  <a:srgbClr val="008000"/>
                </a:solidFill>
              </a:rPr>
              <a:t>ўтар: Мулярчык Жанна Вячаславаўна, настаўнік інфарматыкі,</a:t>
            </a:r>
            <a:endParaRPr lang="ru-RU" altLang="ru-RU" sz="1800" b="1">
              <a:solidFill>
                <a:srgbClr val="008000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1800" b="1">
                <a:solidFill>
                  <a:srgbClr val="008000"/>
                </a:solidFill>
              </a:rPr>
              <a:t> ДУА “Цырынскі ВПК дзіцячы сад – сярэдняя школа” Гродзенскай вобласці, Карэліцкага раёна, а.г. Цырын, 2015 г.</a:t>
            </a:r>
            <a:endParaRPr lang="ru-RU" altLang="ru-RU" sz="1800" b="1">
              <a:solidFill>
                <a:srgbClr val="008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533400"/>
            <a:ext cx="7696200" cy="808038"/>
          </a:xfrm>
        </p:spPr>
        <p:txBody>
          <a:bodyPr/>
          <a:lstStyle/>
          <a:p>
            <a:r>
              <a:rPr lang="ru-RU" altLang="ru-RU" sz="4400" b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Заданне №3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905000"/>
            <a:ext cx="7696200" cy="1811338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altLang="ru-RU" sz="4000" b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Запішыце каманду, якая павялічвае на адзінку значэнне зменнай </a:t>
            </a:r>
            <a:r>
              <a:rPr lang="en-US" altLang="ru-RU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endParaRPr lang="ru-RU" altLang="ru-RU" sz="4000" b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3059113" y="3881438"/>
            <a:ext cx="222368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4400" b="1" dirty="0">
                <a:solidFill>
                  <a:srgbClr val="FF0000"/>
                </a:solidFill>
              </a:rPr>
              <a:t>n</a:t>
            </a:r>
            <a:r>
              <a:rPr lang="ru-RU" altLang="ru-RU" sz="4400" b="1" dirty="0">
                <a:solidFill>
                  <a:srgbClr val="FF0000"/>
                </a:solidFill>
              </a:rPr>
              <a:t>:=</a:t>
            </a:r>
            <a:r>
              <a:rPr lang="en-US" altLang="ru-RU" sz="4400" b="1" dirty="0" smtClean="0">
                <a:solidFill>
                  <a:srgbClr val="FF0000"/>
                </a:solidFill>
              </a:rPr>
              <a:t>n+1</a:t>
            </a:r>
            <a:r>
              <a:rPr lang="be-BY" altLang="ru-RU" sz="4400" b="1" dirty="0" smtClean="0">
                <a:solidFill>
                  <a:srgbClr val="FF0000"/>
                </a:solidFill>
              </a:rPr>
              <a:t>;</a:t>
            </a:r>
            <a:endParaRPr lang="ru-RU" alt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533400"/>
            <a:ext cx="7696200" cy="663575"/>
          </a:xfrm>
        </p:spPr>
        <p:txBody>
          <a:bodyPr/>
          <a:lstStyle/>
          <a:p>
            <a:r>
              <a:rPr lang="ru-RU" altLang="ru-RU" sz="4000" b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Задание №4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484313"/>
            <a:ext cx="8785225" cy="2592387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altLang="ru-RU" sz="4000" b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Запішыце каманду прысвойвання для вылічэння значэння </a:t>
            </a:r>
            <a:r>
              <a:rPr lang="ru-RU" altLang="ru-RU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altLang="ru-RU" sz="4000" b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Font typeface="Wingdings" pitchFamily="2" charset="2"/>
              <a:buNone/>
            </a:pPr>
            <a:r>
              <a:rPr lang="ru-RU" altLang="ru-RU" sz="3600" smtClean="0">
                <a:solidFill>
                  <a:schemeClr val="bg1"/>
                </a:solidFill>
              </a:rPr>
              <a:t>       </a:t>
            </a:r>
            <a:r>
              <a:rPr lang="en-US" altLang="ru-RU" sz="4000" b="1" smtClean="0">
                <a:solidFill>
                  <a:srgbClr val="006600"/>
                </a:solidFill>
              </a:rPr>
              <a:t>y=-2,7x</a:t>
            </a:r>
            <a:r>
              <a:rPr lang="en-US" altLang="ru-RU" sz="4000" b="1" baseline="30000" smtClean="0">
                <a:solidFill>
                  <a:srgbClr val="006600"/>
                </a:solidFill>
              </a:rPr>
              <a:t>3</a:t>
            </a:r>
            <a:r>
              <a:rPr lang="en-US" altLang="ru-RU" sz="4000" b="1" smtClean="0">
                <a:solidFill>
                  <a:srgbClr val="006600"/>
                </a:solidFill>
              </a:rPr>
              <a:t>+0,23x</a:t>
            </a:r>
            <a:r>
              <a:rPr lang="en-US" altLang="ru-RU" sz="4000" b="1" baseline="30000" smtClean="0">
                <a:solidFill>
                  <a:srgbClr val="006600"/>
                </a:solidFill>
              </a:rPr>
              <a:t>2</a:t>
            </a:r>
            <a:r>
              <a:rPr lang="en-US" altLang="ru-RU" sz="4000" b="1" smtClean="0">
                <a:solidFill>
                  <a:srgbClr val="006600"/>
                </a:solidFill>
              </a:rPr>
              <a:t>-1,4</a:t>
            </a:r>
            <a:endParaRPr lang="ru-RU" altLang="ru-RU" sz="4000" b="1" smtClean="0">
              <a:solidFill>
                <a:srgbClr val="006600"/>
              </a:solidFill>
            </a:endParaRP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1476375" y="4381500"/>
            <a:ext cx="6580188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2"/>
              </a:buClr>
              <a:buFont typeface="Wingdings" pitchFamily="2" charset="2"/>
              <a:buNone/>
            </a:pPr>
            <a:r>
              <a:rPr lang="en-US" altLang="ru-RU" sz="4000" b="1" dirty="0">
                <a:solidFill>
                  <a:srgbClr val="FF0000"/>
                </a:solidFill>
              </a:rPr>
              <a:t>y</a:t>
            </a:r>
            <a:r>
              <a:rPr lang="ru-RU" altLang="ru-RU" sz="4000" b="1" dirty="0">
                <a:solidFill>
                  <a:srgbClr val="FF0000"/>
                </a:solidFill>
              </a:rPr>
              <a:t>:</a:t>
            </a:r>
            <a:r>
              <a:rPr lang="en-US" altLang="ru-RU" sz="4000" b="1" dirty="0">
                <a:solidFill>
                  <a:srgbClr val="FF0000"/>
                </a:solidFill>
              </a:rPr>
              <a:t>=-2</a:t>
            </a:r>
            <a:r>
              <a:rPr lang="be-BY" altLang="ru-RU" sz="4000" b="1" dirty="0">
                <a:solidFill>
                  <a:srgbClr val="FF0000"/>
                </a:solidFill>
              </a:rPr>
              <a:t>.</a:t>
            </a:r>
            <a:r>
              <a:rPr lang="en-US" altLang="ru-RU" sz="4000" b="1" dirty="0">
                <a:solidFill>
                  <a:srgbClr val="FF0000"/>
                </a:solidFill>
              </a:rPr>
              <a:t>7</a:t>
            </a:r>
            <a:r>
              <a:rPr lang="ru-RU" altLang="ru-RU" sz="4000" b="1" dirty="0">
                <a:solidFill>
                  <a:srgbClr val="FF0000"/>
                </a:solidFill>
              </a:rPr>
              <a:t>*</a:t>
            </a:r>
            <a:r>
              <a:rPr lang="en-US" altLang="ru-RU" sz="4000" b="1" dirty="0">
                <a:solidFill>
                  <a:srgbClr val="FF0000"/>
                </a:solidFill>
              </a:rPr>
              <a:t>x</a:t>
            </a:r>
            <a:r>
              <a:rPr lang="ru-RU" altLang="ru-RU" sz="4000" b="1" dirty="0">
                <a:solidFill>
                  <a:srgbClr val="FF0000"/>
                </a:solidFill>
              </a:rPr>
              <a:t>*</a:t>
            </a:r>
            <a:r>
              <a:rPr lang="en-US" altLang="ru-RU" sz="4000" b="1" dirty="0">
                <a:solidFill>
                  <a:srgbClr val="FF0000"/>
                </a:solidFill>
              </a:rPr>
              <a:t>x*x+0</a:t>
            </a:r>
            <a:r>
              <a:rPr lang="be-BY" altLang="ru-RU" sz="4000" b="1" dirty="0">
                <a:solidFill>
                  <a:srgbClr val="FF0000"/>
                </a:solidFill>
              </a:rPr>
              <a:t>.</a:t>
            </a:r>
            <a:r>
              <a:rPr lang="en-US" altLang="ru-RU" sz="4000" b="1" dirty="0">
                <a:solidFill>
                  <a:srgbClr val="FF0000"/>
                </a:solidFill>
              </a:rPr>
              <a:t>23*x*x-1</a:t>
            </a:r>
            <a:r>
              <a:rPr lang="be-BY" altLang="ru-RU" sz="4000" b="1" dirty="0">
                <a:solidFill>
                  <a:srgbClr val="FF0000"/>
                </a:solidFill>
              </a:rPr>
              <a:t>.</a:t>
            </a:r>
            <a:r>
              <a:rPr lang="en-US" altLang="ru-RU" sz="4000" b="1" dirty="0" smtClean="0">
                <a:solidFill>
                  <a:srgbClr val="FF0000"/>
                </a:solidFill>
              </a:rPr>
              <a:t>4</a:t>
            </a:r>
            <a:r>
              <a:rPr lang="be-BY" altLang="ru-RU" sz="4000" b="1" dirty="0" smtClean="0">
                <a:solidFill>
                  <a:srgbClr val="FF0000"/>
                </a:solidFill>
              </a:rPr>
              <a:t>;</a:t>
            </a:r>
            <a:endParaRPr lang="ru-RU" alt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539750" y="333375"/>
            <a:ext cx="8424863" cy="129542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9pPr>
          </a:lstStyle>
          <a:p>
            <a:pPr eaLnBrk="1" hangingPunct="1">
              <a:defRPr/>
            </a:pPr>
            <a:r>
              <a:rPr lang="en-US" sz="3600" kern="0" dirty="0" smtClean="0"/>
              <a:t/>
            </a:r>
            <a:br>
              <a:rPr lang="en-US" sz="3600" kern="0" dirty="0" smtClean="0"/>
            </a:br>
            <a:r>
              <a:rPr lang="ru-RU" sz="3600" b="1" kern="0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be-BY" sz="3600" b="1" kern="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ыклад</a:t>
            </a:r>
            <a:r>
              <a:rPr lang="ru-RU" sz="3600" b="1" kern="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1. </a:t>
            </a:r>
            <a:r>
              <a:rPr lang="ru-RU" sz="3600" b="1" kern="0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Вылічыць</a:t>
            </a:r>
            <a:r>
              <a:rPr lang="ru-RU" sz="3600" b="1" kern="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суму двух </a:t>
            </a:r>
            <a:r>
              <a:rPr lang="ru-RU" sz="3600" b="1" kern="0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лікаў</a:t>
            </a:r>
            <a:r>
              <a:rPr lang="en-US" sz="3600" b="1" kern="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b="1" kern="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kern="0" dirty="0" smtClean="0"/>
              <a:t/>
            </a:r>
            <a:br>
              <a:rPr lang="en-US" sz="3600" kern="0" dirty="0" smtClean="0"/>
            </a:br>
            <a:r>
              <a:rPr lang="en-US" sz="3600" kern="0" dirty="0" smtClean="0"/>
              <a:t/>
            </a:r>
            <a:br>
              <a:rPr lang="en-US" sz="3600" kern="0" dirty="0" smtClean="0"/>
            </a:br>
            <a:r>
              <a:rPr lang="en-US" sz="2800" kern="0" dirty="0" smtClean="0">
                <a:solidFill>
                  <a:schemeClr val="bg1"/>
                </a:solidFill>
              </a:rPr>
              <a:t/>
            </a:r>
            <a:br>
              <a:rPr lang="en-US" sz="2800" kern="0" dirty="0" smtClean="0">
                <a:solidFill>
                  <a:schemeClr val="bg1"/>
                </a:solidFill>
              </a:rPr>
            </a:br>
            <a:r>
              <a:rPr lang="en-US" sz="2800" kern="0" dirty="0" smtClean="0">
                <a:solidFill>
                  <a:schemeClr val="bg1"/>
                </a:solidFill>
              </a:rPr>
              <a:t/>
            </a:r>
            <a:br>
              <a:rPr lang="en-US" sz="2800" kern="0" dirty="0" smtClean="0">
                <a:solidFill>
                  <a:schemeClr val="bg1"/>
                </a:solidFill>
              </a:rPr>
            </a:br>
            <a:r>
              <a:rPr lang="en-US" sz="6600" kern="0" dirty="0" smtClean="0"/>
              <a:t/>
            </a:r>
            <a:br>
              <a:rPr lang="en-US" sz="6600" kern="0" dirty="0" smtClean="0"/>
            </a:br>
            <a:r>
              <a:rPr lang="en-US" sz="3600" kern="0" dirty="0" smtClean="0"/>
              <a:t/>
            </a:r>
            <a:br>
              <a:rPr lang="en-US" sz="3600" kern="0" dirty="0" smtClean="0"/>
            </a:br>
            <a:endParaRPr lang="ru-RU" sz="3600" kern="0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539750" y="2132856"/>
            <a:ext cx="806469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program summa_2;</a:t>
            </a:r>
            <a:br>
              <a:rPr lang="en-US" sz="3600" b="1" dirty="0"/>
            </a:br>
            <a:r>
              <a:rPr lang="en-US" sz="3600" b="1" dirty="0" err="1"/>
              <a:t>var</a:t>
            </a:r>
            <a:r>
              <a:rPr lang="en-US" sz="3600" b="1" dirty="0"/>
              <a:t> </a:t>
            </a:r>
            <a:r>
              <a:rPr lang="en-US" sz="3600" b="1" dirty="0" err="1"/>
              <a:t>a,b,s:integer</a:t>
            </a:r>
            <a:r>
              <a:rPr lang="en-US" sz="3600" b="1" dirty="0"/>
              <a:t>;</a:t>
            </a:r>
            <a:br>
              <a:rPr lang="en-US" sz="3600" b="1" dirty="0"/>
            </a:br>
            <a:r>
              <a:rPr lang="en-US" sz="3600" b="1" dirty="0"/>
              <a:t>begin</a:t>
            </a:r>
            <a:br>
              <a:rPr lang="en-US" sz="3600" b="1" dirty="0"/>
            </a:br>
            <a:r>
              <a:rPr lang="en-US" sz="3600" b="1" dirty="0"/>
              <a:t>    a:=10;</a:t>
            </a:r>
            <a:br>
              <a:rPr lang="en-US" sz="3600" b="1" dirty="0"/>
            </a:br>
            <a:r>
              <a:rPr lang="en-US" sz="3600" b="1" dirty="0"/>
              <a:t>    b:=6;</a:t>
            </a:r>
            <a:br>
              <a:rPr lang="en-US" sz="3600" b="1" dirty="0"/>
            </a:br>
            <a:r>
              <a:rPr lang="en-US" sz="3600" b="1" dirty="0"/>
              <a:t>    s:=a+b;</a:t>
            </a:r>
            <a:br>
              <a:rPr lang="en-US" sz="3600" b="1" dirty="0"/>
            </a:br>
            <a:r>
              <a:rPr lang="en-US" sz="3600" b="1" dirty="0"/>
              <a:t>    </a:t>
            </a:r>
            <a:r>
              <a:rPr lang="en-US" sz="3600" b="1" dirty="0" err="1"/>
              <a:t>writeln</a:t>
            </a:r>
            <a:r>
              <a:rPr lang="en-US" sz="3600" b="1" dirty="0"/>
              <a:t>(s);</a:t>
            </a:r>
            <a:br>
              <a:rPr lang="en-US" sz="3600" b="1" dirty="0"/>
            </a:br>
            <a:r>
              <a:rPr lang="en-US" sz="3600" b="1" dirty="0"/>
              <a:t>end.</a:t>
            </a:r>
            <a:br>
              <a:rPr lang="en-US" sz="3600" b="1" dirty="0"/>
            </a:b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1"/>
          <p:cNvSpPr txBox="1">
            <a:spLocks noChangeArrowheads="1"/>
          </p:cNvSpPr>
          <p:nvPr/>
        </p:nvSpPr>
        <p:spPr bwMode="auto">
          <a:xfrm>
            <a:off x="971550" y="1557338"/>
            <a:ext cx="763270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8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Аперацыі з цэлымі лікамі:</a:t>
            </a:r>
            <a:br>
              <a:rPr lang="ru-RU" altLang="ru-RU" sz="48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4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div</a:t>
            </a:r>
            <a:r>
              <a:rPr lang="ru-RU" altLang="ru-RU" sz="48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en-US" altLang="ru-RU" sz="4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mod</a:t>
            </a:r>
            <a:endParaRPr lang="ru-RU" altLang="ru-RU" sz="48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1"/>
          <p:cNvSpPr txBox="1">
            <a:spLocks noChangeArrowheads="1"/>
          </p:cNvSpPr>
          <p:nvPr/>
        </p:nvSpPr>
        <p:spPr bwMode="auto">
          <a:xfrm>
            <a:off x="395288" y="214313"/>
            <a:ext cx="374491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be-BY" altLang="ru-RU" sz="44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Задача</a:t>
            </a:r>
            <a:endParaRPr lang="ru-RU" altLang="ru-RU" sz="4400" b="1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3" name="TextBox 2"/>
          <p:cNvSpPr txBox="1">
            <a:spLocks noChangeArrowheads="1"/>
          </p:cNvSpPr>
          <p:nvPr/>
        </p:nvSpPr>
        <p:spPr bwMode="auto">
          <a:xfrm>
            <a:off x="215900" y="984250"/>
            <a:ext cx="82804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be-BY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дзены</a:t>
            </a:r>
            <a:r>
              <a:rPr lang="en-US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дву</a:t>
            </a:r>
            <a:r>
              <a:rPr lang="be-BY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хз</a:t>
            </a:r>
            <a:r>
              <a:rPr lang="en-US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начн</a:t>
            </a:r>
            <a:r>
              <a:rPr lang="be-BY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en-US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лік</a:t>
            </a:r>
            <a:r>
              <a:rPr lang="en-US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be-BY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Трэба знайсці лік дзясяткаў у ім.</a:t>
            </a:r>
            <a:endParaRPr lang="ru-RU" altLang="ru-RU" sz="3200" b="1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4" name="TextBox 3"/>
          <p:cNvSpPr txBox="1">
            <a:spLocks noChangeArrowheads="1"/>
          </p:cNvSpPr>
          <p:nvPr/>
        </p:nvSpPr>
        <p:spPr bwMode="auto">
          <a:xfrm>
            <a:off x="215900" y="2759075"/>
            <a:ext cx="8748713" cy="390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863600" indent="-646113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altLang="ru-RU" sz="28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Каб знайсці колькасць дзясяткаў (соцен, тысяч і</a:t>
            </a:r>
            <a:r>
              <a:rPr lang="en-US" altLang="ru-RU" sz="28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г.д.) трэба падзяліць зыходны лік на дзесяць  (сто, тысячу і г.д.) </a:t>
            </a:r>
            <a:r>
              <a:rPr lang="ru-RU" alt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нацэла. </a:t>
            </a:r>
            <a:r>
              <a:rPr lang="ru-RU" altLang="ru-RU" sz="28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У Паскале для цэлалікавага дзялення прымяняюць аператар </a:t>
            </a:r>
            <a:r>
              <a:rPr lang="en-US" alt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div</a:t>
            </a:r>
            <a:r>
              <a:rPr lang="ru-RU" alt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/>
            <a:r>
              <a:rPr lang="ru-RU" altLang="ru-RU" sz="28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     Прыклад: </a:t>
            </a:r>
          </a:p>
          <a:p>
            <a:pPr eaLnBrk="1" hangingPunct="1"/>
            <a:r>
              <a:rPr lang="ru-RU" altLang="ru-RU" sz="28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     25</a:t>
            </a:r>
            <a:r>
              <a:rPr lang="en-US" altLang="ru-RU" sz="28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div 1</a:t>
            </a:r>
            <a:r>
              <a:rPr lang="ru-RU" altLang="ru-RU" sz="28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0=2(2 дзясяткі)</a:t>
            </a:r>
          </a:p>
          <a:p>
            <a:pPr eaLnBrk="1" hangingPunct="1"/>
            <a:r>
              <a:rPr lang="ru-RU" altLang="ru-RU" sz="28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     689</a:t>
            </a:r>
            <a:r>
              <a:rPr lang="en-US" altLang="ru-RU" sz="28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div </a:t>
            </a:r>
            <a:r>
              <a:rPr lang="ru-RU" altLang="ru-RU" sz="28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100=6(6 соцен)</a:t>
            </a:r>
          </a:p>
          <a:p>
            <a:pPr eaLnBrk="1" hangingPunct="1">
              <a:buClr>
                <a:srgbClr val="F57900"/>
              </a:buClr>
              <a:buSzPct val="45000"/>
              <a:buFont typeface="Wingdings" pitchFamily="2" charset="2"/>
              <a:buNone/>
            </a:pPr>
            <a:endParaRPr lang="ru-RU" altLang="ru-RU" sz="2400"/>
          </a:p>
        </p:txBody>
      </p:sp>
      <p:sp>
        <p:nvSpPr>
          <p:cNvPr id="25605" name="TextBox 4"/>
          <p:cNvSpPr txBox="1">
            <a:spLocks noChangeArrowheads="1"/>
          </p:cNvSpPr>
          <p:nvPr/>
        </p:nvSpPr>
        <p:spPr bwMode="auto">
          <a:xfrm>
            <a:off x="395288" y="2062163"/>
            <a:ext cx="43926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be-BY" altLang="ru-RU" sz="36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 Рашэнне</a:t>
            </a:r>
            <a:endParaRPr lang="ru-RU" altLang="ru-RU" sz="3600" b="1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554038"/>
            <a:ext cx="8228013" cy="4527550"/>
          </a:xfrm>
        </p:spPr>
        <p:txBody>
          <a:bodyPr/>
          <a:lstStyle/>
          <a:p>
            <a:pPr marL="782638" indent="-585788" eaLnBrk="1">
              <a:buClr>
                <a:srgbClr val="F57900"/>
              </a:buClr>
              <a:buSzPct val="45000"/>
              <a:buFont typeface="Wingdings" pitchFamily="2" charset="2"/>
              <a:buNone/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</a:pPr>
            <a:r>
              <a:rPr lang="ru-RU" altLang="ru-RU" smtClean="0"/>
              <a:t>    25 div 10 =2</a:t>
            </a:r>
          </a:p>
          <a:p>
            <a:pPr marL="782638" indent="-585788" eaLnBrk="1">
              <a:buClr>
                <a:srgbClr val="F57900"/>
              </a:buClr>
              <a:buSzPct val="45000"/>
              <a:buFont typeface="Wingdings" pitchFamily="2" charset="2"/>
              <a:buNone/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</a:pPr>
            <a:r>
              <a:rPr lang="ru-RU" altLang="ru-RU" smtClean="0"/>
              <a:t>    689 div 10 =68</a:t>
            </a:r>
          </a:p>
          <a:p>
            <a:pPr marL="782638" indent="-585788" eaLnBrk="1">
              <a:buClrTx/>
              <a:buSzTx/>
              <a:buFont typeface="Wingdings" pitchFamily="2" charset="2"/>
              <a:buNone/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</a:pPr>
            <a:r>
              <a:rPr lang="be-BY" altLang="ru-RU" smtClean="0"/>
              <a:t>     У</a:t>
            </a:r>
            <a:r>
              <a:rPr lang="ru-RU" altLang="ru-RU" smtClean="0"/>
              <a:t> агульным выглядзе: </a:t>
            </a:r>
            <a:r>
              <a:rPr lang="ru-RU" altLang="ru-RU" b="1" smtClean="0">
                <a:solidFill>
                  <a:srgbClr val="FF0000"/>
                </a:solidFill>
              </a:rPr>
              <a:t>m div n</a:t>
            </a:r>
            <a:r>
              <a:rPr lang="ru-RU" altLang="ru-RU" smtClean="0">
                <a:solidFill>
                  <a:srgbClr val="FF0000"/>
                </a:solidFill>
              </a:rPr>
              <a:t> </a:t>
            </a:r>
            <a:r>
              <a:rPr lang="ru-RU" altLang="ru-RU" smtClean="0"/>
              <a:t>— целая частка ад дзялення </a:t>
            </a:r>
            <a:r>
              <a:rPr lang="ru-RU" altLang="ru-RU" b="1" smtClean="0"/>
              <a:t>m</a:t>
            </a:r>
            <a:r>
              <a:rPr lang="ru-RU" altLang="ru-RU" smtClean="0"/>
              <a:t> на </a:t>
            </a:r>
            <a:r>
              <a:rPr lang="ru-RU" altLang="ru-RU" b="1" smtClean="0"/>
              <a:t>n</a:t>
            </a:r>
          </a:p>
          <a:p>
            <a:pPr marL="782638" indent="-585788" eaLnBrk="1">
              <a:buClrTx/>
              <a:buSzTx/>
              <a:buFont typeface="Wingdings" pitchFamily="2" charset="2"/>
              <a:buNone/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</a:pPr>
            <a:r>
              <a:rPr lang="ru-RU" altLang="ru-RU" i="1" smtClean="0"/>
              <a:t>program des;</a:t>
            </a:r>
          </a:p>
          <a:p>
            <a:pPr marL="782638" indent="-585788" eaLnBrk="1">
              <a:buClrTx/>
              <a:buSzTx/>
              <a:buFont typeface="Wingdings" pitchFamily="2" charset="2"/>
              <a:buNone/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</a:pPr>
            <a:r>
              <a:rPr lang="ru-RU" altLang="ru-RU" i="1" smtClean="0"/>
              <a:t>var n:integer;</a:t>
            </a:r>
          </a:p>
          <a:p>
            <a:pPr marL="782638" indent="-585788" eaLnBrk="1">
              <a:buClrTx/>
              <a:buSzTx/>
              <a:buFont typeface="Wingdings" pitchFamily="2" charset="2"/>
              <a:buNone/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</a:pPr>
            <a:r>
              <a:rPr lang="ru-RU" altLang="ru-RU" i="1" smtClean="0"/>
              <a:t>Begin</a:t>
            </a:r>
          </a:p>
          <a:p>
            <a:pPr marL="782638" indent="-585788" eaLnBrk="1">
              <a:buClrTx/>
              <a:buSzTx/>
              <a:buFont typeface="Wingdings" pitchFamily="2" charset="2"/>
              <a:buNone/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</a:pPr>
            <a:r>
              <a:rPr lang="ru-RU" altLang="ru-RU" i="1" smtClean="0"/>
              <a:t>readln(n);</a:t>
            </a:r>
          </a:p>
          <a:p>
            <a:pPr marL="782638" indent="-585788" eaLnBrk="1">
              <a:buClrTx/>
              <a:buSzTx/>
              <a:buFont typeface="Wingdings" pitchFamily="2" charset="2"/>
              <a:buNone/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</a:pPr>
            <a:r>
              <a:rPr lang="ru-RU" altLang="ru-RU" i="1" smtClean="0"/>
              <a:t>writeln(n div 10 ,'дзясяткаў у ліку');</a:t>
            </a:r>
          </a:p>
          <a:p>
            <a:pPr marL="782638" indent="-585788" eaLnBrk="1">
              <a:buClrTx/>
              <a:buSzTx/>
              <a:buFont typeface="Wingdings" pitchFamily="2" charset="2"/>
              <a:buNone/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</a:pPr>
            <a:r>
              <a:rPr lang="ru-RU" altLang="ru-RU" i="1" smtClean="0"/>
              <a:t>End.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1"/>
          <p:cNvSpPr txBox="1">
            <a:spLocks noChangeArrowheads="1"/>
          </p:cNvSpPr>
          <p:nvPr/>
        </p:nvSpPr>
        <p:spPr bwMode="auto">
          <a:xfrm>
            <a:off x="395288" y="115888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be-BY" altLang="ru-RU" sz="40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Задача</a:t>
            </a:r>
            <a:endParaRPr lang="ru-RU" altLang="ru-RU" sz="4000" b="1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1" name="TextBox 2"/>
          <p:cNvSpPr txBox="1">
            <a:spLocks noChangeArrowheads="1"/>
          </p:cNvSpPr>
          <p:nvPr/>
        </p:nvSpPr>
        <p:spPr bwMode="auto">
          <a:xfrm>
            <a:off x="160338" y="823913"/>
            <a:ext cx="8713787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be-BY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дзена</a:t>
            </a:r>
            <a:r>
              <a:rPr lang="en-US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маса </a:t>
            </a:r>
            <a:r>
              <a:rPr lang="be-BY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en-US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ела </a:t>
            </a:r>
            <a:r>
              <a:rPr lang="be-BY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ў</a:t>
            </a:r>
            <a:r>
              <a:rPr lang="en-US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к</a:t>
            </a:r>
            <a:r>
              <a:rPr lang="be-BY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en-US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be-BY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грамах. С</a:t>
            </a:r>
            <a:r>
              <a:rPr lang="be-BY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став</a:t>
            </a:r>
            <a:r>
              <a:rPr lang="be-BY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іць</a:t>
            </a:r>
            <a:r>
              <a:rPr lang="en-US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пр</a:t>
            </a:r>
            <a:r>
              <a:rPr lang="be-BY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граму пер</a:t>
            </a:r>
            <a:r>
              <a:rPr lang="be-BY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вод</a:t>
            </a:r>
            <a:r>
              <a:rPr lang="be-BY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масы </a:t>
            </a:r>
            <a:r>
              <a:rPr lang="be-BY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ў</a:t>
            </a:r>
            <a:r>
              <a:rPr lang="en-US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тоны </a:t>
            </a:r>
            <a:r>
              <a:rPr lang="be-BY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en-US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к</a:t>
            </a:r>
            <a:r>
              <a:rPr lang="be-BY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en-US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be-BY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грамы.</a:t>
            </a:r>
            <a:r>
              <a:rPr lang="en-US" altLang="ru-RU" sz="28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7652" name="TextBox 3"/>
          <p:cNvSpPr txBox="1">
            <a:spLocks noChangeArrowheads="1"/>
          </p:cNvSpPr>
          <p:nvPr/>
        </p:nvSpPr>
        <p:spPr bwMode="auto">
          <a:xfrm>
            <a:off x="179388" y="2090738"/>
            <a:ext cx="82804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 b="1" i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У Паскале для вызначэння астатку ад цэлалікавага дзялення прымяняюць аператар </a:t>
            </a:r>
            <a:r>
              <a:rPr lang="en-US" altLang="ru-RU" sz="2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mod</a:t>
            </a:r>
            <a:r>
              <a:rPr lang="en-US" altLang="ru-RU" sz="2800" b="1" i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2800" b="1" i="1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3" name="TextBox 4"/>
          <p:cNvSpPr txBox="1">
            <a:spLocks noChangeArrowheads="1"/>
          </p:cNvSpPr>
          <p:nvPr/>
        </p:nvSpPr>
        <p:spPr bwMode="auto">
          <a:xfrm>
            <a:off x="179388" y="3044825"/>
            <a:ext cx="8964612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863600" indent="-646113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rgbClr val="F57900"/>
              </a:buClr>
              <a:buSzPct val="45000"/>
              <a:buFont typeface="Wingdings" pitchFamily="2" charset="2"/>
              <a:buNone/>
            </a:pPr>
            <a:r>
              <a:rPr lang="ru-RU" altLang="ru-RU" sz="2400" b="1">
                <a:solidFill>
                  <a:srgbClr val="006600"/>
                </a:solidFill>
              </a:rPr>
              <a:t>25 mod 10 =5</a:t>
            </a:r>
          </a:p>
          <a:p>
            <a:pPr eaLnBrk="1" hangingPunct="1">
              <a:buClr>
                <a:srgbClr val="F57900"/>
              </a:buClr>
              <a:buSzPct val="45000"/>
              <a:buFont typeface="Wingdings" pitchFamily="2" charset="2"/>
              <a:buNone/>
            </a:pPr>
            <a:r>
              <a:rPr lang="ru-RU" altLang="ru-RU" sz="2400" b="1">
                <a:solidFill>
                  <a:srgbClr val="006600"/>
                </a:solidFill>
              </a:rPr>
              <a:t>689 mod 100 =89</a:t>
            </a:r>
          </a:p>
          <a:p>
            <a:pPr eaLnBrk="1" hangingPunct="1"/>
            <a:r>
              <a:rPr lang="be-BY" altLang="ru-RU" sz="2400" b="1">
                <a:solidFill>
                  <a:srgbClr val="006600"/>
                </a:solidFill>
              </a:rPr>
              <a:t>У</a:t>
            </a:r>
            <a:r>
              <a:rPr lang="ru-RU" altLang="ru-RU" sz="2400" b="1">
                <a:solidFill>
                  <a:srgbClr val="006600"/>
                </a:solidFill>
              </a:rPr>
              <a:t> агульным выглядзе: </a:t>
            </a:r>
            <a:r>
              <a:rPr lang="ru-RU" altLang="ru-RU" sz="2400" b="1">
                <a:solidFill>
                  <a:srgbClr val="FF0000"/>
                </a:solidFill>
              </a:rPr>
              <a:t>m mod n </a:t>
            </a:r>
            <a:r>
              <a:rPr lang="ru-RU" altLang="ru-RU" sz="2400" b="1">
                <a:solidFill>
                  <a:srgbClr val="006600"/>
                </a:solidFill>
              </a:rPr>
              <a:t>— астатак ад дзялення m на n</a:t>
            </a:r>
          </a:p>
          <a:p>
            <a:pPr eaLnBrk="1" hangingPunct="1"/>
            <a:r>
              <a:rPr lang="ru-RU" altLang="ru-RU" sz="2400" b="1" i="1">
                <a:solidFill>
                  <a:srgbClr val="006600"/>
                </a:solidFill>
              </a:rPr>
              <a:t>program tonna;</a:t>
            </a:r>
          </a:p>
          <a:p>
            <a:pPr eaLnBrk="1" hangingPunct="1"/>
            <a:r>
              <a:rPr lang="ru-RU" altLang="ru-RU" sz="2400" b="1" i="1">
                <a:solidFill>
                  <a:srgbClr val="006600"/>
                </a:solidFill>
              </a:rPr>
              <a:t>var n:integer;</a:t>
            </a:r>
          </a:p>
          <a:p>
            <a:pPr eaLnBrk="1" hangingPunct="1"/>
            <a:r>
              <a:rPr lang="ru-RU" altLang="ru-RU" sz="2400" b="1" i="1">
                <a:solidFill>
                  <a:srgbClr val="006600"/>
                </a:solidFill>
              </a:rPr>
              <a:t>Begin</a:t>
            </a:r>
          </a:p>
          <a:p>
            <a:pPr eaLnBrk="1" hangingPunct="1"/>
            <a:r>
              <a:rPr lang="ru-RU" altLang="ru-RU" sz="2400" b="1" i="1">
                <a:solidFill>
                  <a:srgbClr val="006600"/>
                </a:solidFill>
              </a:rPr>
              <a:t>readln(n);</a:t>
            </a:r>
          </a:p>
          <a:p>
            <a:pPr eaLnBrk="1" hangingPunct="1"/>
            <a:r>
              <a:rPr lang="ru-RU" altLang="ru-RU" sz="2400" b="1" i="1">
                <a:solidFill>
                  <a:srgbClr val="006600"/>
                </a:solidFill>
              </a:rPr>
              <a:t>writeln(n div 1000 ,'тон і ', n mod 1000, ' кілаграм’);</a:t>
            </a:r>
          </a:p>
          <a:p>
            <a:pPr eaLnBrk="1" hangingPunct="1"/>
            <a:r>
              <a:rPr lang="ru-RU" altLang="ru-RU" sz="2400" b="1" i="1">
                <a:solidFill>
                  <a:srgbClr val="006600"/>
                </a:solidFill>
              </a:rPr>
              <a:t>End.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2515748"/>
            <a:ext cx="82809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Фізкультмінутка</a:t>
            </a:r>
            <a:endParaRPr lang="ru-RU" sz="6600" b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725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963" y="2060575"/>
            <a:ext cx="3646487" cy="365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675" name="TextBox 1"/>
          <p:cNvSpPr txBox="1">
            <a:spLocks noChangeArrowheads="1"/>
          </p:cNvSpPr>
          <p:nvPr/>
        </p:nvSpPr>
        <p:spPr bwMode="auto">
          <a:xfrm>
            <a:off x="827088" y="260350"/>
            <a:ext cx="7416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5400" b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Практычная работа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1"/>
          <p:cNvSpPr txBox="1">
            <a:spLocks noChangeArrowheads="1"/>
          </p:cNvSpPr>
          <p:nvPr/>
        </p:nvSpPr>
        <p:spPr bwMode="auto">
          <a:xfrm>
            <a:off x="1042988" y="620713"/>
            <a:ext cx="72009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4000" b="1">
                <a:solidFill>
                  <a:srgbClr val="008000"/>
                </a:solidFill>
              </a:rPr>
              <a:t>Дамашняе заданне</a:t>
            </a:r>
            <a:endParaRPr lang="ru-RU" altLang="ru-RU" sz="4000" b="1">
              <a:solidFill>
                <a:srgbClr val="008000"/>
              </a:solidFill>
            </a:endParaRPr>
          </a:p>
        </p:txBody>
      </p:sp>
      <p:sp>
        <p:nvSpPr>
          <p:cNvPr id="29699" name="TextBox 2"/>
          <p:cNvSpPr txBox="1">
            <a:spLocks noChangeArrowheads="1"/>
          </p:cNvSpPr>
          <p:nvPr/>
        </p:nvSpPr>
        <p:spPr bwMode="auto">
          <a:xfrm>
            <a:off x="395288" y="2349500"/>
            <a:ext cx="74168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3600" b="1">
                <a:solidFill>
                  <a:srgbClr val="008000"/>
                </a:solidFill>
              </a:rPr>
              <a:t>Вывучыць матэрыял 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3600" b="1">
                <a:solidFill>
                  <a:srgbClr val="008000"/>
                </a:solidFill>
              </a:rPr>
              <a:t>§ 12(п.12.1, 12.2), адказаць на пытанне 1,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3600" b="1">
                <a:solidFill>
                  <a:srgbClr val="008000"/>
                </a:solidFill>
              </a:rPr>
              <a:t>выканаць практыкаванне 5.</a:t>
            </a:r>
            <a:endParaRPr lang="ru-RU" altLang="ru-RU" sz="3600" b="1">
              <a:solidFill>
                <a:srgbClr val="008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764704"/>
            <a:ext cx="806489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36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Вучні павінны ведаць: </a:t>
            </a:r>
          </a:p>
          <a:p>
            <a:pPr marL="285750" lvl="0" indent="-285750">
              <a:buFontTx/>
              <a:buChar char="-"/>
            </a:pPr>
            <a:r>
              <a:rPr lang="be-BY" sz="3600" b="1" i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be-BY" sz="3600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рыфметычныя аперацыі.</a:t>
            </a:r>
            <a:endParaRPr lang="ru-RU" sz="3600" b="1" i="1" dirty="0">
              <a:solidFill>
                <a:srgbClr val="008000"/>
              </a:solidFill>
            </a:endParaRPr>
          </a:p>
          <a:p>
            <a:r>
              <a:rPr lang="ru-RU" sz="3600" b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Вучні</a:t>
            </a:r>
            <a:r>
              <a:rPr lang="ru-RU" sz="36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павінны</a:t>
            </a:r>
            <a:r>
              <a:rPr lang="ru-RU" sz="36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ўмець</a:t>
            </a:r>
            <a:r>
              <a:rPr lang="ru-RU" sz="36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36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Tx/>
              <a:buChar char="-"/>
            </a:pPr>
            <a:r>
              <a:rPr lang="ru-RU" sz="3600" b="1" i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600" b="1" i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астаўляць</a:t>
            </a:r>
            <a:r>
              <a:rPr lang="ru-RU" sz="3600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прасцейшыя</a:t>
            </a:r>
            <a:r>
              <a:rPr lang="ru-RU" sz="3600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праграмы</a:t>
            </a:r>
            <a:r>
              <a:rPr lang="ru-RU" sz="3600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3600" b="1" i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выкарыстаннем</a:t>
            </a:r>
            <a:r>
              <a:rPr lang="ru-RU" sz="3600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каманды</a:t>
            </a:r>
            <a:r>
              <a:rPr lang="ru-RU" sz="3600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прысвойвання</a:t>
            </a:r>
            <a:r>
              <a:rPr lang="ru-RU" sz="3600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3600" b="1" i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арыфметычных</a:t>
            </a:r>
            <a:r>
              <a:rPr lang="ru-RU" sz="3600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аперацый</a:t>
            </a:r>
            <a:r>
              <a:rPr lang="ru-RU" sz="3600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b="1" i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5544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Объект 1"/>
          <p:cNvGraphicFramePr>
            <a:graphicFrameLocks noChangeAspect="1"/>
          </p:cNvGraphicFramePr>
          <p:nvPr/>
        </p:nvGraphicFramePr>
        <p:xfrm>
          <a:off x="611188" y="1700213"/>
          <a:ext cx="7970837" cy="482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9" name="Document" r:id="rId3" imgW="4447772" imgH="4077012" progId="Word.Document.8">
                  <p:embed/>
                </p:oleObj>
              </mc:Choice>
              <mc:Fallback>
                <p:oleObj name="Document" r:id="rId3" imgW="4447772" imgH="4077012" progId="Word.Document.8">
                  <p:embed/>
                  <p:pic>
                    <p:nvPicPr>
                      <p:cNvPr id="0" name="Объект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1700213"/>
                        <a:ext cx="7970837" cy="4824412"/>
                      </a:xfrm>
                      <a:prstGeom prst="rect">
                        <a:avLst/>
                      </a:prstGeom>
                      <a:gradFill rotWithShape="0">
                        <a:gsLst>
                          <a:gs pos="0">
                            <a:schemeClr val="hlink"/>
                          </a:gs>
                          <a:gs pos="100000">
                            <a:schemeClr val="accent2"/>
                          </a:gs>
                        </a:gsLst>
                        <a:lin ang="2700000" scaled="1"/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1"/>
          <p:cNvSpPr txBox="1">
            <a:spLocks noChangeArrowheads="1"/>
          </p:cNvSpPr>
          <p:nvPr/>
        </p:nvSpPr>
        <p:spPr bwMode="auto">
          <a:xfrm>
            <a:off x="611188" y="692150"/>
            <a:ext cx="7200900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2400" b="1"/>
              <a:t>Выкарыстаныя рэсурсы:</a:t>
            </a:r>
            <a:endParaRPr lang="ru-RU" altLang="ru-RU" sz="240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2400"/>
              <a:t>1. Інфарматыка: вучэб.дапам. для 7-га кл.агульнаадукац. устаноў з беларус. мовай навучання. / Г.А. Забароўскі  і інш. – Мінск: нар. Асвета, 2009.</a:t>
            </a:r>
            <a:endParaRPr lang="ru-RU" altLang="ru-RU" sz="240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2400"/>
              <a:t>2. Информатика в 7 классе: учеб.- метод. пособие для учителей учреждений общ. среднего образования с белорус. и рус. яз. обучения/  Г.А. Заборовский и др.- Минск: Нар. асвета, 2011.</a:t>
            </a:r>
            <a:endParaRPr lang="ru-RU" altLang="ru-RU" sz="240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2400"/>
              <a:t>3. Информатика: рабочая тетрадь для 7 класса: пособие для учащихся общеобразоват. Учреждений с рус. яз. обучения/ Л.И. Овчинникова. – Минск: Аверсэв. 2009.</a:t>
            </a:r>
            <a:endParaRPr lang="ru-RU" altLang="ru-RU" sz="240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827088" y="620713"/>
            <a:ext cx="74898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Імя зменнай := выраз;</a:t>
            </a:r>
          </a:p>
        </p:txBody>
      </p:sp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250825" y="1701800"/>
            <a:ext cx="8785225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Wingdings" pitchFamily="2" charset="2"/>
              <a:buChar char="§"/>
            </a:pPr>
            <a:r>
              <a:rPr lang="ru-RU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Імя зменнай – набор сімвалаў (не больш 8), абавязкова пачынаецца з лацінскай літары;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Wingdings" pitchFamily="2" charset="2"/>
              <a:buChar char="§"/>
            </a:pPr>
            <a:r>
              <a:rPr lang="ru-RU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:= - знак прысвойвання;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Wingdings" pitchFamily="2" charset="2"/>
              <a:buChar char="§"/>
            </a:pPr>
            <a:r>
              <a:rPr lang="ru-RU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выраз – арыфметычны або сімвальны выраз</a:t>
            </a:r>
            <a:r>
              <a:rPr lang="ru-RU" altLang="ru-RU" sz="28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4340" name="TextBox 3"/>
          <p:cNvSpPr txBox="1">
            <a:spLocks noChangeArrowheads="1"/>
          </p:cNvSpPr>
          <p:nvPr/>
        </p:nvSpPr>
        <p:spPr bwMode="auto">
          <a:xfrm>
            <a:off x="942975" y="4797425"/>
            <a:ext cx="79216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Тып зменнай злева і тып выразу справа абавязкова павінны супадаць!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676275" y="149225"/>
            <a:ext cx="80645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Арыфметычныя аперацыі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76275" y="795338"/>
          <a:ext cx="8120063" cy="5853112"/>
        </p:xfrm>
        <a:graphic>
          <a:graphicData uri="http://schemas.openxmlformats.org/drawingml/2006/table">
            <a:tbl>
              <a:tblPr/>
              <a:tblGrid>
                <a:gridCol w="3474178"/>
                <a:gridCol w="2322942"/>
                <a:gridCol w="2322943"/>
              </a:tblGrid>
              <a:tr h="94503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e-BY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Аперацыя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marL="91446" marR="9144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e-BY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Назва аперацыі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marL="91446" marR="914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e-BY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Прыклад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marL="91446" marR="914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e-BY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+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91446" marR="9144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e-BY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складанне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marL="91446" marR="914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a+b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marL="91446" marR="914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50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e-BY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-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91446" marR="9144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e-BY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змяненне знака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marL="91446" marR="914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-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a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marL="91446" marR="914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e-BY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-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91446" marR="9144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e-BY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адніманне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marL="91446" marR="914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a-b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marL="91446" marR="914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e-BY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*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91446" marR="9144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e-BY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множанне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marL="91446" marR="914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a*b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marL="91446" marR="914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e-BY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/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91446" marR="9144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e-BY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дзяленне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marL="91446" marR="914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a/b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marL="91446" marR="914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50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e-BY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     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div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marL="91446" marR="9144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e-BY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дзяленне нацэла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marL="91446" marR="914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a div b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marL="91446" marR="914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50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     mod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marL="91446" marR="9144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e-BY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астача ад дзялення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marL="91446" marR="914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a mod b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marL="91446" marR="914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196975"/>
            <a:ext cx="8229600" cy="719138"/>
          </a:xfrm>
        </p:spPr>
        <p:txBody>
          <a:bodyPr/>
          <a:lstStyle/>
          <a:p>
            <a:pPr eaLnBrk="1" hangingPunct="1"/>
            <a:r>
              <a:rPr lang="ru-RU" altLang="ru-RU" sz="4000" b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Выкананне аператара:</a:t>
            </a:r>
          </a:p>
        </p:txBody>
      </p:sp>
      <p:sp>
        <p:nvSpPr>
          <p:cNvPr id="16387" name="Text Box 4"/>
          <p:cNvSpPr txBox="1">
            <a:spLocks noChangeArrowheads="1"/>
          </p:cNvSpPr>
          <p:nvPr/>
        </p:nvSpPr>
        <p:spPr bwMode="auto">
          <a:xfrm>
            <a:off x="755650" y="549275"/>
            <a:ext cx="34559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4000" b="1">
                <a:solidFill>
                  <a:srgbClr val="FA0404"/>
                </a:solidFill>
              </a:rPr>
              <a:t>А : = 3 + 5;</a:t>
            </a:r>
          </a:p>
        </p:txBody>
      </p:sp>
      <p:sp>
        <p:nvSpPr>
          <p:cNvPr id="82949" name="Text Box 5"/>
          <p:cNvSpPr txBox="1">
            <a:spLocks noChangeArrowheads="1"/>
          </p:cNvSpPr>
          <p:nvPr/>
        </p:nvSpPr>
        <p:spPr bwMode="auto">
          <a:xfrm>
            <a:off x="611188" y="2492375"/>
            <a:ext cx="6477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3600">
                <a:solidFill>
                  <a:srgbClr val="003300"/>
                </a:solidFill>
              </a:rPr>
              <a:t>1:</a:t>
            </a:r>
          </a:p>
        </p:txBody>
      </p:sp>
      <p:sp>
        <p:nvSpPr>
          <p:cNvPr id="82950" name="Rectangle 6"/>
          <p:cNvSpPr>
            <a:spLocks noChangeArrowheads="1"/>
          </p:cNvSpPr>
          <p:nvPr/>
        </p:nvSpPr>
        <p:spPr bwMode="auto">
          <a:xfrm>
            <a:off x="1692275" y="2492375"/>
            <a:ext cx="1511300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82951" name="Text Box 7"/>
          <p:cNvSpPr txBox="1">
            <a:spLocks noChangeArrowheads="1"/>
          </p:cNvSpPr>
          <p:nvPr/>
        </p:nvSpPr>
        <p:spPr bwMode="auto">
          <a:xfrm>
            <a:off x="1692275" y="2565400"/>
            <a:ext cx="6477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3600"/>
              <a:t>А</a:t>
            </a:r>
          </a:p>
        </p:txBody>
      </p:sp>
      <p:sp>
        <p:nvSpPr>
          <p:cNvPr id="82952" name="Text Box 8"/>
          <p:cNvSpPr txBox="1">
            <a:spLocks noChangeArrowheads="1"/>
          </p:cNvSpPr>
          <p:nvPr/>
        </p:nvSpPr>
        <p:spPr bwMode="auto">
          <a:xfrm>
            <a:off x="3492500" y="2492375"/>
            <a:ext cx="4824413" cy="95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Падрыхтавана ячэйка памяці з зададзеным іменем</a:t>
            </a:r>
          </a:p>
        </p:txBody>
      </p:sp>
      <p:sp>
        <p:nvSpPr>
          <p:cNvPr id="82953" name="Text Box 9"/>
          <p:cNvSpPr txBox="1">
            <a:spLocks noChangeArrowheads="1"/>
          </p:cNvSpPr>
          <p:nvPr/>
        </p:nvSpPr>
        <p:spPr bwMode="auto">
          <a:xfrm>
            <a:off x="684213" y="3716338"/>
            <a:ext cx="6477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3600">
                <a:solidFill>
                  <a:srgbClr val="003300"/>
                </a:solidFill>
              </a:rPr>
              <a:t>2:</a:t>
            </a:r>
          </a:p>
        </p:txBody>
      </p:sp>
      <p:sp>
        <p:nvSpPr>
          <p:cNvPr id="82954" name="Text Box 10"/>
          <p:cNvSpPr txBox="1">
            <a:spLocks noChangeArrowheads="1"/>
          </p:cNvSpPr>
          <p:nvPr/>
        </p:nvSpPr>
        <p:spPr bwMode="auto">
          <a:xfrm>
            <a:off x="1692275" y="3676650"/>
            <a:ext cx="4324350" cy="95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Вылічваецца значэнне выразу</a:t>
            </a:r>
          </a:p>
        </p:txBody>
      </p:sp>
      <p:sp>
        <p:nvSpPr>
          <p:cNvPr id="82955" name="Rectangle 11"/>
          <p:cNvSpPr>
            <a:spLocks noChangeArrowheads="1"/>
          </p:cNvSpPr>
          <p:nvPr/>
        </p:nvSpPr>
        <p:spPr bwMode="auto">
          <a:xfrm>
            <a:off x="6731000" y="3833813"/>
            <a:ext cx="19446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 b="1">
                <a:solidFill>
                  <a:srgbClr val="006600"/>
                </a:solidFill>
              </a:rPr>
              <a:t>3+5=8</a:t>
            </a:r>
          </a:p>
        </p:txBody>
      </p:sp>
      <p:sp>
        <p:nvSpPr>
          <p:cNvPr id="82956" name="Text Box 12"/>
          <p:cNvSpPr txBox="1">
            <a:spLocks noChangeArrowheads="1"/>
          </p:cNvSpPr>
          <p:nvPr/>
        </p:nvSpPr>
        <p:spPr bwMode="auto">
          <a:xfrm>
            <a:off x="684213" y="4941888"/>
            <a:ext cx="6477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3600">
                <a:solidFill>
                  <a:srgbClr val="003300"/>
                </a:solidFill>
              </a:rPr>
              <a:t>3:</a:t>
            </a:r>
          </a:p>
        </p:txBody>
      </p:sp>
      <p:sp>
        <p:nvSpPr>
          <p:cNvPr id="82957" name="Rectangle 13"/>
          <p:cNvSpPr>
            <a:spLocks noChangeArrowheads="1"/>
          </p:cNvSpPr>
          <p:nvPr/>
        </p:nvSpPr>
        <p:spPr bwMode="auto">
          <a:xfrm>
            <a:off x="1692275" y="4797425"/>
            <a:ext cx="1511300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82958" name="Text Box 14"/>
          <p:cNvSpPr txBox="1">
            <a:spLocks noChangeArrowheads="1"/>
          </p:cNvSpPr>
          <p:nvPr/>
        </p:nvSpPr>
        <p:spPr bwMode="auto">
          <a:xfrm>
            <a:off x="1692275" y="4797425"/>
            <a:ext cx="6477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3600"/>
              <a:t>А</a:t>
            </a:r>
          </a:p>
        </p:txBody>
      </p:sp>
      <p:sp>
        <p:nvSpPr>
          <p:cNvPr id="82959" name="Text Box 15"/>
          <p:cNvSpPr txBox="1">
            <a:spLocks noChangeArrowheads="1"/>
          </p:cNvSpPr>
          <p:nvPr/>
        </p:nvSpPr>
        <p:spPr bwMode="auto">
          <a:xfrm>
            <a:off x="2411413" y="4797425"/>
            <a:ext cx="6477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3600">
                <a:solidFill>
                  <a:srgbClr val="FA0404"/>
                </a:solidFill>
              </a:rPr>
              <a:t>8</a:t>
            </a:r>
          </a:p>
        </p:txBody>
      </p:sp>
      <p:sp>
        <p:nvSpPr>
          <p:cNvPr id="82960" name="Text Box 16"/>
          <p:cNvSpPr txBox="1">
            <a:spLocks noChangeArrowheads="1"/>
          </p:cNvSpPr>
          <p:nvPr/>
        </p:nvSpPr>
        <p:spPr bwMode="auto">
          <a:xfrm>
            <a:off x="3492500" y="4797425"/>
            <a:ext cx="5183188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Атрыманае значэнне запісваюць у падрыхтаваную ячэйку з іменем 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2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82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82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82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2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1000"/>
                                        <p:tgtEl>
                                          <p:spTgt spid="82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82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82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82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1000"/>
                                        <p:tgtEl>
                                          <p:spTgt spid="82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/>
      <p:bldP spid="82949" grpId="0"/>
      <p:bldP spid="82950" grpId="0" animBg="1"/>
      <p:bldP spid="82951" grpId="0"/>
      <p:bldP spid="82952" grpId="0"/>
      <p:bldP spid="82953" grpId="0"/>
      <p:bldP spid="82954" grpId="0"/>
      <p:bldP spid="82955" grpId="0"/>
      <p:bldP spid="82956" grpId="0"/>
      <p:bldP spid="82957" grpId="0" animBg="1"/>
      <p:bldP spid="82958" grpId="0"/>
      <p:bldP spid="82959" grpId="0"/>
      <p:bldP spid="8296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658813" y="188913"/>
            <a:ext cx="7696200" cy="647700"/>
          </a:xfrm>
        </p:spPr>
        <p:txBody>
          <a:bodyPr/>
          <a:lstStyle/>
          <a:p>
            <a:pPr eaLnBrk="1" hangingPunct="1"/>
            <a:r>
              <a:rPr lang="ru-RU" altLang="ru-RU" sz="4000" b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Змяненне значэння зменнай:</a:t>
            </a:r>
          </a:p>
        </p:txBody>
      </p:sp>
      <p:sp>
        <p:nvSpPr>
          <p:cNvPr id="83972" name="Text Box 4"/>
          <p:cNvSpPr txBox="1">
            <a:spLocks noChangeArrowheads="1"/>
          </p:cNvSpPr>
          <p:nvPr/>
        </p:nvSpPr>
        <p:spPr bwMode="auto">
          <a:xfrm>
            <a:off x="179388" y="981075"/>
            <a:ext cx="8856662" cy="157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32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Калі імя зменнай стаіць і злева і справа ад знака прысвойвання, то яе значэнне змяняецца</a:t>
            </a:r>
          </a:p>
        </p:txBody>
      </p:sp>
      <p:sp>
        <p:nvSpPr>
          <p:cNvPr id="83973" name="Text Box 5"/>
          <p:cNvSpPr txBox="1">
            <a:spLocks noChangeArrowheads="1"/>
          </p:cNvSpPr>
          <p:nvPr/>
        </p:nvSpPr>
        <p:spPr bwMode="auto">
          <a:xfrm>
            <a:off x="395288" y="2420938"/>
            <a:ext cx="6477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3600"/>
              <a:t>1:</a:t>
            </a:r>
          </a:p>
        </p:txBody>
      </p:sp>
      <p:sp>
        <p:nvSpPr>
          <p:cNvPr id="83974" name="Text Box 6"/>
          <p:cNvSpPr txBox="1">
            <a:spLocks noChangeArrowheads="1"/>
          </p:cNvSpPr>
          <p:nvPr/>
        </p:nvSpPr>
        <p:spPr bwMode="auto">
          <a:xfrm>
            <a:off x="1187450" y="2565400"/>
            <a:ext cx="381635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Павелічэнне на В:</a:t>
            </a:r>
          </a:p>
        </p:txBody>
      </p:sp>
      <p:sp>
        <p:nvSpPr>
          <p:cNvPr id="83975" name="Rectangle 7"/>
          <p:cNvSpPr>
            <a:spLocks noChangeArrowheads="1"/>
          </p:cNvSpPr>
          <p:nvPr/>
        </p:nvSpPr>
        <p:spPr bwMode="auto">
          <a:xfrm>
            <a:off x="5724525" y="2501900"/>
            <a:ext cx="24479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>
                <a:solidFill>
                  <a:srgbClr val="FA0404"/>
                </a:solidFill>
              </a:rPr>
              <a:t>А := А + В</a:t>
            </a:r>
          </a:p>
        </p:txBody>
      </p:sp>
      <p:sp>
        <p:nvSpPr>
          <p:cNvPr id="83976" name="Text Box 8"/>
          <p:cNvSpPr txBox="1">
            <a:spLocks noChangeArrowheads="1"/>
          </p:cNvSpPr>
          <p:nvPr/>
        </p:nvSpPr>
        <p:spPr bwMode="auto">
          <a:xfrm>
            <a:off x="395288" y="3213100"/>
            <a:ext cx="6477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3600"/>
              <a:t>2:</a:t>
            </a:r>
          </a:p>
        </p:txBody>
      </p:sp>
      <p:sp>
        <p:nvSpPr>
          <p:cNvPr id="83977" name="Text Box 9"/>
          <p:cNvSpPr txBox="1">
            <a:spLocks noChangeArrowheads="1"/>
          </p:cNvSpPr>
          <p:nvPr/>
        </p:nvSpPr>
        <p:spPr bwMode="auto">
          <a:xfrm>
            <a:off x="1187450" y="3357563"/>
            <a:ext cx="381635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Павелічэнне ў В:</a:t>
            </a:r>
          </a:p>
        </p:txBody>
      </p:sp>
      <p:sp>
        <p:nvSpPr>
          <p:cNvPr id="83978" name="Rectangle 10"/>
          <p:cNvSpPr>
            <a:spLocks noChangeArrowheads="1"/>
          </p:cNvSpPr>
          <p:nvPr/>
        </p:nvSpPr>
        <p:spPr bwMode="auto">
          <a:xfrm>
            <a:off x="5748338" y="3349625"/>
            <a:ext cx="24479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>
                <a:solidFill>
                  <a:srgbClr val="FA0404"/>
                </a:solidFill>
              </a:rPr>
              <a:t>А := А * В</a:t>
            </a:r>
          </a:p>
        </p:txBody>
      </p:sp>
      <p:sp>
        <p:nvSpPr>
          <p:cNvPr id="83979" name="Text Box 11"/>
          <p:cNvSpPr txBox="1">
            <a:spLocks noChangeArrowheads="1"/>
          </p:cNvSpPr>
          <p:nvPr/>
        </p:nvSpPr>
        <p:spPr bwMode="auto">
          <a:xfrm>
            <a:off x="468313" y="4221163"/>
            <a:ext cx="6477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3600"/>
              <a:t>3:</a:t>
            </a:r>
          </a:p>
        </p:txBody>
      </p:sp>
      <p:sp>
        <p:nvSpPr>
          <p:cNvPr id="83980" name="Text Box 12"/>
          <p:cNvSpPr txBox="1">
            <a:spLocks noChangeArrowheads="1"/>
          </p:cNvSpPr>
          <p:nvPr/>
        </p:nvSpPr>
        <p:spPr bwMode="auto">
          <a:xfrm>
            <a:off x="1187450" y="4292600"/>
            <a:ext cx="381635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Памяншэнне на В:</a:t>
            </a:r>
          </a:p>
        </p:txBody>
      </p:sp>
      <p:sp>
        <p:nvSpPr>
          <p:cNvPr id="83981" name="Rectangle 13"/>
          <p:cNvSpPr>
            <a:spLocks noChangeArrowheads="1"/>
          </p:cNvSpPr>
          <p:nvPr/>
        </p:nvSpPr>
        <p:spPr bwMode="auto">
          <a:xfrm>
            <a:off x="5754688" y="4292600"/>
            <a:ext cx="24479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>
                <a:solidFill>
                  <a:srgbClr val="FA0404"/>
                </a:solidFill>
              </a:rPr>
              <a:t>А := А - В</a:t>
            </a:r>
          </a:p>
        </p:txBody>
      </p:sp>
      <p:sp>
        <p:nvSpPr>
          <p:cNvPr id="83982" name="Text Box 14"/>
          <p:cNvSpPr txBox="1">
            <a:spLocks noChangeArrowheads="1"/>
          </p:cNvSpPr>
          <p:nvPr/>
        </p:nvSpPr>
        <p:spPr bwMode="auto">
          <a:xfrm>
            <a:off x="539750" y="5157788"/>
            <a:ext cx="6477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3600"/>
              <a:t>4:</a:t>
            </a:r>
          </a:p>
        </p:txBody>
      </p:sp>
      <p:sp>
        <p:nvSpPr>
          <p:cNvPr id="83983" name="Text Box 15"/>
          <p:cNvSpPr txBox="1">
            <a:spLocks noChangeArrowheads="1"/>
          </p:cNvSpPr>
          <p:nvPr/>
        </p:nvSpPr>
        <p:spPr bwMode="auto">
          <a:xfrm>
            <a:off x="1187450" y="5300663"/>
            <a:ext cx="381635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Памяншэнне ў В:</a:t>
            </a:r>
          </a:p>
        </p:txBody>
      </p:sp>
      <p:sp>
        <p:nvSpPr>
          <p:cNvPr id="83984" name="Rectangle 16"/>
          <p:cNvSpPr>
            <a:spLocks noChangeArrowheads="1"/>
          </p:cNvSpPr>
          <p:nvPr/>
        </p:nvSpPr>
        <p:spPr bwMode="auto">
          <a:xfrm>
            <a:off x="5707063" y="5208588"/>
            <a:ext cx="24479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>
                <a:solidFill>
                  <a:srgbClr val="FA0404"/>
                </a:solidFill>
              </a:rPr>
              <a:t>А := А / 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83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3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83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83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3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1000"/>
                                        <p:tgtEl>
                                          <p:spTgt spid="83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1000"/>
                                        <p:tgtEl>
                                          <p:spTgt spid="83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83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1000"/>
                                        <p:tgtEl>
                                          <p:spTgt spid="83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1000"/>
                                        <p:tgtEl>
                                          <p:spTgt spid="83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83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2" grpId="0"/>
      <p:bldP spid="83973" grpId="0"/>
      <p:bldP spid="83974" grpId="0"/>
      <p:bldP spid="83975" grpId="0"/>
      <p:bldP spid="83976" grpId="0"/>
      <p:bldP spid="83977" grpId="0"/>
      <p:bldP spid="83978" grpId="0"/>
      <p:bldP spid="83979" grpId="0"/>
      <p:bldP spid="83980" grpId="0"/>
      <p:bldP spid="83981" grpId="0"/>
      <p:bldP spid="83982" grpId="0"/>
      <p:bldP spid="83983" grpId="0"/>
      <p:bldP spid="8398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50950"/>
            <a:ext cx="8229600" cy="792163"/>
          </a:xfrm>
        </p:spPr>
        <p:txBody>
          <a:bodyPr/>
          <a:lstStyle/>
          <a:p>
            <a:pPr eaLnBrk="1" hangingPunct="1"/>
            <a:r>
              <a:rPr lang="ru-RU" altLang="ru-RU" sz="3600" b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Выкананне аператара: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755650" y="549275"/>
            <a:ext cx="34559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4000" b="1">
                <a:solidFill>
                  <a:srgbClr val="FA0404"/>
                </a:solidFill>
              </a:rPr>
              <a:t>А : = А + 5;</a:t>
            </a:r>
          </a:p>
        </p:txBody>
      </p:sp>
      <p:sp>
        <p:nvSpPr>
          <p:cNvPr id="86020" name="Text Box 4"/>
          <p:cNvSpPr txBox="1">
            <a:spLocks noChangeArrowheads="1"/>
          </p:cNvSpPr>
          <p:nvPr/>
        </p:nvSpPr>
        <p:spPr bwMode="auto">
          <a:xfrm>
            <a:off x="611188" y="2492375"/>
            <a:ext cx="6477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3600">
                <a:solidFill>
                  <a:srgbClr val="003300"/>
                </a:solidFill>
              </a:rPr>
              <a:t>1:</a:t>
            </a:r>
          </a:p>
        </p:txBody>
      </p:sp>
      <p:sp>
        <p:nvSpPr>
          <p:cNvPr id="86021" name="Rectangle 5"/>
          <p:cNvSpPr>
            <a:spLocks noChangeArrowheads="1"/>
          </p:cNvSpPr>
          <p:nvPr/>
        </p:nvSpPr>
        <p:spPr bwMode="auto">
          <a:xfrm>
            <a:off x="1692275" y="2492375"/>
            <a:ext cx="1511300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86022" name="Text Box 6"/>
          <p:cNvSpPr txBox="1">
            <a:spLocks noChangeArrowheads="1"/>
          </p:cNvSpPr>
          <p:nvPr/>
        </p:nvSpPr>
        <p:spPr bwMode="auto">
          <a:xfrm>
            <a:off x="1692275" y="2565400"/>
            <a:ext cx="6477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3600"/>
              <a:t>А</a:t>
            </a:r>
          </a:p>
        </p:txBody>
      </p:sp>
      <p:sp>
        <p:nvSpPr>
          <p:cNvPr id="86023" name="Text Box 7"/>
          <p:cNvSpPr txBox="1">
            <a:spLocks noChangeArrowheads="1"/>
          </p:cNvSpPr>
          <p:nvPr/>
        </p:nvSpPr>
        <p:spPr bwMode="auto">
          <a:xfrm>
            <a:off x="3851275" y="2565400"/>
            <a:ext cx="4824413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4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Падрыхтавана ячэйка памяці з зададзеным іменем А</a:t>
            </a:r>
          </a:p>
        </p:txBody>
      </p:sp>
      <p:sp>
        <p:nvSpPr>
          <p:cNvPr id="86024" name="Text Box 8"/>
          <p:cNvSpPr txBox="1">
            <a:spLocks noChangeArrowheads="1"/>
          </p:cNvSpPr>
          <p:nvPr/>
        </p:nvSpPr>
        <p:spPr bwMode="auto">
          <a:xfrm>
            <a:off x="611188" y="3716338"/>
            <a:ext cx="7921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3600">
                <a:solidFill>
                  <a:srgbClr val="003300"/>
                </a:solidFill>
              </a:rPr>
              <a:t>2:</a:t>
            </a:r>
          </a:p>
        </p:txBody>
      </p:sp>
      <p:sp>
        <p:nvSpPr>
          <p:cNvPr id="86025" name="Text Box 9"/>
          <p:cNvSpPr txBox="1">
            <a:spLocks noChangeArrowheads="1"/>
          </p:cNvSpPr>
          <p:nvPr/>
        </p:nvSpPr>
        <p:spPr bwMode="auto">
          <a:xfrm>
            <a:off x="1403350" y="3716338"/>
            <a:ext cx="3168650" cy="83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4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Вылічваецца значэнне выразу</a:t>
            </a:r>
          </a:p>
        </p:txBody>
      </p:sp>
      <p:sp>
        <p:nvSpPr>
          <p:cNvPr id="86026" name="Rectangle 10"/>
          <p:cNvSpPr>
            <a:spLocks noChangeArrowheads="1"/>
          </p:cNvSpPr>
          <p:nvPr/>
        </p:nvSpPr>
        <p:spPr bwMode="auto">
          <a:xfrm>
            <a:off x="5364163" y="3860800"/>
            <a:ext cx="1295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>
                <a:solidFill>
                  <a:srgbClr val="003300"/>
                </a:solidFill>
              </a:rPr>
              <a:t>А+5=</a:t>
            </a:r>
          </a:p>
        </p:txBody>
      </p:sp>
      <p:sp>
        <p:nvSpPr>
          <p:cNvPr id="86027" name="Text Box 11"/>
          <p:cNvSpPr txBox="1">
            <a:spLocks noChangeArrowheads="1"/>
          </p:cNvSpPr>
          <p:nvPr/>
        </p:nvSpPr>
        <p:spPr bwMode="auto">
          <a:xfrm>
            <a:off x="684213" y="4941888"/>
            <a:ext cx="6477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3600">
                <a:solidFill>
                  <a:srgbClr val="003300"/>
                </a:solidFill>
              </a:rPr>
              <a:t>3:</a:t>
            </a:r>
          </a:p>
        </p:txBody>
      </p:sp>
      <p:sp>
        <p:nvSpPr>
          <p:cNvPr id="86028" name="Rectangle 12"/>
          <p:cNvSpPr>
            <a:spLocks noChangeArrowheads="1"/>
          </p:cNvSpPr>
          <p:nvPr/>
        </p:nvSpPr>
        <p:spPr bwMode="auto">
          <a:xfrm>
            <a:off x="1692275" y="4797425"/>
            <a:ext cx="1511300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86029" name="Text Box 13"/>
          <p:cNvSpPr txBox="1">
            <a:spLocks noChangeArrowheads="1"/>
          </p:cNvSpPr>
          <p:nvPr/>
        </p:nvSpPr>
        <p:spPr bwMode="auto">
          <a:xfrm>
            <a:off x="1692275" y="4797425"/>
            <a:ext cx="6477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3600"/>
              <a:t>А</a:t>
            </a:r>
          </a:p>
        </p:txBody>
      </p:sp>
      <p:sp>
        <p:nvSpPr>
          <p:cNvPr id="86031" name="Text Box 15"/>
          <p:cNvSpPr txBox="1">
            <a:spLocks noChangeArrowheads="1"/>
          </p:cNvSpPr>
          <p:nvPr/>
        </p:nvSpPr>
        <p:spPr bwMode="auto">
          <a:xfrm>
            <a:off x="3492500" y="4797425"/>
            <a:ext cx="5327650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4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Атрыманае значэнне запісваюць у падрыхтаваную ячэйку з іменем А</a:t>
            </a:r>
          </a:p>
        </p:txBody>
      </p:sp>
      <p:sp>
        <p:nvSpPr>
          <p:cNvPr id="86032" name="Text Box 16"/>
          <p:cNvSpPr txBox="1">
            <a:spLocks noChangeArrowheads="1"/>
          </p:cNvSpPr>
          <p:nvPr/>
        </p:nvSpPr>
        <p:spPr bwMode="auto">
          <a:xfrm>
            <a:off x="2484438" y="2565400"/>
            <a:ext cx="6477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3600">
                <a:solidFill>
                  <a:srgbClr val="FA0404"/>
                </a:solidFill>
              </a:rPr>
              <a:t>8</a:t>
            </a:r>
          </a:p>
        </p:txBody>
      </p:sp>
      <p:sp>
        <p:nvSpPr>
          <p:cNvPr id="86033" name="Rectangle 17"/>
          <p:cNvSpPr>
            <a:spLocks noChangeArrowheads="1"/>
          </p:cNvSpPr>
          <p:nvPr/>
        </p:nvSpPr>
        <p:spPr bwMode="auto">
          <a:xfrm>
            <a:off x="6702425" y="3824288"/>
            <a:ext cx="1541463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 dirty="0">
                <a:solidFill>
                  <a:srgbClr val="003300"/>
                </a:solidFill>
              </a:rPr>
              <a:t> </a:t>
            </a:r>
            <a:r>
              <a:rPr lang="ru-RU" altLang="ru-RU" sz="3600" dirty="0" smtClean="0">
                <a:solidFill>
                  <a:srgbClr val="003300"/>
                </a:solidFill>
              </a:rPr>
              <a:t>+</a:t>
            </a:r>
            <a:r>
              <a:rPr lang="ru-RU" altLang="ru-RU" sz="3600" dirty="0">
                <a:solidFill>
                  <a:srgbClr val="003300"/>
                </a:solidFill>
              </a:rPr>
              <a:t>5 =</a:t>
            </a:r>
          </a:p>
        </p:txBody>
      </p:sp>
      <p:sp>
        <p:nvSpPr>
          <p:cNvPr id="86034" name="Rectangle 18"/>
          <p:cNvSpPr>
            <a:spLocks noChangeArrowheads="1"/>
          </p:cNvSpPr>
          <p:nvPr/>
        </p:nvSpPr>
        <p:spPr bwMode="auto">
          <a:xfrm>
            <a:off x="8064500" y="3860800"/>
            <a:ext cx="9001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>
                <a:solidFill>
                  <a:srgbClr val="FA0404"/>
                </a:solidFill>
              </a:rPr>
              <a:t>13</a:t>
            </a:r>
          </a:p>
        </p:txBody>
      </p:sp>
      <p:sp>
        <p:nvSpPr>
          <p:cNvPr id="86035" name="Text Box 19"/>
          <p:cNvSpPr txBox="1">
            <a:spLocks noChangeArrowheads="1"/>
          </p:cNvSpPr>
          <p:nvPr/>
        </p:nvSpPr>
        <p:spPr bwMode="auto">
          <a:xfrm>
            <a:off x="2484438" y="2565400"/>
            <a:ext cx="6477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3600">
                <a:solidFill>
                  <a:srgbClr val="FA0404"/>
                </a:solidFill>
              </a:rPr>
              <a:t>8</a:t>
            </a:r>
          </a:p>
        </p:txBody>
      </p:sp>
      <p:sp>
        <p:nvSpPr>
          <p:cNvPr id="86036" name="Text Box 20"/>
          <p:cNvSpPr txBox="1">
            <a:spLocks noChangeArrowheads="1"/>
          </p:cNvSpPr>
          <p:nvPr/>
        </p:nvSpPr>
        <p:spPr bwMode="auto">
          <a:xfrm>
            <a:off x="2484438" y="2565400"/>
            <a:ext cx="6477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3600">
                <a:solidFill>
                  <a:srgbClr val="FA0404"/>
                </a:solidFill>
              </a:rPr>
              <a:t>8</a:t>
            </a:r>
          </a:p>
        </p:txBody>
      </p:sp>
      <p:sp>
        <p:nvSpPr>
          <p:cNvPr id="86037" name="Text Box 21"/>
          <p:cNvSpPr txBox="1">
            <a:spLocks noChangeArrowheads="1"/>
          </p:cNvSpPr>
          <p:nvPr/>
        </p:nvSpPr>
        <p:spPr bwMode="auto">
          <a:xfrm>
            <a:off x="2339975" y="4797425"/>
            <a:ext cx="86360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ru-RU" altLang="ru-RU" sz="3600" dirty="0">
              <a:solidFill>
                <a:srgbClr val="FA040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6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6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6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86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1000"/>
                                        <p:tgtEl>
                                          <p:spTgt spid="86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1000"/>
                                        <p:tgtEl>
                                          <p:spTgt spid="86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86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5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29077E-6 L 0.44496 0.1841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86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40" y="92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86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1000"/>
                                        <p:tgtEl>
                                          <p:spTgt spid="86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86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6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86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6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86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68" presetID="9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86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7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9.02151E-7 L -0.63577 0.13162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860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788" y="65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75" presetID="1" presetClass="exit" presetSubtype="0" fill="hold" grpId="1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7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1000"/>
                                        <p:tgtEl>
                                          <p:spTgt spid="86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8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86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/>
      <p:bldP spid="86020" grpId="0"/>
      <p:bldP spid="86021" grpId="0" animBg="1"/>
      <p:bldP spid="86022" grpId="0"/>
      <p:bldP spid="86023" grpId="0"/>
      <p:bldP spid="86024" grpId="0"/>
      <p:bldP spid="86025" grpId="0"/>
      <p:bldP spid="86026" grpId="0"/>
      <p:bldP spid="86027" grpId="0"/>
      <p:bldP spid="86028" grpId="0" animBg="1"/>
      <p:bldP spid="86029" grpId="0"/>
      <p:bldP spid="86031" grpId="0"/>
      <p:bldP spid="86032" grpId="0"/>
      <p:bldP spid="86032" grpId="1"/>
      <p:bldP spid="86033" grpId="0"/>
      <p:bldP spid="86034" grpId="0"/>
      <p:bldP spid="86034" grpId="1"/>
      <p:bldP spid="86035" grpId="0"/>
      <p:bldP spid="86036" grpId="0"/>
      <p:bldP spid="86037" grpId="0"/>
      <p:bldP spid="8603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533400"/>
            <a:ext cx="8134350" cy="808038"/>
          </a:xfrm>
        </p:spPr>
        <p:txBody>
          <a:bodyPr/>
          <a:lstStyle/>
          <a:p>
            <a:r>
              <a:rPr lang="ru-RU" altLang="ru-RU" sz="4000" b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Задание №1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600200"/>
            <a:ext cx="8893175" cy="1828800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altLang="ru-RU" sz="4000" b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Запішыце каманду, якая прысвойвае зменнай х значэние  -1,5.</a:t>
            </a: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2103438" y="3644900"/>
            <a:ext cx="4197350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400" b="1" dirty="0">
                <a:solidFill>
                  <a:srgbClr val="FF0000"/>
                </a:solidFill>
              </a:rPr>
              <a:t>Х:=-</a:t>
            </a:r>
            <a:r>
              <a:rPr lang="ru-RU" altLang="ru-RU" sz="4400" b="1" dirty="0" smtClean="0">
                <a:solidFill>
                  <a:srgbClr val="FF0000"/>
                </a:solidFill>
              </a:rPr>
              <a:t>1,5;</a:t>
            </a:r>
            <a:endParaRPr lang="ru-RU" alt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476250"/>
            <a:ext cx="7696200" cy="735013"/>
          </a:xfrm>
        </p:spPr>
        <p:txBody>
          <a:bodyPr/>
          <a:lstStyle/>
          <a:p>
            <a:r>
              <a:rPr lang="ru-RU" altLang="ru-RU" sz="4400" b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Заданне №2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950" y="1914525"/>
            <a:ext cx="8856663" cy="2019300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altLang="ru-RU" sz="4000" b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Запішыце каманду, якая прысвойвае зменнай </a:t>
            </a:r>
            <a:r>
              <a:rPr lang="en-US" altLang="ru-RU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summa</a:t>
            </a:r>
            <a:r>
              <a:rPr lang="en-US" altLang="ru-RU" sz="4000" b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000" b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нулявое значэнне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3059113" y="3933825"/>
            <a:ext cx="3180679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4400" b="1" dirty="0">
                <a:solidFill>
                  <a:srgbClr val="FF0000"/>
                </a:solidFill>
              </a:rPr>
              <a:t>summa</a:t>
            </a:r>
            <a:r>
              <a:rPr lang="ru-RU" altLang="ru-RU" sz="4400" b="1" dirty="0">
                <a:solidFill>
                  <a:srgbClr val="FF0000"/>
                </a:solidFill>
              </a:rPr>
              <a:t>:=</a:t>
            </a:r>
            <a:r>
              <a:rPr lang="ru-RU" altLang="ru-RU" sz="4400" b="1" dirty="0" smtClean="0">
                <a:solidFill>
                  <a:srgbClr val="FF0000"/>
                </a:solidFill>
              </a:rPr>
              <a:t>0;</a:t>
            </a:r>
            <a:endParaRPr lang="ru-RU" alt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</p:bldLst>
  </p:timing>
</p:sld>
</file>

<file path=ppt/theme/theme1.xml><?xml version="1.0" encoding="utf-8"?>
<a:theme xmlns:a="http://schemas.openxmlformats.org/drawingml/2006/main" name="Студия">
  <a:themeElements>
    <a:clrScheme name="Студия 1">
      <a:dk1>
        <a:srgbClr val="000000"/>
      </a:dk1>
      <a:lt1>
        <a:srgbClr val="FFFFFF"/>
      </a:lt1>
      <a:dk2>
        <a:srgbClr val="336666"/>
      </a:dk2>
      <a:lt2>
        <a:srgbClr val="CCCC99"/>
      </a:lt2>
      <a:accent1>
        <a:srgbClr val="97CDCC"/>
      </a:accent1>
      <a:accent2>
        <a:srgbClr val="D6E0E0"/>
      </a:accent2>
      <a:accent3>
        <a:srgbClr val="FFFFFF"/>
      </a:accent3>
      <a:accent4>
        <a:srgbClr val="000000"/>
      </a:accent4>
      <a:accent5>
        <a:srgbClr val="C9E3E2"/>
      </a:accent5>
      <a:accent6>
        <a:srgbClr val="C2CBCB"/>
      </a:accent6>
      <a:hlink>
        <a:srgbClr val="99CC00"/>
      </a:hlink>
      <a:folHlink>
        <a:srgbClr val="336666"/>
      </a:folHlink>
    </a:clrScheme>
    <a:fontScheme name="Студия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тудия 1">
        <a:dk1>
          <a:srgbClr val="000000"/>
        </a:dk1>
        <a:lt1>
          <a:srgbClr val="FFFFFF"/>
        </a:lt1>
        <a:dk2>
          <a:srgbClr val="336666"/>
        </a:dk2>
        <a:lt2>
          <a:srgbClr val="CCCC99"/>
        </a:lt2>
        <a:accent1>
          <a:srgbClr val="97CDCC"/>
        </a:accent1>
        <a:accent2>
          <a:srgbClr val="D6E0E0"/>
        </a:accent2>
        <a:accent3>
          <a:srgbClr val="FFFFFF"/>
        </a:accent3>
        <a:accent4>
          <a:srgbClr val="000000"/>
        </a:accent4>
        <a:accent5>
          <a:srgbClr val="C9E3E2"/>
        </a:accent5>
        <a:accent6>
          <a:srgbClr val="C2CBCB"/>
        </a:accent6>
        <a:hlink>
          <a:srgbClr val="99CC00"/>
        </a:hlink>
        <a:folHlink>
          <a:srgbClr val="33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2">
        <a:dk1>
          <a:srgbClr val="000000"/>
        </a:dk1>
        <a:lt1>
          <a:srgbClr val="FFFFFF"/>
        </a:lt1>
        <a:dk2>
          <a:srgbClr val="3732A0"/>
        </a:dk2>
        <a:lt2>
          <a:srgbClr val="666699"/>
        </a:lt2>
        <a:accent1>
          <a:srgbClr val="CCCCFF"/>
        </a:accent1>
        <a:accent2>
          <a:srgbClr val="009999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8A8A"/>
        </a:accent6>
        <a:hlink>
          <a:srgbClr val="3366CC"/>
        </a:hlink>
        <a:folHlink>
          <a:srgbClr val="9094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3">
        <a:dk1>
          <a:srgbClr val="000000"/>
        </a:dk1>
        <a:lt1>
          <a:srgbClr val="FFFFFF"/>
        </a:lt1>
        <a:dk2>
          <a:srgbClr val="CD0505"/>
        </a:dk2>
        <a:lt2>
          <a:srgbClr val="5F5F5F"/>
        </a:lt2>
        <a:accent1>
          <a:srgbClr val="D2D5DE"/>
        </a:accent1>
        <a:accent2>
          <a:srgbClr val="D55757"/>
        </a:accent2>
        <a:accent3>
          <a:srgbClr val="FFFFFF"/>
        </a:accent3>
        <a:accent4>
          <a:srgbClr val="000000"/>
        </a:accent4>
        <a:accent5>
          <a:srgbClr val="E5E7EC"/>
        </a:accent5>
        <a:accent6>
          <a:srgbClr val="C14E4E"/>
        </a:accent6>
        <a:hlink>
          <a:srgbClr val="F42D1E"/>
        </a:hlink>
        <a:folHlink>
          <a:srgbClr val="7C84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4">
        <a:dk1>
          <a:srgbClr val="000000"/>
        </a:dk1>
        <a:lt1>
          <a:srgbClr val="FFFFFF"/>
        </a:lt1>
        <a:dk2>
          <a:srgbClr val="551A07"/>
        </a:dk2>
        <a:lt2>
          <a:srgbClr val="CC3300"/>
        </a:lt2>
        <a:accent1>
          <a:srgbClr val="F4B400"/>
        </a:accent1>
        <a:accent2>
          <a:srgbClr val="993300"/>
        </a:accent2>
        <a:accent3>
          <a:srgbClr val="FFFFFF"/>
        </a:accent3>
        <a:accent4>
          <a:srgbClr val="000000"/>
        </a:accent4>
        <a:accent5>
          <a:srgbClr val="F8D6AA"/>
        </a:accent5>
        <a:accent6>
          <a:srgbClr val="8A2D00"/>
        </a:accent6>
        <a:hlink>
          <a:srgbClr val="FF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5">
        <a:dk1>
          <a:srgbClr val="000000"/>
        </a:dk1>
        <a:lt1>
          <a:srgbClr val="FFFFFF"/>
        </a:lt1>
        <a:dk2>
          <a:srgbClr val="FF0000"/>
        </a:dk2>
        <a:lt2>
          <a:srgbClr val="FFCC00"/>
        </a:lt2>
        <a:accent1>
          <a:srgbClr val="66CC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008A00"/>
        </a:accent6>
        <a:hlink>
          <a:srgbClr val="FF3300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6">
        <a:dk1>
          <a:srgbClr val="666633"/>
        </a:dk1>
        <a:lt1>
          <a:srgbClr val="FFFFFF"/>
        </a:lt1>
        <a:dk2>
          <a:srgbClr val="000000"/>
        </a:dk2>
        <a:lt2>
          <a:srgbClr val="CC3300"/>
        </a:lt2>
        <a:accent1>
          <a:srgbClr val="8080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C0C0AA"/>
        </a:accent5>
        <a:accent6>
          <a:srgbClr val="E78A00"/>
        </a:accent6>
        <a:hlink>
          <a:srgbClr val="CC6600"/>
        </a:hlink>
        <a:folHlink>
          <a:srgbClr val="434B1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7">
        <a:dk1>
          <a:srgbClr val="766997"/>
        </a:dk1>
        <a:lt1>
          <a:srgbClr val="FFFFFF"/>
        </a:lt1>
        <a:dk2>
          <a:srgbClr val="530901"/>
        </a:dk2>
        <a:lt2>
          <a:srgbClr val="FFFFFF"/>
        </a:lt2>
        <a:accent1>
          <a:srgbClr val="FF3300"/>
        </a:accent1>
        <a:accent2>
          <a:srgbClr val="CC6600"/>
        </a:accent2>
        <a:accent3>
          <a:srgbClr val="B3AAAA"/>
        </a:accent3>
        <a:accent4>
          <a:srgbClr val="DADADA"/>
        </a:accent4>
        <a:accent5>
          <a:srgbClr val="FFADAA"/>
        </a:accent5>
        <a:accent6>
          <a:srgbClr val="B95C00"/>
        </a:accent6>
        <a:hlink>
          <a:srgbClr val="FF990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8">
        <a:dk1>
          <a:srgbClr val="666699"/>
        </a:dk1>
        <a:lt1>
          <a:srgbClr val="FFFFFF"/>
        </a:lt1>
        <a:dk2>
          <a:srgbClr val="4C004C"/>
        </a:dk2>
        <a:lt2>
          <a:srgbClr val="FFFFFF"/>
        </a:lt2>
        <a:accent1>
          <a:srgbClr val="0099CC"/>
        </a:accent1>
        <a:accent2>
          <a:srgbClr val="993366"/>
        </a:accent2>
        <a:accent3>
          <a:srgbClr val="B2AAB2"/>
        </a:accent3>
        <a:accent4>
          <a:srgbClr val="DADADA"/>
        </a:accent4>
        <a:accent5>
          <a:srgbClr val="AACAE2"/>
        </a:accent5>
        <a:accent6>
          <a:srgbClr val="8A2D5C"/>
        </a:accent6>
        <a:hlink>
          <a:srgbClr val="99CC00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9">
        <a:dk1>
          <a:srgbClr val="565682"/>
        </a:dk1>
        <a:lt1>
          <a:srgbClr val="FFFFFF"/>
        </a:lt1>
        <a:dk2>
          <a:srgbClr val="1E1551"/>
        </a:dk2>
        <a:lt2>
          <a:srgbClr val="CCFFFF"/>
        </a:lt2>
        <a:accent1>
          <a:srgbClr val="33CCCC"/>
        </a:accent1>
        <a:accent2>
          <a:srgbClr val="009999"/>
        </a:accent2>
        <a:accent3>
          <a:srgbClr val="ABAAB3"/>
        </a:accent3>
        <a:accent4>
          <a:srgbClr val="DADADA"/>
        </a:accent4>
        <a:accent5>
          <a:srgbClr val="ADE2E2"/>
        </a:accent5>
        <a:accent6>
          <a:srgbClr val="008A8A"/>
        </a:accent6>
        <a:hlink>
          <a:srgbClr val="FF9900"/>
        </a:hlink>
        <a:folHlink>
          <a:srgbClr val="00598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10">
        <a:dk1>
          <a:srgbClr val="CCCC99"/>
        </a:dk1>
        <a:lt1>
          <a:srgbClr val="FFFFFF"/>
        </a:lt1>
        <a:dk2>
          <a:srgbClr val="2E5D5C"/>
        </a:dk2>
        <a:lt2>
          <a:srgbClr val="FFFFFF"/>
        </a:lt2>
        <a:accent1>
          <a:srgbClr val="0099CC"/>
        </a:accent1>
        <a:accent2>
          <a:srgbClr val="D6E0E0"/>
        </a:accent2>
        <a:accent3>
          <a:srgbClr val="ADB6B5"/>
        </a:accent3>
        <a:accent4>
          <a:srgbClr val="DADADA"/>
        </a:accent4>
        <a:accent5>
          <a:srgbClr val="AACAE2"/>
        </a:accent5>
        <a:accent6>
          <a:srgbClr val="C2CBCB"/>
        </a:accent6>
        <a:hlink>
          <a:srgbClr val="CCCC99"/>
        </a:hlink>
        <a:folHlink>
          <a:srgbClr val="428A8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802</TotalTime>
  <Words>730</Words>
  <Application>Microsoft Office PowerPoint</Application>
  <PresentationFormat>Экран (4:3)</PresentationFormat>
  <Paragraphs>134</Paragraphs>
  <Slides>21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Студия</vt:lpstr>
      <vt:lpstr>Document</vt:lpstr>
      <vt:lpstr>Каманда  прысвойвання Арыфметычныя аперацыі і выразы</vt:lpstr>
      <vt:lpstr>Презентация PowerPoint</vt:lpstr>
      <vt:lpstr>Презентация PowerPoint</vt:lpstr>
      <vt:lpstr>Презентация PowerPoint</vt:lpstr>
      <vt:lpstr>Выкананне аператара:</vt:lpstr>
      <vt:lpstr>Змяненне значэння зменнай:</vt:lpstr>
      <vt:lpstr>Выкананне аператара:</vt:lpstr>
      <vt:lpstr>Задание №1</vt:lpstr>
      <vt:lpstr>Заданне №2</vt:lpstr>
      <vt:lpstr>Заданне №3</vt:lpstr>
      <vt:lpstr>Задание №4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MoBIL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Асновы мовы праграміравання</dc:title>
  <dc:creator>Admin</dc:creator>
  <cp:lastModifiedBy>User</cp:lastModifiedBy>
  <cp:revision>75</cp:revision>
  <dcterms:created xsi:type="dcterms:W3CDTF">2010-12-20T17:49:23Z</dcterms:created>
  <dcterms:modified xsi:type="dcterms:W3CDTF">2015-03-23T17:12:36Z</dcterms:modified>
</cp:coreProperties>
</file>