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sldIdLst>
    <p:sldId id="256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9" r:id="rId10"/>
    <p:sldId id="288" r:id="rId11"/>
    <p:sldId id="280" r:id="rId12"/>
    <p:sldId id="278" r:id="rId13"/>
    <p:sldId id="27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FF0000"/>
    <a:srgbClr val="FF9900"/>
    <a:srgbClr val="C1F5CB"/>
    <a:srgbClr val="0000FF"/>
    <a:srgbClr val="0066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2400" smtClean="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2400" smtClean="0"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mtClean="0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27EE2-16FD-497F-9487-A9D43EF79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739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6D2DB-45B3-4979-9091-854BE8ED4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456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22F37-9B7C-4AB7-B668-B33C2B9D8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558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17B82-5C7B-46EB-9168-424C920FB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011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58496-E4FF-494A-9F15-0D29892F2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683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5A581-0E99-499A-AAF3-0FF53933C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947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82751-D6AE-4148-AD41-9562E45DC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805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B54188-B96E-49C2-9047-9AAA22D12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84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86269-8B66-4ED2-A203-5CD325715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967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CE207-45DF-418A-90D0-2C60863368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645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A234C-A409-4CF1-8D59-732BBDFE4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826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fld id="{7BC87D25-9EAA-4E47-8BEC-DF2CAA620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sp>
          <p:nvSpPr>
            <p:cNvPr id="1033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4084638"/>
          </a:xfrm>
        </p:spPr>
        <p:txBody>
          <a:bodyPr/>
          <a:lstStyle/>
          <a:p>
            <a:pPr eaLnBrk="1" hangingPunct="1"/>
            <a:r>
              <a:rPr lang="ru-RU" altLang="ru-RU" sz="7300" b="1" dirty="0" err="1" smtClean="0">
                <a:solidFill>
                  <a:srgbClr val="006600"/>
                </a:solidFill>
                <a:latin typeface="Times New Roman" pitchFamily="18" charset="0"/>
              </a:rPr>
              <a:t>Арганізацыя</a:t>
            </a:r>
            <a:r>
              <a:rPr lang="ru-RU" altLang="ru-RU" sz="7300" b="1" dirty="0" smtClean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7300" b="1" dirty="0" err="1" smtClean="0">
                <a:solidFill>
                  <a:srgbClr val="006600"/>
                </a:solidFill>
                <a:latin typeface="Times New Roman" pitchFamily="18" charset="0"/>
              </a:rPr>
              <a:t>ўводу</a:t>
            </a:r>
            <a:r>
              <a:rPr lang="ru-RU" altLang="ru-RU" sz="7300" b="1" dirty="0" smtClean="0">
                <a:solidFill>
                  <a:srgbClr val="006600"/>
                </a:solidFill>
                <a:latin typeface="Times New Roman" pitchFamily="18" charset="0"/>
              </a:rPr>
              <a:t> і </a:t>
            </a:r>
            <a:r>
              <a:rPr lang="ru-RU" altLang="ru-RU" sz="7300" b="1" dirty="0" err="1" smtClean="0">
                <a:solidFill>
                  <a:srgbClr val="006600"/>
                </a:solidFill>
                <a:latin typeface="Times New Roman" pitchFamily="18" charset="0"/>
              </a:rPr>
              <a:t>вываду</a:t>
            </a:r>
            <a:r>
              <a:rPr lang="ru-RU" altLang="ru-RU" sz="7300" b="1" dirty="0" smtClean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7300" b="1" dirty="0" err="1" smtClean="0">
                <a:solidFill>
                  <a:srgbClr val="006600"/>
                </a:solidFill>
                <a:latin typeface="Times New Roman" pitchFamily="18" charset="0"/>
              </a:rPr>
              <a:t>даных</a:t>
            </a:r>
            <a:r>
              <a:rPr lang="ru-RU" altLang="ru-RU" sz="7300" b="1" dirty="0" smtClean="0">
                <a:solidFill>
                  <a:srgbClr val="006600"/>
                </a:solidFill>
                <a:latin typeface="Times New Roman" pitchFamily="18" charset="0"/>
              </a:rPr>
              <a:t/>
            </a:r>
            <a:br>
              <a:rPr lang="ru-RU" altLang="ru-RU" sz="7300" b="1" dirty="0" smtClean="0">
                <a:solidFill>
                  <a:srgbClr val="006600"/>
                </a:solidFill>
                <a:latin typeface="Times New Roman" pitchFamily="18" charset="0"/>
              </a:rPr>
            </a:br>
            <a:endParaRPr lang="ru-RU" altLang="ru-RU" sz="7300" b="1" dirty="0" smtClean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419100" y="5229225"/>
            <a:ext cx="8569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8000"/>
                </a:solidFill>
              </a:rPr>
              <a:t>А</a:t>
            </a:r>
            <a:r>
              <a:rPr lang="be-BY" altLang="ru-RU" sz="1800" b="1">
                <a:solidFill>
                  <a:srgbClr val="008000"/>
                </a:solidFill>
              </a:rPr>
              <a:t>ўтар: Мулярчык Жанна Вячаславаўна, настаўнік інфарматыкі,</a:t>
            </a:r>
            <a:endParaRPr lang="ru-RU" altLang="ru-RU" sz="1800" b="1">
              <a:solidFill>
                <a:srgbClr val="008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1800" b="1">
                <a:solidFill>
                  <a:srgbClr val="008000"/>
                </a:solidFill>
              </a:rPr>
              <a:t> ДУА “Цырынскі ВПК дзіцячы сад – сярэдняя школа” Гродзенскай вобласці, Карэліцкага раёна, а.г. Цырын, 2015 г.</a:t>
            </a:r>
            <a:endParaRPr lang="ru-RU" altLang="ru-RU" sz="18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2060575"/>
            <a:ext cx="3646487" cy="365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827088" y="260350"/>
            <a:ext cx="741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54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Практычная 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042988" y="620713"/>
            <a:ext cx="7200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4000" b="1">
                <a:solidFill>
                  <a:srgbClr val="008000"/>
                </a:solidFill>
              </a:rPr>
              <a:t>Дамашняе заданне</a:t>
            </a:r>
            <a:endParaRPr lang="ru-RU" altLang="ru-RU" sz="4000" b="1">
              <a:solidFill>
                <a:srgbClr val="008000"/>
              </a:solidFill>
            </a:endParaRP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1187450" y="2349500"/>
            <a:ext cx="662463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600" b="1">
                <a:solidFill>
                  <a:srgbClr val="008000"/>
                </a:solidFill>
              </a:rPr>
              <a:t>Вывучыць матэрыял  § 11, адказаць на пытанні 1- 4,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3600" b="1">
                <a:solidFill>
                  <a:srgbClr val="008000"/>
                </a:solidFill>
              </a:rPr>
              <a:t>выканаць практыкаванне 1.</a:t>
            </a:r>
            <a:endParaRPr lang="ru-RU" altLang="ru-RU" sz="36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Объект 1"/>
          <p:cNvGraphicFramePr>
            <a:graphicFrameLocks noChangeAspect="1"/>
          </p:cNvGraphicFramePr>
          <p:nvPr/>
        </p:nvGraphicFramePr>
        <p:xfrm>
          <a:off x="611188" y="1700213"/>
          <a:ext cx="7970837" cy="482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Document" r:id="rId3" imgW="4447772" imgH="4077012" progId="Word.Document.8">
                  <p:embed/>
                </p:oleObj>
              </mc:Choice>
              <mc:Fallback>
                <p:oleObj name="Document" r:id="rId3" imgW="4447772" imgH="4077012" progId="Word.Document.8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700213"/>
                        <a:ext cx="7970837" cy="4824412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chemeClr val="hlink"/>
                          </a:gs>
                          <a:gs pos="100000">
                            <a:schemeClr val="accent2"/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611188" y="692150"/>
            <a:ext cx="7200900" cy="600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 b="1"/>
              <a:t>Выкарыстаныя рэсурсы:</a:t>
            </a:r>
            <a:endParaRPr lang="ru-RU" altLang="ru-RU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/>
              <a:t>1. Інфарматыка: вучэб.дапам. для 7-га кл.агульнаадукац. устаноў з беларус. мовай навучання. / Г.А. Забароўскі  і інш. – Мінск: нар. Асвета, 2009.</a:t>
            </a:r>
            <a:endParaRPr lang="ru-RU" altLang="ru-RU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/>
              <a:t>2. Информатика в 7 классе: учеб.- метод. пособие для учителей учреждений общ. среднего образования с белорус. и рус. яз. обучения/  Г.А. Заборовский и др.- Минск: Нар. асвета, 2011.</a:t>
            </a:r>
            <a:endParaRPr lang="ru-RU" altLang="ru-RU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/>
              <a:t>3. Информатика: рабочая тетрадь для 7 класса: пособие для учащихся общеобразоват. Учреждений с рус. яз. обучения/ Л.И. Овчинникова. – Минск: Аверсэв. 2009.</a:t>
            </a:r>
            <a:endParaRPr lang="ru-RU" altLang="ru-RU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e-BY" altLang="ru-RU" sz="2400"/>
              <a:t>4. Мультимедийный справочник по основам языка Паскаль (</a:t>
            </a:r>
            <a:r>
              <a:rPr lang="en-US" altLang="ru-RU" sz="2400"/>
              <a:t>veli</a:t>
            </a:r>
            <a:r>
              <a:rPr lang="be-BY" altLang="ru-RU" sz="2400"/>
              <a:t>4</a:t>
            </a:r>
            <a:r>
              <a:rPr lang="en-US" altLang="ru-RU" sz="2400"/>
              <a:t>ina</a:t>
            </a:r>
            <a:r>
              <a:rPr lang="be-BY" altLang="ru-RU" sz="2400"/>
              <a:t>.</a:t>
            </a:r>
            <a:r>
              <a:rPr lang="en-US" altLang="ru-RU" sz="2400"/>
              <a:t>swf</a:t>
            </a:r>
            <a:r>
              <a:rPr lang="ru-RU" altLang="ru-RU" sz="240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323850" y="692150"/>
            <a:ext cx="8640763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>
                <a:solidFill>
                  <a:srgbClr val="FF0000"/>
                </a:solidFill>
              </a:rPr>
              <a:t>Вучні павінны ведаць</a:t>
            </a:r>
            <a:r>
              <a:rPr lang="ru-RU" altLang="ru-RU" sz="4000"/>
              <a:t> </a:t>
            </a:r>
            <a:r>
              <a:rPr lang="ru-RU" altLang="ru-RU" sz="4000">
                <a:solidFill>
                  <a:srgbClr val="008000"/>
                </a:solidFill>
              </a:rPr>
              <a:t>каманды ўводу і вываду даных.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>
                <a:solidFill>
                  <a:srgbClr val="FF0000"/>
                </a:solidFill>
              </a:rPr>
              <a:t>Вучні павінны ўмець </a:t>
            </a:r>
            <a:r>
              <a:rPr lang="ru-RU" altLang="ru-RU" sz="4000">
                <a:solidFill>
                  <a:srgbClr val="008000"/>
                </a:solidFill>
              </a:rPr>
              <a:t>састаўляць і выконваць праграмы з выкарыстаннем камандаў уводу і вываду даных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179388" y="981075"/>
            <a:ext cx="85693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800" b="1">
                <a:solidFill>
                  <a:srgbClr val="FF0000"/>
                </a:solidFill>
              </a:rPr>
              <a:t>Этапы састаўлення праграмы: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800"/>
              <a:t> </a:t>
            </a:r>
            <a:r>
              <a:rPr lang="ru-RU" altLang="ru-RU" sz="4800">
                <a:solidFill>
                  <a:srgbClr val="008000"/>
                </a:solidFill>
              </a:rPr>
              <a:t>- увод зыходных даных;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800">
                <a:solidFill>
                  <a:srgbClr val="008000"/>
                </a:solidFill>
              </a:rPr>
              <a:t> - апрацоўка даных;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800">
                <a:solidFill>
                  <a:srgbClr val="008000"/>
                </a:solidFill>
              </a:rPr>
              <a:t> - вывад даных.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468313" y="620713"/>
            <a:ext cx="8424862" cy="569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</a:rPr>
              <a:t>Каманды вываду </a:t>
            </a:r>
            <a:r>
              <a:rPr lang="ru-RU" altLang="ru-RU" sz="2800">
                <a:solidFill>
                  <a:srgbClr val="008000"/>
                </a:solidFill>
              </a:rPr>
              <a:t>выкарыстоўваюцца для вываду інфармацыі на экран у акно вываду.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>
                <a:solidFill>
                  <a:srgbClr val="008000"/>
                </a:solidFill>
              </a:rPr>
              <a:t>Фармат камандаў: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rgbClr val="FF0000"/>
                </a:solidFill>
              </a:rPr>
              <a:t>Write(</a:t>
            </a:r>
            <a:r>
              <a:rPr lang="ru-RU" altLang="ru-RU" sz="2800" b="1">
                <a:solidFill>
                  <a:srgbClr val="FF0000"/>
                </a:solidFill>
              </a:rPr>
              <a:t>спісак вываду);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rgbClr val="FF0000"/>
                </a:solidFill>
              </a:rPr>
              <a:t>Writeln(</a:t>
            </a:r>
            <a:r>
              <a:rPr lang="ru-RU" altLang="ru-RU" sz="2800" b="1">
                <a:solidFill>
                  <a:srgbClr val="FF0000"/>
                </a:solidFill>
              </a:rPr>
              <a:t>спісак вываду).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</a:rPr>
              <a:t>Спісак вываду </a:t>
            </a:r>
            <a:r>
              <a:rPr lang="ru-RU" altLang="ru-RU" sz="2800">
                <a:solidFill>
                  <a:srgbClr val="008000"/>
                </a:solidFill>
              </a:rPr>
              <a:t>– гэта адвольная паслядоўнасць зменных, канстант, арыфметычных выразаў, тэкставых паведамленняў.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>
                <a:solidFill>
                  <a:srgbClr val="008000"/>
                </a:solidFill>
              </a:rPr>
              <a:t>Элементы ў спіску вываду падзяляюцца коскай. Тэкст заключаецца ў апострафы.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>
                <a:solidFill>
                  <a:srgbClr val="008000"/>
                </a:solidFill>
              </a:rPr>
              <a:t>У адрозненне ад каманды </a:t>
            </a:r>
            <a:r>
              <a:rPr lang="en-US" altLang="ru-RU" sz="2800">
                <a:solidFill>
                  <a:srgbClr val="008000"/>
                </a:solidFill>
              </a:rPr>
              <a:t>Write  </a:t>
            </a:r>
            <a:r>
              <a:rPr lang="ru-RU" altLang="ru-RU" sz="2800">
                <a:solidFill>
                  <a:srgbClr val="008000"/>
                </a:solidFill>
              </a:rPr>
              <a:t>каманда </a:t>
            </a:r>
            <a:r>
              <a:rPr lang="en-US" altLang="ru-RU" sz="2800">
                <a:solidFill>
                  <a:srgbClr val="008000"/>
                </a:solidFill>
              </a:rPr>
              <a:t>Writeln </a:t>
            </a:r>
            <a:r>
              <a:rPr lang="ru-RU" altLang="ru-RU" sz="2800">
                <a:solidFill>
                  <a:srgbClr val="008000"/>
                </a:solidFill>
              </a:rPr>
              <a:t>пасля вываду інфармацыі ажыццяўляе пераход на наступны радок.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850" y="404813"/>
          <a:ext cx="8280400" cy="5793046"/>
        </p:xfrm>
        <a:graphic>
          <a:graphicData uri="http://schemas.openxmlformats.org/drawingml/2006/table">
            <a:tbl>
              <a:tblPr/>
              <a:tblGrid>
                <a:gridCol w="4141008"/>
                <a:gridCol w="4139392"/>
              </a:tblGrid>
              <a:tr h="8665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Аператар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6" marR="91436" marT="45713" marB="45713" horzOverflow="overflow">
                    <a:lnL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Вынік выканання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6" marR="91436" marT="45713" marB="45713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1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Write(‘</a:t>
                      </a:r>
                      <a:r>
                        <a:rPr kumimoji="0" lang="be-BY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Увядзіце лік’);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6" marR="91436" marT="45713" marB="45713" horzOverflow="overflow">
                    <a:lnL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Увядзіце лік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6" marR="91436" marT="45713" marB="45713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1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Writeln(‘</a:t>
                      </a:r>
                      <a:r>
                        <a:rPr kumimoji="0" lang="be-BY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Увядзіце лік’);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6" marR="91436" marT="45713" marB="45713" horzOverflow="overflow">
                    <a:lnL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Увядзіце лік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6" marR="91436" marT="45713" marB="45713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65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Write(2+3);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6" marR="91436" marT="45713" marB="45713" horzOverflow="overflow">
                    <a:lnL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6" marR="91436" marT="45713" marB="45713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1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Writeln(‘2+3’);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6" marR="91436" marT="45713" marB="45713" horzOverflow="overflow">
                    <a:lnL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2+3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6" marR="91436" marT="45713" marB="45713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9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X:</a:t>
                      </a:r>
                      <a:r>
                        <a:rPr kumimoji="0" lang="be-BY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=5,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Y:=2;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Write(X, ’, ’ ,Y);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6" marR="91436" marT="45713" marB="45713" horzOverflow="overflow">
                    <a:lnL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5, 2</a:t>
                      </a:r>
                      <a:r>
                        <a:rPr kumimoji="0" lang="be-BY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6" marR="91436" marT="45713" marB="45713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019925" y="1412875"/>
            <a:ext cx="360363" cy="3603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063" y="2852738"/>
            <a:ext cx="38417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3481388"/>
            <a:ext cx="38417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97425"/>
            <a:ext cx="38417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650" y="5300663"/>
            <a:ext cx="38417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642938" y="333375"/>
            <a:ext cx="76342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</a:rPr>
              <a:t>Для ўводу </a:t>
            </a:r>
            <a:r>
              <a:rPr lang="ru-RU" altLang="ru-RU" sz="2800">
                <a:solidFill>
                  <a:srgbClr val="008000"/>
                </a:solidFill>
              </a:rPr>
              <a:t>даных у камп’ютар выкарыстоўваюцца каманды </a:t>
            </a:r>
            <a:r>
              <a:rPr lang="en-US" altLang="ru-RU" sz="2800" b="1">
                <a:solidFill>
                  <a:srgbClr val="FF0000"/>
                </a:solidFill>
              </a:rPr>
              <a:t>Read </a:t>
            </a:r>
            <a:r>
              <a:rPr lang="ru-RU" altLang="ru-RU" sz="2800" b="1">
                <a:solidFill>
                  <a:srgbClr val="FF0000"/>
                </a:solidFill>
              </a:rPr>
              <a:t>і </a:t>
            </a:r>
            <a:r>
              <a:rPr lang="en-US" altLang="ru-RU" sz="2800" b="1">
                <a:solidFill>
                  <a:srgbClr val="FF0000"/>
                </a:solidFill>
              </a:rPr>
              <a:t>Readln</a:t>
            </a: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684213" y="1557338"/>
            <a:ext cx="76327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>
                <a:solidFill>
                  <a:srgbClr val="008000"/>
                </a:solidFill>
              </a:rPr>
              <a:t>Фармат камандаў: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rgbClr val="FF0000"/>
                </a:solidFill>
              </a:rPr>
              <a:t>Read (</a:t>
            </a:r>
            <a:r>
              <a:rPr lang="ru-RU" altLang="ru-RU" sz="2800" b="1">
                <a:solidFill>
                  <a:srgbClr val="FF0000"/>
                </a:solidFill>
              </a:rPr>
              <a:t>спісак уводу);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rgbClr val="FF0000"/>
                </a:solidFill>
              </a:rPr>
              <a:t>Readln(</a:t>
            </a:r>
            <a:r>
              <a:rPr lang="ru-RU" altLang="ru-RU" sz="2800" b="1">
                <a:solidFill>
                  <a:srgbClr val="FF0000"/>
                </a:solidFill>
              </a:rPr>
              <a:t>спісак уводу).</a:t>
            </a:r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642938" y="2959100"/>
            <a:ext cx="817721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</a:rPr>
              <a:t>Спісак уводу </a:t>
            </a:r>
            <a:r>
              <a:rPr lang="ru-RU" altLang="ru-RU" sz="2400"/>
              <a:t>- </a:t>
            </a:r>
            <a:r>
              <a:rPr lang="ru-RU" altLang="ru-RU" sz="2400">
                <a:solidFill>
                  <a:srgbClr val="008000"/>
                </a:solidFill>
              </a:rPr>
              <a:t>гэта паслядоўнасць зменных, падзеленых коскай.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rgbClr val="008000"/>
                </a:solidFill>
              </a:rPr>
              <a:t>Напрыклад, </a:t>
            </a:r>
            <a:r>
              <a:rPr lang="en-US" altLang="ru-RU" sz="2400">
                <a:solidFill>
                  <a:srgbClr val="008000"/>
                </a:solidFill>
              </a:rPr>
              <a:t>Read(</a:t>
            </a:r>
            <a:r>
              <a:rPr lang="ru-RU" altLang="ru-RU" sz="2400">
                <a:solidFill>
                  <a:srgbClr val="008000"/>
                </a:solidFill>
              </a:rPr>
              <a:t>а,</a:t>
            </a:r>
            <a:r>
              <a:rPr lang="en-US" altLang="ru-RU" sz="2400">
                <a:solidFill>
                  <a:srgbClr val="008000"/>
                </a:solidFill>
              </a:rPr>
              <a:t>b)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rgbClr val="008000"/>
                </a:solidFill>
              </a:rPr>
              <a:t>У час работы праграмы пры выкананні каманды ўводу праграма спыняецца і чакае ўводу значэнняў з клавіятуры.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rgbClr val="008000"/>
                </a:solidFill>
              </a:rPr>
              <a:t>Каманда</a:t>
            </a:r>
            <a:r>
              <a:rPr lang="ru-RU" altLang="ru-RU" sz="2400"/>
              <a:t> </a:t>
            </a:r>
            <a:r>
              <a:rPr lang="en-US" altLang="ru-RU" sz="2400" b="1">
                <a:solidFill>
                  <a:srgbClr val="FF0000"/>
                </a:solidFill>
              </a:rPr>
              <a:t>Readln</a:t>
            </a:r>
            <a:r>
              <a:rPr lang="en-US" altLang="ru-RU" sz="2400"/>
              <a:t> </a:t>
            </a:r>
            <a:r>
              <a:rPr lang="ru-RU" altLang="ru-RU" sz="2400">
                <a:solidFill>
                  <a:srgbClr val="008000"/>
                </a:solidFill>
              </a:rPr>
              <a:t>адрозніваецца ад каманды </a:t>
            </a:r>
            <a:r>
              <a:rPr lang="en-US" altLang="ru-RU" sz="2400" b="1">
                <a:solidFill>
                  <a:srgbClr val="FF0000"/>
                </a:solidFill>
              </a:rPr>
              <a:t>Read </a:t>
            </a:r>
            <a:r>
              <a:rPr lang="ru-RU" altLang="ru-RU" sz="2400">
                <a:solidFill>
                  <a:srgbClr val="008000"/>
                </a:solidFill>
              </a:rPr>
              <a:t>тым, што пасля ўводу неабходнай колькасці даных адбываецца пераход курсора на наступны радок.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79388" y="333375"/>
            <a:ext cx="87137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008000"/>
                </a:solidFill>
              </a:rPr>
              <a:t>Устанавіце ўзаемнаадназначную адпаведнасць паміж камандамі і рэзультатам выканання гэтых камандаў.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04838" y="1268413"/>
          <a:ext cx="7861299" cy="5340352"/>
        </p:xfrm>
        <a:graphic>
          <a:graphicData uri="http://schemas.openxmlformats.org/drawingml/2006/table">
            <a:tbl>
              <a:tblPr/>
              <a:tblGrid>
                <a:gridCol w="808387"/>
                <a:gridCol w="3123153"/>
                <a:gridCol w="753188"/>
                <a:gridCol w="3176571"/>
              </a:tblGrid>
              <a:tr h="13350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Write(1);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Write(2);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Write(3);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50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2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Writeln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(1);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Write(2);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Write(3);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50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Write(1);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Writeln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(2);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Write(3);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В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12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50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4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Writeln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(1);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Writeln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(2);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Write(3);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5" marR="91445" marT="45728" marB="45728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755650" y="620713"/>
            <a:ext cx="7993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008000"/>
                </a:solidFill>
              </a:rPr>
              <a:t>Знайдзіце памылкі ў запісі праграмы.</a:t>
            </a: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520700" y="1844675"/>
            <a:ext cx="8462963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4400" b="1">
                <a:solidFill>
                  <a:srgbClr val="008000"/>
                </a:solidFill>
              </a:rPr>
              <a:t>Program</a:t>
            </a:r>
            <a:r>
              <a:rPr lang="en-US" altLang="ru-RU" sz="4400">
                <a:solidFill>
                  <a:srgbClr val="008000"/>
                </a:solidFill>
              </a:rPr>
              <a:t> p1;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4400" b="1">
                <a:solidFill>
                  <a:srgbClr val="008000"/>
                </a:solidFill>
              </a:rPr>
              <a:t>Begin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4400">
                <a:solidFill>
                  <a:srgbClr val="008000"/>
                </a:solidFill>
              </a:rPr>
              <a:t>   Writeln(</a:t>
            </a:r>
            <a:r>
              <a:rPr lang="ru-RU" altLang="ru-RU" sz="4400">
                <a:solidFill>
                  <a:srgbClr val="008000"/>
                </a:solidFill>
              </a:rPr>
              <a:t>Добры дзень!)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400">
                <a:solidFill>
                  <a:srgbClr val="008000"/>
                </a:solidFill>
              </a:rPr>
              <a:t>   </a:t>
            </a:r>
            <a:r>
              <a:rPr lang="en-US" altLang="ru-RU" sz="4400">
                <a:solidFill>
                  <a:srgbClr val="008000"/>
                </a:solidFill>
              </a:rPr>
              <a:t>Writeln(“ </a:t>
            </a:r>
            <a:r>
              <a:rPr lang="ru-RU" altLang="ru-RU" sz="4400">
                <a:solidFill>
                  <a:srgbClr val="008000"/>
                </a:solidFill>
              </a:rPr>
              <a:t>З Вамі гаворыць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400">
                <a:solidFill>
                  <a:srgbClr val="008000"/>
                </a:solidFill>
              </a:rPr>
              <a:t>   камп’ютар.”)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4400" b="1">
                <a:solidFill>
                  <a:srgbClr val="008000"/>
                </a:solidFill>
              </a:rPr>
              <a:t>end</a:t>
            </a:r>
            <a:r>
              <a:rPr lang="en-US" altLang="ru-RU" sz="4400">
                <a:solidFill>
                  <a:srgbClr val="008000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276872"/>
            <a:ext cx="6768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Фізкультмінутка</a:t>
            </a:r>
            <a:endParaRPr lang="ru-RU" sz="66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87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</TotalTime>
  <Words>494</Words>
  <Application>Microsoft Office PowerPoint</Application>
  <PresentationFormat>Экран (4:3)</PresentationFormat>
  <Paragraphs>83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Студия</vt:lpstr>
      <vt:lpstr>Document</vt:lpstr>
      <vt:lpstr>Арганізацыя ўводу і вываду даных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Асновы мовы праграміравання</dc:title>
  <dc:creator>Admin</dc:creator>
  <cp:lastModifiedBy>User</cp:lastModifiedBy>
  <cp:revision>58</cp:revision>
  <dcterms:created xsi:type="dcterms:W3CDTF">2010-12-20T17:49:23Z</dcterms:created>
  <dcterms:modified xsi:type="dcterms:W3CDTF">2015-03-23T16:57:02Z</dcterms:modified>
</cp:coreProperties>
</file>