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0" r:id="rId3"/>
    <p:sldId id="257" r:id="rId4"/>
    <p:sldId id="259" r:id="rId5"/>
    <p:sldId id="260" r:id="rId6"/>
    <p:sldId id="261" r:id="rId7"/>
    <p:sldId id="271" r:id="rId8"/>
    <p:sldId id="262" r:id="rId9"/>
    <p:sldId id="268" r:id="rId10"/>
    <p:sldId id="272" r:id="rId11"/>
    <p:sldId id="275" r:id="rId12"/>
    <p:sldId id="263" r:id="rId13"/>
    <p:sldId id="269" r:id="rId14"/>
    <p:sldId id="266" r:id="rId15"/>
    <p:sldId id="273" r:id="rId16"/>
    <p:sldId id="264" r:id="rId17"/>
    <p:sldId id="274" r:id="rId18"/>
    <p:sldId id="281" r:id="rId19"/>
    <p:sldId id="280" r:id="rId20"/>
    <p:sldId id="276" r:id="rId21"/>
    <p:sldId id="277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949387-48C9-4AC7-8F13-35F196C39DBC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7DA0CA-CADC-4375-8950-CEDD758A53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949387-48C9-4AC7-8F13-35F196C39DBC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7DA0CA-CADC-4375-8950-CEDD758A53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949387-48C9-4AC7-8F13-35F196C39DBC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7DA0CA-CADC-4375-8950-CEDD758A53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949387-48C9-4AC7-8F13-35F196C39DBC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7DA0CA-CADC-4375-8950-CEDD758A53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949387-48C9-4AC7-8F13-35F196C39DBC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7DA0CA-CADC-4375-8950-CEDD758A531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949387-48C9-4AC7-8F13-35F196C39DBC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7DA0CA-CADC-4375-8950-CEDD758A53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949387-48C9-4AC7-8F13-35F196C39DBC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7DA0CA-CADC-4375-8950-CEDD758A53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949387-48C9-4AC7-8F13-35F196C39DBC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7DA0CA-CADC-4375-8950-CEDD758A53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949387-48C9-4AC7-8F13-35F196C39DBC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7DA0CA-CADC-4375-8950-CEDD758A531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949387-48C9-4AC7-8F13-35F196C39DBC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7DA0CA-CADC-4375-8950-CEDD758A53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949387-48C9-4AC7-8F13-35F196C39DBC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7DA0CA-CADC-4375-8950-CEDD758A53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D949387-48C9-4AC7-8F13-35F196C39DBC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F7DA0CA-CADC-4375-8950-CEDD758A5315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Arts_et_Metiers_Pascaline_dsc03869.jpg?uselang=ru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0"/>
            <a:ext cx="7406640" cy="3789040"/>
          </a:xfrm>
        </p:spPr>
        <p:txBody>
          <a:bodyPr>
            <a:noAutofit/>
          </a:bodyPr>
          <a:lstStyle/>
          <a:p>
            <a:pPr algn="ctr"/>
            <a:r>
              <a:rPr lang="be-BY" sz="6600" b="1" dirty="0" smtClean="0">
                <a:solidFill>
                  <a:srgbClr val="009900"/>
                </a:solidFill>
                <a:effectLst/>
                <a:latin typeface="Times New Roman" pitchFamily="18" charset="0"/>
                <a:cs typeface="Times New Roman" pitchFamily="18" charset="0"/>
              </a:rPr>
              <a:t>Асяроддзе праграміравання  </a:t>
            </a:r>
            <a:r>
              <a:rPr lang="en-US" sz="6600" b="1" dirty="0" smtClean="0">
                <a:solidFill>
                  <a:srgbClr val="009900"/>
                </a:solidFill>
                <a:effectLst/>
                <a:latin typeface="Times New Roman" pitchFamily="18" charset="0"/>
                <a:cs typeface="Times New Roman" pitchFamily="18" charset="0"/>
              </a:rPr>
              <a:t>Pascal ABC</a:t>
            </a:r>
            <a:endParaRPr lang="ru-RU" sz="6600" b="1" dirty="0">
              <a:solidFill>
                <a:srgbClr val="0099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971600" y="5024132"/>
            <a:ext cx="7848870" cy="1501212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ct val="0"/>
              </a:spcBef>
              <a:buClrTx/>
              <a:buSzTx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be-BY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ўтар: Мулярчык Жанна Вячаславаўна, настаўнік інфарматыкі,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be-BY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ДУА “Цырынскі ВПК дзіцячы сад – сярэдняя школа” Гродзенскай вобласці, Карэліцкага раёна, а.г. Цырын, 2015 г.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96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124744"/>
            <a:ext cx="79208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Асяроддзе праграміравання</a:t>
            </a:r>
            <a:r>
              <a:rPr lang="be-BY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be-BY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спецыяльная праграма, якая дазваляе ўводзіць, </a:t>
            </a:r>
            <a:r>
              <a:rPr lang="be-BY" sz="4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рэдагаваць </a:t>
            </a:r>
            <a:r>
              <a:rPr lang="be-BY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і выконваць праграмы на мове праграміравання.</a:t>
            </a:r>
            <a:endParaRPr lang="ru-RU" sz="4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8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2" y="116632"/>
            <a:ext cx="72008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pPr algn="ctr"/>
            <a:r>
              <a:rPr lang="be-BY" sz="2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Устанавіць </a:t>
            </a:r>
            <a:r>
              <a:rPr lang="be-BY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адпаведнасць паміж </a:t>
            </a:r>
            <a:endParaRPr lang="en-US" sz="28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2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паняццямі </a:t>
            </a:r>
            <a:r>
              <a:rPr lang="be-BY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і іх прызначэннем</a:t>
            </a:r>
            <a:endParaRPr lang="ru-RU" sz="28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2060848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007806"/>
              </p:ext>
            </p:extLst>
          </p:nvPr>
        </p:nvGraphicFramePr>
        <p:xfrm>
          <a:off x="1331640" y="1347739"/>
          <a:ext cx="7488832" cy="51776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680"/>
                <a:gridCol w="2335952"/>
                <a:gridCol w="4859200"/>
              </a:tblGrid>
              <a:tr h="12475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200" dirty="0">
                          <a:effectLst/>
                        </a:rPr>
                        <a:t>1.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Праграма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200" dirty="0">
                          <a:effectLst/>
                        </a:rPr>
                        <a:t>А</a:t>
                      </a:r>
                      <a:r>
                        <a:rPr lang="be-BY" sz="1600" dirty="0">
                          <a:effectLst/>
                        </a:rPr>
                        <a:t>) Спецыяльная праграма, якая дазваляе ўводзіць,   рэдагаваць і выконваць праграмы на мове праграміравання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182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2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dirty="0">
                          <a:effectLst/>
                        </a:rPr>
                        <a:t>Праграміраванне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200" dirty="0">
                          <a:effectLst/>
                        </a:rPr>
                        <a:t>Б</a:t>
                      </a:r>
                      <a:r>
                        <a:rPr lang="be-BY" sz="1600" dirty="0">
                          <a:effectLst/>
                        </a:rPr>
                        <a:t>)</a:t>
                      </a:r>
                      <a:r>
                        <a:rPr lang="be-BY" sz="1800" kern="1200" dirty="0">
                          <a:effectLst/>
                        </a:rPr>
                        <a:t> </a:t>
                      </a:r>
                      <a:r>
                        <a:rPr lang="be-BY" sz="1600" kern="1200" dirty="0">
                          <a:effectLst/>
                        </a:rPr>
                        <a:t>Зразумелая і канечная паслядоўнасць дакладных дзеянняў (камандаў), фармальнае выкананне якіх дазваляе атрымаць рашэнне пастаўленай задачы.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234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2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dirty="0">
                          <a:effectLst/>
                        </a:rPr>
                        <a:t>Мова праграміравання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200" dirty="0">
                          <a:effectLst/>
                        </a:rPr>
                        <a:t>В</a:t>
                      </a:r>
                      <a:r>
                        <a:rPr lang="be-BY" sz="1600" dirty="0">
                          <a:effectLst/>
                        </a:rPr>
                        <a:t>)</a:t>
                      </a:r>
                      <a:r>
                        <a:rPr lang="be-BY" sz="1800" kern="1200" dirty="0">
                          <a:effectLst/>
                        </a:rPr>
                        <a:t> </a:t>
                      </a:r>
                      <a:r>
                        <a:rPr lang="be-BY" sz="1600" kern="1200" dirty="0">
                          <a:effectLst/>
                        </a:rPr>
                        <a:t>Алгарытм, які запісаны  на мове праграміравання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941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2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b="1" dirty="0">
                          <a:effectLst/>
                        </a:rPr>
                        <a:t>Асяроддзе праграміравання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200" dirty="0">
                          <a:effectLst/>
                        </a:rPr>
                        <a:t>Г</a:t>
                      </a:r>
                      <a:r>
                        <a:rPr lang="be-BY" sz="1400" dirty="0">
                          <a:effectLst/>
                        </a:rPr>
                        <a:t>)</a:t>
                      </a:r>
                      <a:r>
                        <a:rPr lang="be-BY" sz="1600" kern="1200" dirty="0">
                          <a:effectLst/>
                        </a:rPr>
                        <a:t> Састаўленне паслядоўнасці камандаў для рашэння канкрэтных задач на спецыяльнай мове пра</a:t>
                      </a:r>
                      <a:r>
                        <a:rPr lang="be-BY" sz="1600" dirty="0">
                          <a:effectLst/>
                        </a:rPr>
                        <a:t>граміравання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941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200">
                          <a:effectLst/>
                        </a:rPr>
                        <a:t>5.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b="1" dirty="0">
                          <a:effectLst/>
                        </a:rPr>
                        <a:t>Алгарытм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200" dirty="0">
                          <a:effectLst/>
                        </a:rPr>
                        <a:t>Д</a:t>
                      </a:r>
                      <a:r>
                        <a:rPr lang="be-BY" sz="1600" dirty="0">
                          <a:effectLst/>
                        </a:rPr>
                        <a:t>)</a:t>
                      </a:r>
                      <a:r>
                        <a:rPr lang="be-BY" sz="1800" kern="1200" dirty="0">
                          <a:effectLst/>
                        </a:rPr>
                        <a:t> Н</a:t>
                      </a:r>
                      <a:r>
                        <a:rPr lang="be-BY" sz="1600" kern="1200" dirty="0">
                          <a:effectLst/>
                        </a:rPr>
                        <a:t>абор слоў, спецыяльных знакаў і  камандаў, зразумелых для камп’ютара. 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36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612966" y="122756"/>
            <a:ext cx="6305509" cy="1300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cs typeface="Times New Roman" pitchFamily="18" charset="0"/>
              </a:rPr>
              <a:t>Гісторыя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cs typeface="Times New Roman" pitchFamily="18" charset="0"/>
              </a:rPr>
              <a:t>стварэння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cs typeface="Times New Roman" pitchFamily="18" charset="0"/>
              </a:rPr>
              <a:t>мовы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99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cs typeface="Times New Roman" pitchFamily="18" charset="0"/>
              </a:rPr>
              <a:t>праграміравання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cs typeface="Times New Roman" pitchFamily="18" charset="0"/>
              </a:rPr>
              <a:t> Паскаль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99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635896" y="1516171"/>
            <a:ext cx="5040560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74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 1968 г. </a:t>
            </a:r>
            <a:r>
              <a:rPr lang="ru-RU" sz="24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вейцарскі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вучоны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Ніклаус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Вірт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распрацаваў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новую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мову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праграміравання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была названа ў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гонар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вялікага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французскага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матэматыка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механіка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Блеза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Паскаля,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ў 1648 г.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стварыў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першую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лічыльную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машыну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У 1971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годзе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Вірт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выпусціў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пісанне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мовы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Паскаль.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Міжнародны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стандарт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мовы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Паскаль был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зацверджаны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ў 1982 г.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im6-tub-by.yandex.net/i?id=186500027-11-72&amp;n=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88840"/>
            <a:ext cx="237626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530120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Ніклаус  Вірт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4499992" y="6093296"/>
            <a:ext cx="2016224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Уперад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964160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Pascal_Ble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875" y="116632"/>
            <a:ext cx="3527425" cy="407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663825" y="4972118"/>
            <a:ext cx="40322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be-BY" sz="4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Блез Паскаль</a:t>
            </a:r>
            <a:endParaRPr lang="ru-RU" sz="40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upload.wikimedia.org/wikipedia/commons/thumb/8/80/Arts_et_Metiers_Pascaline_dsc03869.jpg/220px-Arts_et_Metiers_Pascaline_dsc03869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6632"/>
            <a:ext cx="3816424" cy="4078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602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>
            <a:normAutofit/>
          </a:bodyPr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Загрузіць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файл </a:t>
            </a:r>
            <a:r>
              <a:rPr lang="en-US" sz="2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Pascal</a:t>
            </a:r>
            <a:r>
              <a:rPr lang="be-BY" sz="2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en-US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.exe</a:t>
            </a:r>
            <a:endParaRPr lang="ru-RU" sz="2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Загрузіць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тэкст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праграмы</a:t>
            </a:r>
            <a:r>
              <a:rPr lang="ru-RU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Файл – Открыть</a:t>
            </a:r>
            <a:r>
              <a:rPr lang="ru-RU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выбраць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патрэбны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файл,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націснуць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кнопку. </a:t>
            </a:r>
            <a:r>
              <a:rPr lang="en-US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be-BY" sz="2800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2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 typeface="+mj-lt"/>
              <a:buAutoNum type="arabicPeriod" startAt="3"/>
            </a:pP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Захаваць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тэкст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праграмы</a:t>
            </a:r>
            <a:r>
              <a:rPr lang="ru-RU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Файл – Сохранить как</a:t>
            </a:r>
            <a:r>
              <a:rPr lang="ru-RU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…,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указаць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імя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файла для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захавання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націснуць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кнопку.</a:t>
            </a:r>
            <a:endParaRPr lang="ru-RU" sz="2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 typeface="+mj-lt"/>
              <a:buAutoNum type="arabicPeriod" startAt="3"/>
            </a:pP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Выканаць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праграму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Программа – Выполнить </a:t>
            </a:r>
            <a:r>
              <a:rPr lang="ru-RU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клавіша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8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кнопка              на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панэлі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інструментаў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 typeface="+mj-lt"/>
              <a:buAutoNum type="arabicPeriod" startAt="3"/>
            </a:pP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Калі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праграма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змяшчае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памылкі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выправіць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іх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выканаць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далей </a:t>
            </a:r>
            <a:r>
              <a:rPr lang="ru-RU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пункты 3-4 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атрымання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правільнага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рэзультата</a:t>
            </a:r>
            <a:r>
              <a:rPr lang="ru-RU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  <a:noFill/>
          <a:ln/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Парадак</a:t>
            </a:r>
            <a:r>
              <a:rPr lang="ru-RU" sz="32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выканання</a:t>
            </a:r>
            <a:r>
              <a:rPr lang="ru-RU" sz="32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праграмы</a:t>
            </a:r>
            <a:endParaRPr lang="ru-RU" sz="32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303463"/>
            <a:ext cx="1152525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384550"/>
            <a:ext cx="1368425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334" y="4205793"/>
            <a:ext cx="4524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329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548680"/>
            <a:ext cx="784887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54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54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праграмы</a:t>
            </a:r>
            <a:endParaRPr lang="ru-RU" sz="54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54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err="1" smtClean="0"/>
              <a:t>Program</a:t>
            </a:r>
            <a:r>
              <a:rPr lang="ru-RU" sz="4800" b="1" dirty="0" smtClean="0"/>
              <a:t> </a:t>
            </a:r>
            <a:r>
              <a:rPr lang="en-US" sz="4800" dirty="0" smtClean="0"/>
              <a:t>&lt;</a:t>
            </a:r>
            <a:r>
              <a:rPr lang="ru-RU" sz="4800" dirty="0" err="1" smtClean="0"/>
              <a:t>імя</a:t>
            </a:r>
            <a:r>
              <a:rPr lang="ru-RU" sz="4800" dirty="0" smtClean="0"/>
              <a:t> </a:t>
            </a:r>
            <a:r>
              <a:rPr lang="ru-RU" sz="4800" dirty="0" err="1" smtClean="0"/>
              <a:t>праграмы</a:t>
            </a:r>
            <a:r>
              <a:rPr lang="en-US" sz="4800" dirty="0" smtClean="0"/>
              <a:t>&gt;;</a:t>
            </a:r>
          </a:p>
          <a:p>
            <a:r>
              <a:rPr lang="en-US" sz="4800" dirty="0" smtClean="0"/>
              <a:t>&lt;</a:t>
            </a:r>
            <a:r>
              <a:rPr lang="be-BY" sz="4800" dirty="0" smtClean="0"/>
              <a:t>Раздзел апісанняў</a:t>
            </a:r>
            <a:r>
              <a:rPr lang="en-US" sz="4800" dirty="0" smtClean="0"/>
              <a:t>&gt;</a:t>
            </a:r>
            <a:r>
              <a:rPr lang="be-BY" sz="4800" dirty="0"/>
              <a:t>;</a:t>
            </a:r>
            <a:endParaRPr lang="ru-RU" sz="4800" dirty="0"/>
          </a:p>
          <a:p>
            <a:r>
              <a:rPr lang="ru-RU" sz="4800" b="1" dirty="0" err="1"/>
              <a:t>Begin</a:t>
            </a:r>
            <a:endParaRPr lang="ru-RU" sz="4800" b="1" dirty="0"/>
          </a:p>
          <a:p>
            <a:r>
              <a:rPr lang="en-US" sz="4800" dirty="0" smtClean="0"/>
              <a:t>&lt;</a:t>
            </a:r>
            <a:r>
              <a:rPr lang="ru-RU" sz="4800" dirty="0" smtClean="0"/>
              <a:t>Цела </a:t>
            </a:r>
            <a:r>
              <a:rPr lang="ru-RU" sz="4800" dirty="0" err="1" smtClean="0"/>
              <a:t>праграмы</a:t>
            </a:r>
            <a:r>
              <a:rPr lang="en-US" sz="4800" dirty="0" smtClean="0"/>
              <a:t>&gt;</a:t>
            </a:r>
            <a:r>
              <a:rPr lang="be-BY" sz="4800" dirty="0" smtClean="0"/>
              <a:t>;</a:t>
            </a:r>
            <a:endParaRPr lang="ru-RU" sz="4800" dirty="0"/>
          </a:p>
          <a:p>
            <a:r>
              <a:rPr lang="ru-RU" sz="4800" b="1" dirty="0" err="1"/>
              <a:t>End</a:t>
            </a:r>
            <a:r>
              <a:rPr lang="ru-RU" sz="4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265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7424" y="260648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Сістэма</a:t>
            </a:r>
            <a:r>
              <a:rPr lang="ru-RU" sz="4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праграміравання</a:t>
            </a:r>
            <a:r>
              <a:rPr lang="ru-RU" sz="4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Pascal </a:t>
            </a:r>
            <a:r>
              <a:rPr lang="en-US" sz="4000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ru-RU" sz="4000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385" y="1441079"/>
            <a:ext cx="7914520" cy="522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3" name="Group 5"/>
          <p:cNvGrpSpPr>
            <a:grpSpLocks/>
          </p:cNvGrpSpPr>
          <p:nvPr/>
        </p:nvGrpSpPr>
        <p:grpSpPr bwMode="auto">
          <a:xfrm>
            <a:off x="1331913" y="1700213"/>
            <a:ext cx="6769100" cy="4681537"/>
            <a:chOff x="2133" y="5207"/>
            <a:chExt cx="6120" cy="4207"/>
          </a:xfrm>
        </p:grpSpPr>
        <p:sp>
          <p:nvSpPr>
            <p:cNvPr id="32774" name="Text Box 6"/>
            <p:cNvSpPr txBox="1">
              <a:spLocks noChangeArrowheads="1"/>
            </p:cNvSpPr>
            <p:nvPr/>
          </p:nvSpPr>
          <p:spPr bwMode="auto">
            <a:xfrm>
              <a:off x="6813" y="6647"/>
              <a:ext cx="144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be-BY" b="1" dirty="0" smtClean="0">
                  <a:latin typeface="Times New Roman" pitchFamily="18" charset="0"/>
                  <a:cs typeface="Times New Roman" pitchFamily="18" charset="0"/>
                </a:rPr>
                <a:t>Радок загалоўка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775" name="Line 7"/>
            <p:cNvSpPr>
              <a:spLocks noChangeShapeType="1"/>
            </p:cNvSpPr>
            <p:nvPr/>
          </p:nvSpPr>
          <p:spPr bwMode="auto">
            <a:xfrm flipH="1" flipV="1">
              <a:off x="6348" y="5207"/>
              <a:ext cx="108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76" name="Text Box 8"/>
            <p:cNvSpPr txBox="1">
              <a:spLocks noChangeArrowheads="1"/>
            </p:cNvSpPr>
            <p:nvPr/>
          </p:nvSpPr>
          <p:spPr bwMode="auto">
            <a:xfrm>
              <a:off x="2778" y="6737"/>
              <a:ext cx="108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be-BY" sz="2000" b="1" dirty="0" smtClean="0">
                  <a:latin typeface="Times New Roman" pitchFamily="18" charset="0"/>
                  <a:cs typeface="Times New Roman" pitchFamily="18" charset="0"/>
                </a:rPr>
                <a:t>Радок </a:t>
              </a:r>
              <a:r>
                <a:rPr lang="ru-RU" sz="2000" b="1" dirty="0">
                  <a:latin typeface="Times New Roman" pitchFamily="18" charset="0"/>
                  <a:cs typeface="Times New Roman" pitchFamily="18" charset="0"/>
                </a:rPr>
                <a:t>меню</a:t>
              </a:r>
            </a:p>
          </p:txBody>
        </p:sp>
        <p:sp>
          <p:nvSpPr>
            <p:cNvPr id="32777" name="Line 9"/>
            <p:cNvSpPr>
              <a:spLocks noChangeShapeType="1"/>
            </p:cNvSpPr>
            <p:nvPr/>
          </p:nvSpPr>
          <p:spPr bwMode="auto">
            <a:xfrm flipH="1" flipV="1">
              <a:off x="3093" y="5364"/>
              <a:ext cx="180" cy="137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78" name="Text Box 10"/>
            <p:cNvSpPr txBox="1">
              <a:spLocks noChangeArrowheads="1"/>
            </p:cNvSpPr>
            <p:nvPr/>
          </p:nvSpPr>
          <p:spPr bwMode="auto">
            <a:xfrm>
              <a:off x="2133" y="7794"/>
              <a:ext cx="144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be-BY" sz="2000" b="1" dirty="0" smtClean="0">
                  <a:latin typeface="Times New Roman" pitchFamily="18" charset="0"/>
                  <a:cs typeface="Times New Roman" pitchFamily="18" charset="0"/>
                </a:rPr>
                <a:t>Радок</a:t>
              </a:r>
            </a:p>
            <a:p>
              <a:pPr algn="ctr"/>
              <a:r>
                <a:rPr lang="be-BY" sz="2000" b="1" dirty="0" smtClean="0">
                  <a:latin typeface="Times New Roman" pitchFamily="18" charset="0"/>
                  <a:cs typeface="Times New Roman" pitchFamily="18" charset="0"/>
                </a:rPr>
                <a:t>стану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779" name="Text Box 11"/>
            <p:cNvSpPr txBox="1">
              <a:spLocks noChangeArrowheads="1"/>
            </p:cNvSpPr>
            <p:nvPr/>
          </p:nvSpPr>
          <p:spPr bwMode="auto">
            <a:xfrm>
              <a:off x="6093" y="8154"/>
              <a:ext cx="1620" cy="7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b="1" dirty="0" err="1" smtClean="0">
                  <a:latin typeface="Times New Roman" pitchFamily="18" charset="0"/>
                  <a:cs typeface="Times New Roman" pitchFamily="18" charset="0"/>
                </a:rPr>
                <a:t>Акно</a:t>
              </a:r>
              <a:endParaRPr lang="ru-RU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b="1" dirty="0" err="1" smtClean="0">
                  <a:latin typeface="Times New Roman" pitchFamily="18" charset="0"/>
                  <a:cs typeface="Times New Roman" pitchFamily="18" charset="0"/>
                </a:rPr>
                <a:t>рэдактара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780" name="Line 12"/>
            <p:cNvSpPr>
              <a:spLocks noChangeShapeType="1"/>
            </p:cNvSpPr>
            <p:nvPr/>
          </p:nvSpPr>
          <p:spPr bwMode="auto">
            <a:xfrm flipH="1" flipV="1">
              <a:off x="5013" y="8004"/>
              <a:ext cx="108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81" name="Line 13"/>
            <p:cNvSpPr>
              <a:spLocks noChangeShapeType="1"/>
            </p:cNvSpPr>
            <p:nvPr/>
          </p:nvSpPr>
          <p:spPr bwMode="auto">
            <a:xfrm>
              <a:off x="2853" y="8514"/>
              <a:ext cx="36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82" name="Text Box 14"/>
            <p:cNvSpPr txBox="1">
              <a:spLocks noChangeArrowheads="1"/>
            </p:cNvSpPr>
            <p:nvPr/>
          </p:nvSpPr>
          <p:spPr bwMode="auto">
            <a:xfrm>
              <a:off x="4398" y="6714"/>
              <a:ext cx="198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be-BY" sz="2000" b="1" dirty="0" smtClean="0">
                  <a:latin typeface="Times New Roman" pitchFamily="18" charset="0"/>
                  <a:cs typeface="Times New Roman" pitchFamily="18" charset="0"/>
                </a:rPr>
                <a:t>Панель</a:t>
              </a:r>
            </a:p>
            <a:p>
              <a:pPr algn="ctr"/>
              <a:r>
                <a:rPr lang="be-BY" sz="2000" b="1" dirty="0" smtClean="0">
                  <a:latin typeface="Times New Roman" pitchFamily="18" charset="0"/>
                  <a:cs typeface="Times New Roman" pitchFamily="18" charset="0"/>
                </a:rPr>
                <a:t> інструментаў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783" name="Line 15"/>
            <p:cNvSpPr>
              <a:spLocks noChangeShapeType="1"/>
            </p:cNvSpPr>
            <p:nvPr/>
          </p:nvSpPr>
          <p:spPr bwMode="auto">
            <a:xfrm flipH="1" flipV="1">
              <a:off x="4473" y="5709"/>
              <a:ext cx="540" cy="100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64917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7096" y="188640"/>
            <a:ext cx="813690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24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Правілы прадстаўлення тэкста праграмы</a:t>
            </a:r>
            <a:endParaRPr lang="ru-RU" sz="24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1) Імя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праграмы можа змяшчаць адвольную колькасць лацінскіх літар, лічбаў, </a:t>
            </a:r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знакаў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падкрэслівання і павінна пачынацца з літары або знака падкрэслівання </a:t>
            </a:r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«_».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Нельга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выкарысто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ўваць у якасці імён праграм або даных (велічынь) </a:t>
            </a:r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зарэзерваваныя 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ў мове праграміравання словы (напрыклад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Begin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End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Write </a:t>
            </a:r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інш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3) Пасля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кожнага сказа ў праграме на мове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Pascal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трэба ставіць кропку з </a:t>
            </a:r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коскай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4) Пры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ўводзе тэкста з клавіятуры </a:t>
            </a:r>
            <a:r>
              <a:rPr lang="be-BY" sz="2400" i="1" dirty="0">
                <a:latin typeface="Times New Roman" pitchFamily="18" charset="0"/>
                <a:cs typeface="Times New Roman" pitchFamily="18" charset="0"/>
              </a:rPr>
              <a:t>не мае значэння , якія літары вы </a:t>
            </a:r>
            <a:r>
              <a:rPr lang="be-BY" sz="2400" i="1" dirty="0" smtClean="0">
                <a:latin typeface="Times New Roman" pitchFamily="18" charset="0"/>
                <a:cs typeface="Times New Roman" pitchFamily="18" charset="0"/>
              </a:rPr>
              <a:t>выкарыстоўваеце </a:t>
            </a:r>
            <a:r>
              <a:rPr lang="be-BY" sz="2400" i="1" dirty="0">
                <a:latin typeface="Times New Roman" pitchFamily="18" charset="0"/>
                <a:cs typeface="Times New Roman" pitchFamily="18" charset="0"/>
              </a:rPr>
              <a:t>: малыя або вялікія.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5) У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фігурных дужках можна пісаць каментарыі (тлумачальны тэкст</a:t>
            </a:r>
            <a:r>
              <a:rPr lang="be-BY" sz="24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e-BY" sz="2400" smtClean="0">
                <a:latin typeface="Times New Roman" pitchFamily="18" charset="0"/>
                <a:cs typeface="Times New Roman" pitchFamily="18" charset="0"/>
              </a:rPr>
              <a:t>які палягчае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разуменне праграмы і не ўплывае на яе выкананне</a:t>
            </a:r>
            <a:r>
              <a:rPr lang="be-BY" sz="240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be-BY" sz="2400" smtClean="0">
                <a:latin typeface="Times New Roman" pitchFamily="18" charset="0"/>
                <a:cs typeface="Times New Roman" pitchFamily="18" charset="0"/>
              </a:rPr>
              <a:t>Выкарыстанне </a:t>
            </a:r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ў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праграме каментарыяў неабавязковае.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53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132856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Фізкультмінутка</a:t>
            </a:r>
            <a:endParaRPr lang="ru-RU" sz="60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2009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16832"/>
            <a:ext cx="3646487" cy="3646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692696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</a:t>
            </a:r>
            <a:r>
              <a:rPr lang="be-BY" sz="48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тычная работа</a:t>
            </a:r>
            <a:endParaRPr lang="ru-RU" sz="48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23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764704"/>
            <a:ext cx="80648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Вучні павінны ведаць: </a:t>
            </a:r>
          </a:p>
          <a:p>
            <a:pPr marL="285750" lvl="0" indent="-285750">
              <a:buFontTx/>
              <a:buChar char="-"/>
            </a:pPr>
            <a:r>
              <a:rPr lang="be-BY" sz="2800" dirty="0" smtClean="0">
                <a:latin typeface="Times New Roman" pitchFamily="18" charset="0"/>
                <a:cs typeface="Times New Roman" pitchFamily="18" charset="0"/>
              </a:rPr>
              <a:t>паняцці «мова праграміравання», «праграміраванне», «асяроддзе праграміравання», </a:t>
            </a:r>
          </a:p>
          <a:p>
            <a:pPr marL="285750" lvl="0" indent="-285750">
              <a:buFontTx/>
              <a:buChar char="-"/>
            </a:pPr>
            <a:r>
              <a:rPr lang="be-BY" sz="2800" dirty="0" smtClean="0">
                <a:latin typeface="Times New Roman" pitchFamily="18" charset="0"/>
                <a:cs typeface="Times New Roman" pitchFamily="18" charset="0"/>
              </a:rPr>
              <a:t>структуру праграмы на мове праграміравання Паскаль.</a:t>
            </a:r>
            <a:endParaRPr lang="ru-RU" sz="2800" dirty="0"/>
          </a:p>
          <a:p>
            <a:r>
              <a:rPr lang="ru-RU" sz="28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Вучні</a:t>
            </a:r>
            <a:r>
              <a:rPr lang="ru-RU" sz="2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павінны</a:t>
            </a:r>
            <a:r>
              <a:rPr lang="ru-RU" sz="2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ўмець</a:t>
            </a:r>
            <a:r>
              <a:rPr lang="ru-RU" sz="2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Tx/>
              <a:buChar char="-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загружаць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асяроддзе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праграміравання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Pascal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ABC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lvl="0" indent="-285750">
              <a:buFontTx/>
              <a:buChar char="-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уводзіць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выконваць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захоўваць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праграмы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ў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асяроддзі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праграміравання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Pascal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ABC.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30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836712"/>
            <a:ext cx="66247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Дамашняе заданне:</a:t>
            </a:r>
          </a:p>
          <a:p>
            <a:endParaRPr lang="be-BY" sz="40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be-BY" sz="4000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Вывучыць матэрыял  § 9, адказаць на пытанні 1-4.</a:t>
            </a:r>
            <a:endParaRPr lang="ru-RU" sz="40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e-BY" sz="4000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89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412776"/>
            <a:ext cx="6912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7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Дзякуй за ўрок.</a:t>
            </a:r>
          </a:p>
          <a:p>
            <a:r>
              <a:rPr lang="be-BY" sz="7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Да пабачэння.</a:t>
            </a:r>
            <a:endParaRPr lang="ru-RU" sz="72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70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1619672" y="332656"/>
            <a:ext cx="7200900" cy="600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b="1" dirty="0">
                <a:solidFill>
                  <a:srgbClr val="008000"/>
                </a:solidFill>
              </a:rPr>
              <a:t>Выкарыстаныя рэсурсы:</a:t>
            </a:r>
            <a:endParaRPr lang="ru-RU" altLang="ru-RU" sz="2400" dirty="0">
              <a:solidFill>
                <a:srgbClr val="008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dirty="0"/>
              <a:t>1. Інфарматыка: вучэб.дапам. для 7-га кл</a:t>
            </a:r>
            <a:r>
              <a:rPr lang="be-BY" altLang="ru-RU" sz="2400" dirty="0" smtClean="0"/>
              <a:t>. агульнаадукац</a:t>
            </a:r>
            <a:r>
              <a:rPr lang="be-BY" altLang="ru-RU" sz="2400" dirty="0"/>
              <a:t>. устаноў з беларус. мовай навучання. / Г.А. Забароўскі  і інш. – Мінск: нар. Асвета, 2009.</a:t>
            </a:r>
            <a:endParaRPr lang="ru-RU" altLang="ru-RU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dirty="0"/>
              <a:t>2. Информатика в 7 классе: учеб.- метод. пособие для учителей учреждений общ. среднего образования с белорус. и рус. яз. обучения/  Г.А. Заборовский и др.- Минск: Нар. асвета, 2011.</a:t>
            </a:r>
            <a:endParaRPr lang="ru-RU" altLang="ru-RU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dirty="0"/>
              <a:t>3. Информатика: рабочая тетрадь для 7 класса: пособие для учащихся общеобразоват. Учреждений с рус. яз. обучения/ Л.И. Овчинникова. – Минск: Аверсэв. 2009.</a:t>
            </a:r>
            <a:endParaRPr lang="ru-RU" altLang="ru-RU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dirty="0"/>
              <a:t>4. Мультимедийный справочник по основам языка Паскаль </a:t>
            </a:r>
            <a:r>
              <a:rPr lang="be-BY" altLang="ru-RU" sz="2400" dirty="0" smtClean="0"/>
              <a:t>(</a:t>
            </a:r>
            <a:r>
              <a:rPr lang="en-US" altLang="ru-RU" sz="2400" dirty="0" err="1" smtClean="0"/>
              <a:t>alg</a:t>
            </a:r>
            <a:r>
              <a:rPr lang="be-BY" altLang="ru-RU" sz="2400" dirty="0" smtClean="0"/>
              <a:t>.</a:t>
            </a:r>
            <a:r>
              <a:rPr lang="en-US" altLang="ru-RU" sz="2400" dirty="0" err="1"/>
              <a:t>swf</a:t>
            </a:r>
            <a:r>
              <a:rPr lang="ru-RU" altLang="ru-RU" sz="24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06012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2204864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Алгарытм</a:t>
            </a:r>
            <a:r>
              <a:rPr lang="be-BY" sz="5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be-BY" sz="3200" dirty="0" smtClean="0">
                <a:solidFill>
                  <a:srgbClr val="009900"/>
                </a:solidFill>
              </a:rPr>
              <a:t> </a:t>
            </a:r>
            <a:endParaRPr lang="ru-RU" sz="3200" dirty="0">
              <a:solidFill>
                <a:srgbClr val="0099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2761" y="3128194"/>
            <a:ext cx="79928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36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36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зразумелая і канечная паслядоўнасць дакладных дзеянняў (камандаў), фармальнае выкананне якіх дазваляе атрымаць рашэнне пастаўленай задачы.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03648" y="764704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40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Што такое </a:t>
            </a:r>
            <a:r>
              <a:rPr lang="be-BY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алгарытм</a:t>
            </a:r>
            <a:r>
              <a:rPr lang="be-BY" sz="40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0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71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836712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4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Якія ёсць </a:t>
            </a:r>
            <a:r>
              <a:rPr lang="be-BY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спосабы апісання</a:t>
            </a:r>
            <a:r>
              <a:rPr lang="be-BY" sz="4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алгарытмаў?</a:t>
            </a:r>
            <a:r>
              <a:rPr lang="be-BY" sz="4800" b="1" dirty="0" smtClean="0">
                <a:solidFill>
                  <a:srgbClr val="009900"/>
                </a:solidFill>
              </a:rPr>
              <a:t> </a:t>
            </a:r>
            <a:endParaRPr lang="ru-RU" sz="4800" b="1" dirty="0">
              <a:solidFill>
                <a:srgbClr val="0099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2564904"/>
            <a:ext cx="6768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e-BY" sz="4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Слоўны</a:t>
            </a:r>
          </a:p>
          <a:p>
            <a:pPr marL="285750" indent="-285750">
              <a:buFontTx/>
              <a:buChar char="-"/>
            </a:pPr>
            <a:r>
              <a:rPr lang="be-BY" sz="4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Блок-схема</a:t>
            </a:r>
          </a:p>
          <a:p>
            <a:pPr marL="285750" indent="-285750">
              <a:buFontTx/>
              <a:buChar char="-"/>
            </a:pPr>
            <a:r>
              <a:rPr lang="be-BY" sz="4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Праграма</a:t>
            </a:r>
            <a:endParaRPr lang="ru-RU" sz="48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59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692696"/>
            <a:ext cx="76328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Якія ёсць віды алгарытмаў?</a:t>
            </a:r>
            <a:endParaRPr lang="ru-RU" sz="4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2204864"/>
            <a:ext cx="70567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e-BY" sz="4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Лінейны</a:t>
            </a:r>
          </a:p>
          <a:p>
            <a:pPr marL="285750" indent="-285750">
              <a:buFontTx/>
              <a:buChar char="-"/>
            </a:pPr>
            <a:r>
              <a:rPr lang="be-BY" sz="4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Алгарытмы з галінаваннем</a:t>
            </a:r>
          </a:p>
          <a:p>
            <a:pPr marL="285750" indent="-285750">
              <a:buFontTx/>
              <a:buChar char="-"/>
            </a:pPr>
            <a:r>
              <a:rPr lang="be-BY" sz="4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Алгарытмы з паўтарэннямі</a:t>
            </a:r>
            <a:endParaRPr lang="ru-RU" sz="40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61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980728"/>
            <a:ext cx="7200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Праграма</a:t>
            </a:r>
            <a:r>
              <a:rPr lang="be-BY" sz="6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6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– гэта алгарытм, які запісаны  на мове праграміравання</a:t>
            </a:r>
            <a:r>
              <a:rPr lang="be-BY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6063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620688"/>
            <a:ext cx="75331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Мова праграміравання</a:t>
            </a:r>
            <a:r>
              <a:rPr lang="be-BY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4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ўяўляе сабой набор слоў, спецыяльных знакаў і камандаў, зразумелых для камп’ютара.  </a:t>
            </a:r>
            <a:endParaRPr lang="ru-RU" sz="48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be-BY" sz="48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8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36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980728"/>
            <a:ext cx="72008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5463" indent="-450850">
              <a:lnSpc>
                <a:spcPct val="80000"/>
              </a:lnSpc>
              <a:buFontTx/>
              <a:buNone/>
            </a:pPr>
            <a:r>
              <a:rPr lang="en-US" b="1" dirty="0" smtClean="0">
                <a:solidFill>
                  <a:schemeClr val="bg1"/>
                </a:solidFill>
              </a:rPr>
              <a:t>program example;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31640" y="548680"/>
            <a:ext cx="70567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Запіс</a:t>
            </a:r>
            <a:r>
              <a:rPr lang="ru-RU" sz="4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алгарытма</a:t>
            </a:r>
            <a:r>
              <a:rPr lang="ru-RU" sz="4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4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мове</a:t>
            </a:r>
            <a:r>
              <a:rPr lang="ru-RU" sz="4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праграміравання</a:t>
            </a:r>
            <a:r>
              <a:rPr lang="ru-RU" sz="4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Паскаль</a:t>
            </a:r>
            <a:endParaRPr lang="ru-RU" sz="40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060848"/>
            <a:ext cx="63367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en-US" sz="3200" b="1" dirty="0" smtClean="0"/>
              <a:t>Program MAX;</a:t>
            </a:r>
          </a:p>
          <a:p>
            <a:pPr>
              <a:buFontTx/>
              <a:buNone/>
            </a:pPr>
            <a:r>
              <a:rPr lang="en-US" sz="3200" b="1" dirty="0" smtClean="0"/>
              <a:t>  </a:t>
            </a:r>
            <a:r>
              <a:rPr lang="en-US" sz="3200" b="1" dirty="0" err="1"/>
              <a:t>v</a:t>
            </a:r>
            <a:r>
              <a:rPr lang="en-US" sz="3200" b="1" dirty="0" err="1" smtClean="0"/>
              <a:t>ar</a:t>
            </a:r>
            <a:r>
              <a:rPr lang="en-US" sz="3200" b="1" dirty="0" smtClean="0"/>
              <a:t> x, y : real;</a:t>
            </a:r>
          </a:p>
          <a:p>
            <a:pPr>
              <a:buFontTx/>
              <a:buNone/>
            </a:pPr>
            <a:r>
              <a:rPr lang="en-US" sz="3200" b="1" dirty="0"/>
              <a:t>b</a:t>
            </a:r>
            <a:r>
              <a:rPr lang="en-US" sz="3200" b="1" dirty="0" smtClean="0"/>
              <a:t>egin</a:t>
            </a:r>
          </a:p>
          <a:p>
            <a:pPr>
              <a:buFontTx/>
              <a:buNone/>
            </a:pPr>
            <a:r>
              <a:rPr lang="en-US" sz="3200" b="1" dirty="0" smtClean="0"/>
              <a:t>  </a:t>
            </a:r>
            <a:r>
              <a:rPr lang="en-US" sz="3200" b="1" dirty="0" err="1"/>
              <a:t>r</a:t>
            </a:r>
            <a:r>
              <a:rPr lang="en-US" sz="3200" b="1" dirty="0" err="1" smtClean="0"/>
              <a:t>eadln</a:t>
            </a:r>
            <a:r>
              <a:rPr lang="en-US" sz="3200" b="1" dirty="0" smtClean="0"/>
              <a:t> (x, y);</a:t>
            </a:r>
          </a:p>
          <a:p>
            <a:pPr>
              <a:buFontTx/>
              <a:buNone/>
            </a:pPr>
            <a:r>
              <a:rPr lang="en-US" sz="3200" b="1" dirty="0" smtClean="0"/>
              <a:t>  If x&gt;y then </a:t>
            </a:r>
            <a:r>
              <a:rPr lang="en-US" sz="3200" b="1" dirty="0" err="1" smtClean="0"/>
              <a:t>writeln</a:t>
            </a:r>
            <a:r>
              <a:rPr lang="en-US" sz="3200" b="1" dirty="0" smtClean="0"/>
              <a:t> </a:t>
            </a:r>
            <a:r>
              <a:rPr lang="be-BY" sz="3200" b="1" dirty="0" smtClean="0"/>
              <a:t> </a:t>
            </a:r>
          </a:p>
          <a:p>
            <a:pPr>
              <a:buFontTx/>
              <a:buNone/>
            </a:pPr>
            <a:r>
              <a:rPr lang="be-BY" sz="3200" b="1" dirty="0"/>
              <a:t> </a:t>
            </a:r>
            <a:r>
              <a:rPr lang="be-BY" sz="3200" b="1" dirty="0" smtClean="0"/>
              <a:t>          </a:t>
            </a:r>
            <a:r>
              <a:rPr lang="en-US" sz="3200" b="1" dirty="0" smtClean="0"/>
              <a:t>(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больш</a:t>
            </a:r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лік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/>
              <a:t>', x)</a:t>
            </a:r>
          </a:p>
          <a:p>
            <a:pPr>
              <a:buFontTx/>
              <a:buNone/>
            </a:pPr>
            <a:r>
              <a:rPr lang="en-US" sz="3200" b="1" dirty="0" smtClean="0"/>
              <a:t>         else </a:t>
            </a:r>
            <a:r>
              <a:rPr lang="en-US" sz="3200" b="1" dirty="0" err="1"/>
              <a:t>w</a:t>
            </a:r>
            <a:r>
              <a:rPr lang="en-US" sz="3200" b="1" dirty="0" err="1" smtClean="0"/>
              <a:t>riteln</a:t>
            </a:r>
            <a:r>
              <a:rPr lang="en-US" sz="3200" b="1" dirty="0" smtClean="0"/>
              <a:t> ('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больш</a:t>
            </a:r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ы</a:t>
            </a:r>
          </a:p>
          <a:p>
            <a:pPr>
              <a:buFontTx/>
              <a:buNone/>
            </a:pPr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  лік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/>
              <a:t>', y);</a:t>
            </a:r>
          </a:p>
          <a:p>
            <a:pPr>
              <a:buFontTx/>
              <a:buNone/>
            </a:pPr>
            <a:r>
              <a:rPr lang="en-US" sz="3200" b="1" dirty="0" smtClean="0"/>
              <a:t>End.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40802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268760"/>
            <a:ext cx="7416824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dirty="0"/>
              <a:t> </a:t>
            </a:r>
            <a:r>
              <a:rPr lang="be-BY" sz="2400" dirty="0" smtClean="0"/>
              <a:t>   </a:t>
            </a:r>
            <a:r>
              <a:rPr lang="be-BY" sz="44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Састаўленне </a:t>
            </a:r>
            <a:r>
              <a:rPr lang="be-BY" sz="44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паслядоўнасці камандаў для рашэння канкрэтных задач на </a:t>
            </a:r>
            <a:r>
              <a:rPr lang="be-BY" sz="44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спецыяльнай </a:t>
            </a:r>
            <a:r>
              <a:rPr lang="be-BY" sz="44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мове праграміравання называецца </a:t>
            </a:r>
            <a:r>
              <a:rPr lang="be-BY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распрацоўкай праграм або 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e-BY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праграміраваннем</a:t>
            </a:r>
            <a:r>
              <a:rPr lang="be-BY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e-BY" sz="44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e-BY" sz="36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15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634</TotalTime>
  <Words>800</Words>
  <Application>Microsoft Office PowerPoint</Application>
  <PresentationFormat>Экран (4:3)</PresentationFormat>
  <Paragraphs>108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Асяроддзе праграміравання  Pascal ABC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Парадак выканання праграмы</vt:lpstr>
      <vt:lpstr>Презентация PowerPoint</vt:lpstr>
      <vt:lpstr>Сістэма праграміравання  Pascal ABC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Асяроддзе праграміравання  Pascal ABC</dc:title>
  <dc:creator>xxx</dc:creator>
  <cp:lastModifiedBy>User</cp:lastModifiedBy>
  <cp:revision>60</cp:revision>
  <dcterms:created xsi:type="dcterms:W3CDTF">2012-11-10T19:01:14Z</dcterms:created>
  <dcterms:modified xsi:type="dcterms:W3CDTF">2015-03-23T16:54:02Z</dcterms:modified>
</cp:coreProperties>
</file>