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sldIdLst>
    <p:sldId id="256" r:id="rId2"/>
    <p:sldId id="269" r:id="rId3"/>
    <p:sldId id="268" r:id="rId4"/>
    <p:sldId id="270" r:id="rId5"/>
    <p:sldId id="271" r:id="rId6"/>
    <p:sldId id="277" r:id="rId7"/>
    <p:sldId id="267" r:id="rId8"/>
    <p:sldId id="266" r:id="rId9"/>
    <p:sldId id="257" r:id="rId10"/>
    <p:sldId id="274" r:id="rId11"/>
    <p:sldId id="259" r:id="rId12"/>
    <p:sldId id="264" r:id="rId13"/>
    <p:sldId id="258" r:id="rId14"/>
    <p:sldId id="260" r:id="rId15"/>
    <p:sldId id="262" r:id="rId16"/>
    <p:sldId id="263" r:id="rId17"/>
    <p:sldId id="265" r:id="rId18"/>
    <p:sldId id="283" r:id="rId19"/>
    <p:sldId id="282" r:id="rId20"/>
    <p:sldId id="272" r:id="rId21"/>
    <p:sldId id="280" r:id="rId22"/>
    <p:sldId id="278" r:id="rId23"/>
    <p:sldId id="279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FF0000"/>
    <a:srgbClr val="FF9900"/>
    <a:srgbClr val="C1F5CB"/>
    <a:srgbClr val="0000FF"/>
    <a:srgbClr val="0066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z="2400" smtClean="0">
              <a:latin typeface="Times New Roman" pitchFamily="18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z="2400" smtClean="0">
              <a:latin typeface="Times New Roman" pitchFamily="18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mtClean="0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0667E-27ED-403E-AA47-726B8C6CA6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696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15415-09A8-4547-A019-8C717644E9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091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1A3D3-F68E-4138-8204-630E6EE660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264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66CEB-D4AD-4911-AA7D-DAFE32243D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59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F14281-BDC5-4BAB-8DDC-A58E90DAC0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906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7A98D-922B-4554-AAF5-508AF8B406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150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71F0C5-C4D8-4927-8646-3A79F1F69A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515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B6785-22CF-418D-9F0B-5E9D8262F3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523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23746-2528-4EDC-92E3-8A9445F41F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620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ED36A5-5221-4E2E-84B7-C63997C54F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841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E546B3-2673-4416-A0A4-E2B800C559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556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hlink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fld id="{57CB3579-5A41-47F6-976C-2E579A19C1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1032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latin typeface="Times New Roman" pitchFamily="18" charset="0"/>
              </a:endParaRPr>
            </a:p>
          </p:txBody>
        </p:sp>
        <p:sp>
          <p:nvSpPr>
            <p:cNvPr id="1033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Word_97_-_2003_Document1.doc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4084638"/>
          </a:xfrm>
        </p:spPr>
        <p:txBody>
          <a:bodyPr/>
          <a:lstStyle/>
          <a:p>
            <a:pPr eaLnBrk="1" hangingPunct="1"/>
            <a:r>
              <a:rPr lang="be-BY" altLang="ru-RU" sz="7300" b="1" smtClean="0">
                <a:solidFill>
                  <a:srgbClr val="006600"/>
                </a:solidFill>
                <a:latin typeface="Times New Roman" pitchFamily="18" charset="0"/>
              </a:rPr>
              <a:t>Асноўныя паняцці мовы праграміравання</a:t>
            </a:r>
            <a:endParaRPr lang="ru-RU" altLang="ru-RU" sz="7300" b="1" smtClean="0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419100" y="5229225"/>
            <a:ext cx="85693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/>
              <a:t>А</a:t>
            </a:r>
            <a:r>
              <a:rPr lang="be-BY" altLang="ru-RU" sz="1800"/>
              <a:t>ўтар: Мулярчык Жанна Вячаславаўна, настаўнік інфарматыкі,</a:t>
            </a:r>
            <a:endParaRPr lang="ru-RU" altLang="ru-RU" sz="18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1800"/>
              <a:t> ДУА “Цырынскі ВПК дзіцячы сад – сярэдняя школа” Гродзенскай вобласці, Карэліцкага раёна, а.г. Цырын, 2015 г.</a:t>
            </a:r>
            <a:endParaRPr lang="ru-RU" altLang="ru-RU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"/>
          <p:cNvSpPr>
            <a:spLocks noChangeArrowheads="1"/>
          </p:cNvSpPr>
          <p:nvPr/>
        </p:nvSpPr>
        <p:spPr bwMode="auto">
          <a:xfrm>
            <a:off x="2771775" y="4005263"/>
            <a:ext cx="2592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3315" name="Text Box 7"/>
          <p:cNvSpPr txBox="1">
            <a:spLocks noChangeArrowheads="1"/>
          </p:cNvSpPr>
          <p:nvPr/>
        </p:nvSpPr>
        <p:spPr bwMode="auto">
          <a:xfrm>
            <a:off x="2916238" y="4005263"/>
            <a:ext cx="2232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400" b="1">
                <a:solidFill>
                  <a:srgbClr val="FF0000"/>
                </a:solidFill>
              </a:rPr>
              <a:t>Зменная мае</a:t>
            </a:r>
            <a:endParaRPr lang="ru-RU" altLang="ru-RU" sz="2400" b="1">
              <a:solidFill>
                <a:srgbClr val="FF0000"/>
              </a:solidFill>
            </a:endParaRPr>
          </a:p>
        </p:txBody>
      </p:sp>
      <p:sp>
        <p:nvSpPr>
          <p:cNvPr id="13316" name="Rectangle 8"/>
          <p:cNvSpPr>
            <a:spLocks noChangeArrowheads="1"/>
          </p:cNvSpPr>
          <p:nvPr/>
        </p:nvSpPr>
        <p:spPr bwMode="auto">
          <a:xfrm>
            <a:off x="1476375" y="5157788"/>
            <a:ext cx="1008063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3317" name="Rectangle 9"/>
          <p:cNvSpPr>
            <a:spLocks noChangeArrowheads="1"/>
          </p:cNvSpPr>
          <p:nvPr/>
        </p:nvSpPr>
        <p:spPr bwMode="auto">
          <a:xfrm>
            <a:off x="3059113" y="5157788"/>
            <a:ext cx="1871662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3318" name="Rectangle 10"/>
          <p:cNvSpPr>
            <a:spLocks noChangeArrowheads="1"/>
          </p:cNvSpPr>
          <p:nvPr/>
        </p:nvSpPr>
        <p:spPr bwMode="auto">
          <a:xfrm>
            <a:off x="5508625" y="5229225"/>
            <a:ext cx="115093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3319" name="Text Box 11"/>
          <p:cNvSpPr txBox="1">
            <a:spLocks noChangeArrowheads="1"/>
          </p:cNvSpPr>
          <p:nvPr/>
        </p:nvSpPr>
        <p:spPr bwMode="auto">
          <a:xfrm>
            <a:off x="1547813" y="5229225"/>
            <a:ext cx="86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400" b="1"/>
              <a:t>імя</a:t>
            </a:r>
            <a:endParaRPr lang="ru-RU" altLang="ru-RU" sz="2400" b="1"/>
          </a:p>
        </p:txBody>
      </p:sp>
      <p:sp>
        <p:nvSpPr>
          <p:cNvPr id="13320" name="Text Box 12"/>
          <p:cNvSpPr txBox="1">
            <a:spLocks noChangeArrowheads="1"/>
          </p:cNvSpPr>
          <p:nvPr/>
        </p:nvSpPr>
        <p:spPr bwMode="auto">
          <a:xfrm>
            <a:off x="3059113" y="5229225"/>
            <a:ext cx="19446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400" b="1"/>
              <a:t>значэнне</a:t>
            </a:r>
            <a:endParaRPr lang="ru-RU" altLang="ru-RU" sz="2400" b="1"/>
          </a:p>
        </p:txBody>
      </p:sp>
      <p:sp>
        <p:nvSpPr>
          <p:cNvPr id="13321" name="Text Box 13"/>
          <p:cNvSpPr txBox="1">
            <a:spLocks noChangeArrowheads="1"/>
          </p:cNvSpPr>
          <p:nvPr/>
        </p:nvSpPr>
        <p:spPr bwMode="auto">
          <a:xfrm>
            <a:off x="5651500" y="5229225"/>
            <a:ext cx="936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400" b="1"/>
              <a:t>тып</a:t>
            </a:r>
            <a:endParaRPr lang="ru-RU" altLang="ru-RU" sz="2400" b="1"/>
          </a:p>
        </p:txBody>
      </p:sp>
      <p:sp>
        <p:nvSpPr>
          <p:cNvPr id="13322" name="Line 14"/>
          <p:cNvSpPr>
            <a:spLocks noChangeShapeType="1"/>
          </p:cNvSpPr>
          <p:nvPr/>
        </p:nvSpPr>
        <p:spPr bwMode="auto">
          <a:xfrm>
            <a:off x="4067175" y="4437063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3" name="Line 15"/>
          <p:cNvSpPr>
            <a:spLocks noChangeShapeType="1"/>
          </p:cNvSpPr>
          <p:nvPr/>
        </p:nvSpPr>
        <p:spPr bwMode="auto">
          <a:xfrm flipH="1">
            <a:off x="1908175" y="4437063"/>
            <a:ext cx="20875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4" name="Line 16"/>
          <p:cNvSpPr>
            <a:spLocks noChangeShapeType="1"/>
          </p:cNvSpPr>
          <p:nvPr/>
        </p:nvSpPr>
        <p:spPr bwMode="auto">
          <a:xfrm>
            <a:off x="4284663" y="4437063"/>
            <a:ext cx="1800225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3325" name="Рисунок 14" descr="Наглядно переменную можно представить как коробочк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052513"/>
            <a:ext cx="7559675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50825" y="0"/>
            <a:ext cx="8569325" cy="618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400" b="1" dirty="0">
                <a:solidFill>
                  <a:srgbClr val="FF0000"/>
                </a:solidFill>
              </a:rPr>
              <a:t>Імя зменнай</a:t>
            </a:r>
            <a:r>
              <a:rPr lang="be-BY" altLang="ru-RU" sz="2400" b="1" dirty="0">
                <a:solidFill>
                  <a:srgbClr val="008000"/>
                </a:solidFill>
              </a:rPr>
              <a:t> можа складацца з :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400" b="1" dirty="0">
                <a:solidFill>
                  <a:srgbClr val="008000"/>
                </a:solidFill>
              </a:rPr>
              <a:t>а) лацінскіх літар;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400" b="1" dirty="0">
                <a:solidFill>
                  <a:srgbClr val="008000"/>
                </a:solidFill>
              </a:rPr>
              <a:t>б) лічбаў;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400" b="1" dirty="0">
                <a:solidFill>
                  <a:srgbClr val="008000"/>
                </a:solidFill>
              </a:rPr>
              <a:t>в) пачынацца з літары або знака падкрэслівання </a:t>
            </a:r>
            <a:r>
              <a:rPr lang="be-BY" altLang="ru-RU" sz="1800" dirty="0"/>
              <a:t> </a:t>
            </a:r>
            <a:r>
              <a:rPr lang="be-BY" altLang="ru-RU" sz="1800" b="1" dirty="0">
                <a:solidFill>
                  <a:srgbClr val="008000"/>
                </a:solidFill>
              </a:rPr>
              <a:t>“_”</a:t>
            </a:r>
            <a:r>
              <a:rPr lang="be-BY" altLang="ru-RU" sz="2400" b="1" dirty="0">
                <a:solidFill>
                  <a:srgbClr val="008000"/>
                </a:solidFill>
              </a:rPr>
              <a:t>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400" b="1" dirty="0">
                <a:solidFill>
                  <a:srgbClr val="008000"/>
                </a:solidFill>
              </a:rPr>
              <a:t>г) не павінна ўключаць кропку і прабелы;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400" b="1" dirty="0">
                <a:solidFill>
                  <a:srgbClr val="008000"/>
                </a:solidFill>
              </a:rPr>
              <a:t>д) колькасць сімвалаў не больш 255;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400" b="1" dirty="0">
                <a:solidFill>
                  <a:srgbClr val="008000"/>
                </a:solidFill>
              </a:rPr>
              <a:t>е) у якасці імені зменнай нельга выкарыстоўваць  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400" b="1" dirty="0">
                <a:solidFill>
                  <a:srgbClr val="008000"/>
                </a:solidFill>
              </a:rPr>
              <a:t>    службовыя словы мовы </a:t>
            </a:r>
            <a:r>
              <a:rPr lang="en-US" altLang="ru-RU" sz="2400" b="1" dirty="0">
                <a:solidFill>
                  <a:srgbClr val="008000"/>
                </a:solidFill>
              </a:rPr>
              <a:t>Pascal</a:t>
            </a:r>
            <a:r>
              <a:rPr lang="be-BY" altLang="ru-RU" sz="2400" b="1" dirty="0">
                <a:solidFill>
                  <a:srgbClr val="008000"/>
                </a:solidFill>
              </a:rPr>
              <a:t>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b="1" i="1" dirty="0">
                <a:solidFill>
                  <a:srgbClr val="008000"/>
                </a:solidFill>
              </a:rPr>
              <a:t>ж) </a:t>
            </a:r>
            <a:r>
              <a:rPr lang="be-BY" altLang="ru-RU" sz="2400" b="1" dirty="0">
                <a:solidFill>
                  <a:srgbClr val="008000"/>
                </a:solidFill>
              </a:rPr>
              <a:t>імя зменнай не павінна супадаць з іменем праграмы.</a:t>
            </a:r>
            <a:endParaRPr lang="ru-RU" altLang="ru-RU" sz="2400" b="1" dirty="0">
              <a:solidFill>
                <a:srgbClr val="008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b="1" i="1" dirty="0">
                <a:solidFill>
                  <a:srgbClr val="008000"/>
                </a:solidFill>
              </a:rPr>
              <a:t> </a:t>
            </a:r>
            <a:endParaRPr lang="ru-RU" altLang="ru-RU" sz="2400" b="1" dirty="0">
              <a:solidFill>
                <a:srgbClr val="008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dirty="0"/>
              <a:t/>
            </a:r>
            <a:br>
              <a:rPr lang="be-BY" altLang="ru-RU" sz="2400" dirty="0"/>
            </a:br>
            <a:endParaRPr lang="ru-RU" altLang="ru-RU" sz="2400" b="1" dirty="0">
              <a:solidFill>
                <a:srgbClr val="008000"/>
              </a:solidFill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719138" y="4832350"/>
            <a:ext cx="74898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800" b="1" i="1" dirty="0">
                <a:solidFill>
                  <a:srgbClr val="FF0000"/>
                </a:solidFill>
              </a:rPr>
              <a:t>Прыклады імён зменных</a:t>
            </a:r>
            <a:r>
              <a:rPr lang="be-BY" altLang="ru-RU" sz="2800" b="1" dirty="0">
                <a:solidFill>
                  <a:srgbClr val="008000"/>
                </a:solidFill>
              </a:rPr>
              <a:t>:  </a:t>
            </a:r>
            <a:r>
              <a:rPr lang="en-US" altLang="ru-RU" sz="2800" b="1" dirty="0">
                <a:solidFill>
                  <a:srgbClr val="008000"/>
                </a:solidFill>
              </a:rPr>
              <a:t>a,  b,    c,    x,  a1,   min,    summa,    a_1,    max.</a:t>
            </a:r>
            <a:endParaRPr lang="ru-RU" altLang="ru-RU" sz="2800" b="1" dirty="0">
              <a:solidFill>
                <a:srgbClr val="008000"/>
              </a:solidFill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39750" y="5805488"/>
            <a:ext cx="7848600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400" b="1" i="1">
                <a:solidFill>
                  <a:srgbClr val="008000"/>
                </a:solidFill>
              </a:rPr>
              <a:t>Няправільныя імёны зменных:  </a:t>
            </a:r>
            <a:r>
              <a:rPr lang="be-BY" altLang="ru-RU" sz="2400" b="1">
                <a:solidFill>
                  <a:srgbClr val="008000"/>
                </a:solidFill>
              </a:rPr>
              <a:t>2</a:t>
            </a:r>
            <a:r>
              <a:rPr lang="en-US" altLang="ru-RU" sz="2400" b="1">
                <a:solidFill>
                  <a:srgbClr val="008000"/>
                </a:solidFill>
              </a:rPr>
              <a:t>b;  5sum; 2_pr;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400" b="1">
                <a:solidFill>
                  <a:srgbClr val="008000"/>
                </a:solidFill>
              </a:rPr>
              <a:t>453;  pr      5 (</a:t>
            </a:r>
            <a:r>
              <a:rPr lang="be-BY" altLang="ru-RU" sz="2400" b="1">
                <a:solidFill>
                  <a:srgbClr val="008000"/>
                </a:solidFill>
              </a:rPr>
              <a:t>імя з прабелам)</a:t>
            </a:r>
            <a:endParaRPr lang="ru-RU" altLang="ru-RU" sz="2400" b="1" i="1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1692275" y="620713"/>
            <a:ext cx="561657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4800" b="1" u="sng">
                <a:solidFill>
                  <a:srgbClr val="008000"/>
                </a:solidFill>
              </a:rPr>
              <a:t>Тыпы</a:t>
            </a:r>
            <a:r>
              <a:rPr lang="be-BY" altLang="ru-RU" sz="4800" b="1" u="sng"/>
              <a:t> </a:t>
            </a:r>
            <a:r>
              <a:rPr lang="be-BY" altLang="ru-RU" sz="4800" b="1" u="sng">
                <a:solidFill>
                  <a:srgbClr val="008000"/>
                </a:solidFill>
              </a:rPr>
              <a:t>зменных</a:t>
            </a:r>
            <a:endParaRPr lang="ru-RU" altLang="ru-RU" sz="4800" b="1" u="sng">
              <a:solidFill>
                <a:srgbClr val="008000"/>
              </a:solidFill>
            </a:endParaRP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684213" y="2565400"/>
            <a:ext cx="2519362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b="1"/>
              <a:t>Цэлыя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400" b="1">
                <a:solidFill>
                  <a:srgbClr val="FF0000"/>
                </a:solidFill>
              </a:rPr>
              <a:t>Integer</a:t>
            </a:r>
            <a:endParaRPr lang="ru-RU" altLang="ru-RU" sz="2400" b="1">
              <a:solidFill>
                <a:srgbClr val="FF0000"/>
              </a:solidFill>
            </a:endParaRPr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4859338" y="2565400"/>
            <a:ext cx="3384550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b="1"/>
              <a:t>Рэчыўныя</a:t>
            </a:r>
            <a:endParaRPr lang="en-US" altLang="ru-RU" sz="2400" b="1"/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400" b="1">
                <a:solidFill>
                  <a:srgbClr val="FF0000"/>
                </a:solidFill>
              </a:rPr>
              <a:t>Real</a:t>
            </a:r>
            <a:endParaRPr lang="ru-RU" altLang="ru-RU" sz="2400" b="1">
              <a:solidFill>
                <a:srgbClr val="FF0000"/>
              </a:solidFill>
            </a:endParaRPr>
          </a:p>
        </p:txBody>
      </p:sp>
      <p:sp>
        <p:nvSpPr>
          <p:cNvPr id="15365" name="Rectangle 7"/>
          <p:cNvSpPr>
            <a:spLocks noChangeArrowheads="1"/>
          </p:cNvSpPr>
          <p:nvPr/>
        </p:nvSpPr>
        <p:spPr bwMode="auto">
          <a:xfrm>
            <a:off x="468313" y="4292600"/>
            <a:ext cx="3095625" cy="1657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b="1">
                <a:solidFill>
                  <a:srgbClr val="008000"/>
                </a:solidFill>
              </a:rPr>
              <a:t>Значэнне зменнай –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b="1">
                <a:solidFill>
                  <a:srgbClr val="008000"/>
                </a:solidFill>
              </a:rPr>
              <a:t>цэлы лік</a:t>
            </a:r>
            <a:endParaRPr lang="ru-RU" altLang="ru-RU" sz="2400" b="1">
              <a:solidFill>
                <a:srgbClr val="008000"/>
              </a:solidFill>
            </a:endParaRPr>
          </a:p>
        </p:txBody>
      </p:sp>
      <p:sp>
        <p:nvSpPr>
          <p:cNvPr id="15366" name="Rectangle 9"/>
          <p:cNvSpPr>
            <a:spLocks noChangeArrowheads="1"/>
          </p:cNvSpPr>
          <p:nvPr/>
        </p:nvSpPr>
        <p:spPr bwMode="auto">
          <a:xfrm>
            <a:off x="4787900" y="4292600"/>
            <a:ext cx="3455988" cy="15843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b="1">
                <a:solidFill>
                  <a:srgbClr val="008000"/>
                </a:solidFill>
              </a:rPr>
              <a:t>Значэнне зменнай –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b="1">
                <a:solidFill>
                  <a:srgbClr val="008000"/>
                </a:solidFill>
              </a:rPr>
              <a:t>дзесятковы дроб</a:t>
            </a:r>
            <a:endParaRPr lang="ru-RU" altLang="ru-RU" sz="2400" b="1">
              <a:solidFill>
                <a:srgbClr val="008000"/>
              </a:solidFill>
            </a:endParaRPr>
          </a:p>
        </p:txBody>
      </p:sp>
      <p:sp>
        <p:nvSpPr>
          <p:cNvPr id="15367" name="Line 11"/>
          <p:cNvSpPr>
            <a:spLocks noChangeShapeType="1"/>
          </p:cNvSpPr>
          <p:nvPr/>
        </p:nvSpPr>
        <p:spPr bwMode="auto">
          <a:xfrm flipH="1">
            <a:off x="1908175" y="1412875"/>
            <a:ext cx="2016125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68" name="Line 12"/>
          <p:cNvSpPr>
            <a:spLocks noChangeShapeType="1"/>
          </p:cNvSpPr>
          <p:nvPr/>
        </p:nvSpPr>
        <p:spPr bwMode="auto">
          <a:xfrm>
            <a:off x="4859338" y="1341438"/>
            <a:ext cx="1800225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69" name="Line 13"/>
          <p:cNvSpPr>
            <a:spLocks noChangeShapeType="1"/>
          </p:cNvSpPr>
          <p:nvPr/>
        </p:nvSpPr>
        <p:spPr bwMode="auto">
          <a:xfrm>
            <a:off x="1835150" y="3429000"/>
            <a:ext cx="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70" name="Line 14"/>
          <p:cNvSpPr>
            <a:spLocks noChangeShapeType="1"/>
          </p:cNvSpPr>
          <p:nvPr/>
        </p:nvSpPr>
        <p:spPr bwMode="auto">
          <a:xfrm>
            <a:off x="6516688" y="3429000"/>
            <a:ext cx="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395288" y="765175"/>
            <a:ext cx="849788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3200" b="1">
                <a:solidFill>
                  <a:srgbClr val="008000"/>
                </a:solidFill>
              </a:rPr>
              <a:t>Велічыні, што не змяняюць свайго значэння, называюць </a:t>
            </a:r>
            <a:r>
              <a:rPr lang="be-BY" altLang="ru-RU" sz="3200" b="1">
                <a:solidFill>
                  <a:srgbClr val="FF0000"/>
                </a:solidFill>
              </a:rPr>
              <a:t>канстантамі</a:t>
            </a:r>
            <a:r>
              <a:rPr lang="be-BY" altLang="ru-RU" sz="1800" b="1">
                <a:solidFill>
                  <a:srgbClr val="FF0000"/>
                </a:solidFill>
              </a:rPr>
              <a:t>.</a:t>
            </a:r>
            <a:endParaRPr lang="ru-RU" altLang="ru-RU" sz="1800" b="1">
              <a:solidFill>
                <a:srgbClr val="FF0000"/>
              </a:solidFill>
            </a:endParaRP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2627313" y="1916113"/>
            <a:ext cx="331311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2987675" y="1844675"/>
            <a:ext cx="26638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3200" b="1">
                <a:solidFill>
                  <a:srgbClr val="008000"/>
                </a:solidFill>
              </a:rPr>
              <a:t>Канстанты</a:t>
            </a:r>
            <a:endParaRPr lang="ru-RU" altLang="ru-RU" sz="3200" b="1">
              <a:solidFill>
                <a:srgbClr val="008000"/>
              </a:solidFill>
            </a:endParaRPr>
          </a:p>
        </p:txBody>
      </p:sp>
      <p:sp>
        <p:nvSpPr>
          <p:cNvPr id="16389" name="Rectangle 7"/>
          <p:cNvSpPr>
            <a:spLocks noChangeArrowheads="1"/>
          </p:cNvSpPr>
          <p:nvPr/>
        </p:nvSpPr>
        <p:spPr bwMode="auto">
          <a:xfrm>
            <a:off x="539750" y="2708275"/>
            <a:ext cx="2376488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90" name="Rectangle 8"/>
          <p:cNvSpPr>
            <a:spLocks noChangeArrowheads="1"/>
          </p:cNvSpPr>
          <p:nvPr/>
        </p:nvSpPr>
        <p:spPr bwMode="auto">
          <a:xfrm>
            <a:off x="4716463" y="2708275"/>
            <a:ext cx="3384550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91" name="Text Box 9"/>
          <p:cNvSpPr txBox="1">
            <a:spLocks noChangeArrowheads="1"/>
          </p:cNvSpPr>
          <p:nvPr/>
        </p:nvSpPr>
        <p:spPr bwMode="auto">
          <a:xfrm>
            <a:off x="611188" y="2781300"/>
            <a:ext cx="20891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800" b="1">
                <a:solidFill>
                  <a:srgbClr val="008000"/>
                </a:solidFill>
              </a:rPr>
              <a:t>Цэлыя</a:t>
            </a:r>
            <a:endParaRPr lang="ru-RU" altLang="ru-RU" sz="2800" b="1">
              <a:solidFill>
                <a:srgbClr val="008000"/>
              </a:solidFill>
            </a:endParaRPr>
          </a:p>
        </p:txBody>
      </p:sp>
      <p:sp>
        <p:nvSpPr>
          <p:cNvPr id="16392" name="Text Box 10"/>
          <p:cNvSpPr txBox="1">
            <a:spLocks noChangeArrowheads="1"/>
          </p:cNvSpPr>
          <p:nvPr/>
        </p:nvSpPr>
        <p:spPr bwMode="auto">
          <a:xfrm>
            <a:off x="4932363" y="2708275"/>
            <a:ext cx="2952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800" b="1">
                <a:solidFill>
                  <a:srgbClr val="008000"/>
                </a:solidFill>
              </a:rPr>
              <a:t>Рэчыўныя</a:t>
            </a:r>
            <a:endParaRPr lang="ru-RU" altLang="ru-RU" sz="2800" b="1">
              <a:solidFill>
                <a:srgbClr val="008000"/>
              </a:solidFill>
            </a:endParaRPr>
          </a:p>
        </p:txBody>
      </p:sp>
      <p:sp>
        <p:nvSpPr>
          <p:cNvPr id="16393" name="Line 11"/>
          <p:cNvSpPr>
            <a:spLocks noChangeShapeType="1"/>
          </p:cNvSpPr>
          <p:nvPr/>
        </p:nvSpPr>
        <p:spPr bwMode="auto">
          <a:xfrm flipH="1">
            <a:off x="1619250" y="2420938"/>
            <a:ext cx="208915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94" name="Line 12"/>
          <p:cNvSpPr>
            <a:spLocks noChangeShapeType="1"/>
          </p:cNvSpPr>
          <p:nvPr/>
        </p:nvSpPr>
        <p:spPr bwMode="auto">
          <a:xfrm>
            <a:off x="4427538" y="2420938"/>
            <a:ext cx="2016125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95" name="Rectangle 13"/>
          <p:cNvSpPr>
            <a:spLocks noChangeArrowheads="1"/>
          </p:cNvSpPr>
          <p:nvPr/>
        </p:nvSpPr>
        <p:spPr bwMode="auto">
          <a:xfrm>
            <a:off x="250825" y="3860800"/>
            <a:ext cx="3025775" cy="21605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96" name="Rectangle 14"/>
          <p:cNvSpPr>
            <a:spLocks noChangeArrowheads="1"/>
          </p:cNvSpPr>
          <p:nvPr/>
        </p:nvSpPr>
        <p:spPr bwMode="auto">
          <a:xfrm>
            <a:off x="4427538" y="3860800"/>
            <a:ext cx="4105275" cy="2232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97" name="Text Box 15"/>
          <p:cNvSpPr txBox="1">
            <a:spLocks noChangeArrowheads="1"/>
          </p:cNvSpPr>
          <p:nvPr/>
        </p:nvSpPr>
        <p:spPr bwMode="auto">
          <a:xfrm>
            <a:off x="684213" y="4076700"/>
            <a:ext cx="24479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800" b="1">
                <a:solidFill>
                  <a:srgbClr val="008000"/>
                </a:solidFill>
              </a:rPr>
              <a:t>Любыя цэлыя лікі, напрыклад, -5; 57; 0</a:t>
            </a:r>
            <a:endParaRPr lang="ru-RU" altLang="ru-RU" sz="2800" b="1">
              <a:solidFill>
                <a:srgbClr val="008000"/>
              </a:solidFill>
            </a:endParaRPr>
          </a:p>
        </p:txBody>
      </p:sp>
      <p:sp>
        <p:nvSpPr>
          <p:cNvPr id="16398" name="Text Box 16"/>
          <p:cNvSpPr txBox="1">
            <a:spLocks noChangeArrowheads="1"/>
          </p:cNvSpPr>
          <p:nvPr/>
        </p:nvSpPr>
        <p:spPr bwMode="auto">
          <a:xfrm>
            <a:off x="4572000" y="3933825"/>
            <a:ext cx="3816350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800" b="1">
                <a:solidFill>
                  <a:srgbClr val="008000"/>
                </a:solidFill>
              </a:rPr>
              <a:t>Любыя дзесятковыя дробы, напрыклад, 3.14; - 34,17</a:t>
            </a:r>
            <a:endParaRPr lang="ru-RU" altLang="ru-RU" sz="2800" b="1">
              <a:solidFill>
                <a:srgbClr val="008000"/>
              </a:solidFill>
            </a:endParaRPr>
          </a:p>
        </p:txBody>
      </p:sp>
      <p:sp>
        <p:nvSpPr>
          <p:cNvPr id="16399" name="Line 17"/>
          <p:cNvSpPr>
            <a:spLocks noChangeShapeType="1"/>
          </p:cNvSpPr>
          <p:nvPr/>
        </p:nvSpPr>
        <p:spPr bwMode="auto">
          <a:xfrm>
            <a:off x="1619250" y="3284538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00" name="Line 18"/>
          <p:cNvSpPr>
            <a:spLocks noChangeShapeType="1"/>
          </p:cNvSpPr>
          <p:nvPr/>
        </p:nvSpPr>
        <p:spPr bwMode="auto">
          <a:xfrm>
            <a:off x="6443663" y="3284538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187450" y="476250"/>
            <a:ext cx="66246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3600" b="1">
                <a:solidFill>
                  <a:srgbClr val="008000"/>
                </a:solidFill>
              </a:rPr>
              <a:t>Апісанне зменных</a:t>
            </a:r>
            <a:endParaRPr lang="ru-RU" altLang="ru-RU" sz="3600" b="1">
              <a:solidFill>
                <a:srgbClr val="008000"/>
              </a:solidFill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116013" y="1484313"/>
            <a:ext cx="7056437" cy="265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800" b="1" u="sng">
                <a:solidFill>
                  <a:srgbClr val="008000"/>
                </a:solidFill>
              </a:rPr>
              <a:t>Апісаць зменную</a:t>
            </a:r>
            <a:r>
              <a:rPr lang="be-BY" altLang="ru-RU" sz="2800" b="1">
                <a:solidFill>
                  <a:srgbClr val="008000"/>
                </a:solidFill>
              </a:rPr>
              <a:t> – гэта значыць запісаць пасля зарэзерваванага слова  </a:t>
            </a:r>
            <a:r>
              <a:rPr lang="en-US" altLang="ru-RU" sz="2800" b="1">
                <a:solidFill>
                  <a:srgbClr val="FF0000"/>
                </a:solidFill>
              </a:rPr>
              <a:t>Var</a:t>
            </a:r>
            <a:r>
              <a:rPr lang="be-BY" altLang="ru-RU" sz="2800" b="1">
                <a:solidFill>
                  <a:srgbClr val="008000"/>
                </a:solidFill>
              </a:rPr>
              <a:t>  імя і тып зменнай</a:t>
            </a:r>
            <a:r>
              <a:rPr lang="en-US" altLang="ru-RU" sz="2800" b="1">
                <a:solidFill>
                  <a:srgbClr val="008000"/>
                </a:solidFill>
              </a:rPr>
              <a:t>.</a:t>
            </a:r>
            <a:endParaRPr lang="be-BY" altLang="ru-RU" sz="2800" b="1">
              <a:solidFill>
                <a:srgbClr val="008000"/>
              </a:solidFill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rgbClr val="FF0000"/>
                </a:solidFill>
              </a:rPr>
              <a:t>Var &lt;</a:t>
            </a:r>
            <a:r>
              <a:rPr lang="be-BY" altLang="ru-RU" sz="2800" b="1">
                <a:solidFill>
                  <a:srgbClr val="FF0000"/>
                </a:solidFill>
              </a:rPr>
              <a:t> імя зменнай</a:t>
            </a:r>
            <a:r>
              <a:rPr lang="en-US" altLang="ru-RU" sz="2800" b="1">
                <a:solidFill>
                  <a:srgbClr val="FF0000"/>
                </a:solidFill>
              </a:rPr>
              <a:t>&gt;</a:t>
            </a:r>
            <a:r>
              <a:rPr lang="be-BY" altLang="ru-RU" sz="2800" b="1">
                <a:solidFill>
                  <a:srgbClr val="FF0000"/>
                </a:solidFill>
              </a:rPr>
              <a:t> :  </a:t>
            </a:r>
            <a:r>
              <a:rPr lang="en-US" altLang="ru-RU" sz="2800" b="1">
                <a:solidFill>
                  <a:srgbClr val="FF0000"/>
                </a:solidFill>
              </a:rPr>
              <a:t>&lt;</a:t>
            </a:r>
            <a:r>
              <a:rPr lang="be-BY" altLang="ru-RU" sz="2800" b="1">
                <a:solidFill>
                  <a:srgbClr val="FF0000"/>
                </a:solidFill>
              </a:rPr>
              <a:t>тып</a:t>
            </a:r>
            <a:r>
              <a:rPr lang="en-US" altLang="ru-RU" sz="2800" b="1">
                <a:solidFill>
                  <a:srgbClr val="FF0000"/>
                </a:solidFill>
              </a:rPr>
              <a:t>&gt;</a:t>
            </a:r>
            <a:r>
              <a:rPr lang="be-BY" altLang="ru-RU" sz="2800" b="1">
                <a:solidFill>
                  <a:srgbClr val="FF0000"/>
                </a:solidFill>
              </a:rPr>
              <a:t> </a:t>
            </a:r>
            <a:r>
              <a:rPr lang="en-US" altLang="ru-RU" sz="1800" b="1">
                <a:solidFill>
                  <a:srgbClr val="FF0000"/>
                </a:solidFill>
              </a:rPr>
              <a:t>;</a:t>
            </a:r>
            <a:endParaRPr lang="be-BY" altLang="ru-RU" sz="2800" b="1">
              <a:solidFill>
                <a:srgbClr val="008000"/>
              </a:solidFill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ru-RU" sz="2800" b="1">
              <a:solidFill>
                <a:srgbClr val="008000"/>
              </a:solidFill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042988" y="3860800"/>
            <a:ext cx="6408737" cy="216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800" b="1">
                <a:solidFill>
                  <a:srgbClr val="008000"/>
                </a:solidFill>
              </a:rPr>
              <a:t>Напрыклад:</a:t>
            </a:r>
            <a:r>
              <a:rPr lang="be-BY" altLang="ru-RU" sz="2800" b="1"/>
              <a:t> </a:t>
            </a:r>
            <a:endParaRPr lang="en-US" altLang="ru-RU" sz="2800" b="1"/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3600" b="1">
                <a:solidFill>
                  <a:srgbClr val="FF0000"/>
                </a:solidFill>
              </a:rPr>
              <a:t>Var a:integer;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3600" b="1">
                <a:solidFill>
                  <a:srgbClr val="FF0000"/>
                </a:solidFill>
              </a:rPr>
              <a:t>Var a,b:real;</a:t>
            </a:r>
            <a:endParaRPr lang="ru-RU" altLang="ru-RU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042988" y="692150"/>
            <a:ext cx="7489825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800" b="1">
                <a:solidFill>
                  <a:srgbClr val="008000"/>
                </a:solidFill>
              </a:rPr>
              <a:t>Раздзел апісання імянованных канстант пачынаецца са службовага слова </a:t>
            </a:r>
            <a:r>
              <a:rPr lang="en-US" altLang="ru-RU" sz="2800" b="1">
                <a:solidFill>
                  <a:srgbClr val="FF0000"/>
                </a:solidFill>
              </a:rPr>
              <a:t>Const</a:t>
            </a:r>
            <a:r>
              <a:rPr lang="be-BY" altLang="ru-RU" sz="2800" b="1">
                <a:solidFill>
                  <a:srgbClr val="008000"/>
                </a:solidFill>
              </a:rPr>
              <a:t>, пасля якога запісваюць радкі выгляду: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800" b="1">
                <a:solidFill>
                  <a:srgbClr val="008000"/>
                </a:solidFill>
              </a:rPr>
              <a:t>  </a:t>
            </a:r>
            <a:r>
              <a:rPr lang="en-US" altLang="ru-RU" sz="2800" b="1">
                <a:solidFill>
                  <a:srgbClr val="008000"/>
                </a:solidFill>
              </a:rPr>
              <a:t>&lt;</a:t>
            </a:r>
            <a:r>
              <a:rPr lang="be-BY" altLang="ru-RU" sz="2800" b="1">
                <a:solidFill>
                  <a:srgbClr val="008000"/>
                </a:solidFill>
              </a:rPr>
              <a:t>імя канстанты</a:t>
            </a:r>
            <a:r>
              <a:rPr lang="en-US" altLang="ru-RU" sz="2800" b="1">
                <a:solidFill>
                  <a:srgbClr val="008000"/>
                </a:solidFill>
              </a:rPr>
              <a:t>&gt;</a:t>
            </a:r>
            <a:r>
              <a:rPr lang="be-BY" altLang="ru-RU" sz="2800" b="1">
                <a:solidFill>
                  <a:srgbClr val="008000"/>
                </a:solidFill>
              </a:rPr>
              <a:t> = </a:t>
            </a:r>
            <a:r>
              <a:rPr lang="en-US" altLang="ru-RU" sz="2800" b="1">
                <a:solidFill>
                  <a:srgbClr val="008000"/>
                </a:solidFill>
              </a:rPr>
              <a:t>&lt;</a:t>
            </a:r>
            <a:r>
              <a:rPr lang="be-BY" altLang="ru-RU" sz="2800" b="1">
                <a:solidFill>
                  <a:srgbClr val="008000"/>
                </a:solidFill>
              </a:rPr>
              <a:t>значэнне</a:t>
            </a:r>
            <a:r>
              <a:rPr lang="en-US" altLang="ru-RU" sz="2800" b="1">
                <a:solidFill>
                  <a:srgbClr val="008000"/>
                </a:solidFill>
              </a:rPr>
              <a:t>&gt;</a:t>
            </a:r>
            <a:r>
              <a:rPr lang="be-BY" altLang="ru-RU" sz="2800" b="1">
                <a:solidFill>
                  <a:srgbClr val="008000"/>
                </a:solidFill>
              </a:rPr>
              <a:t>;</a:t>
            </a:r>
            <a:endParaRPr lang="ru-RU" altLang="ru-RU" sz="2800" b="1">
              <a:solidFill>
                <a:srgbClr val="008000"/>
              </a:solidFill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258888" y="3213100"/>
            <a:ext cx="6337300" cy="244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800" b="1">
                <a:solidFill>
                  <a:srgbClr val="008000"/>
                </a:solidFill>
              </a:rPr>
              <a:t>Напрыклад,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rgbClr val="008000"/>
                </a:solidFill>
              </a:rPr>
              <a:t>Const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rgbClr val="008000"/>
                </a:solidFill>
              </a:rPr>
              <a:t>Min=-10;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rgbClr val="008000"/>
                </a:solidFill>
              </a:rPr>
              <a:t>Max=10;</a:t>
            </a:r>
            <a:endParaRPr lang="ru-RU" altLang="ru-RU" sz="2800" b="1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287338" y="263525"/>
            <a:ext cx="7920037" cy="158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800" b="1" u="sng">
                <a:solidFill>
                  <a:srgbClr val="FF0000"/>
                </a:solidFill>
              </a:rPr>
              <a:t>Заданне 1.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800" b="1">
                <a:solidFill>
                  <a:srgbClr val="008000"/>
                </a:solidFill>
              </a:rPr>
              <a:t>Знайдзіце памылкі ў наступных апісаннях зменных:</a:t>
            </a:r>
            <a:endParaRPr lang="ru-RU" altLang="ru-RU" sz="2800" b="1">
              <a:solidFill>
                <a:srgbClr val="008000"/>
              </a:solidFill>
            </a:endParaRPr>
          </a:p>
        </p:txBody>
      </p:sp>
      <p:graphicFrame>
        <p:nvGraphicFramePr>
          <p:cNvPr id="73746" name="Group 18"/>
          <p:cNvGraphicFramePr>
            <a:graphicFrameLocks noGrp="1"/>
          </p:cNvGraphicFramePr>
          <p:nvPr/>
        </p:nvGraphicFramePr>
        <p:xfrm>
          <a:off x="971550" y="2349500"/>
          <a:ext cx="7345363" cy="4271963"/>
        </p:xfrm>
        <a:graphic>
          <a:graphicData uri="http://schemas.openxmlformats.org/drawingml/2006/table">
            <a:tbl>
              <a:tblPr/>
              <a:tblGrid>
                <a:gridCol w="3673475"/>
                <a:gridCol w="3671888"/>
              </a:tblGrid>
              <a:tr h="19843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Program a1;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Var</a:t>
                      </a: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A, B:integer;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a, b:real;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Program a2;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Var</a:t>
                      </a: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a1,b1:integer;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a2,b2:real;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76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Program a1;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Var</a:t>
                      </a: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be-BY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</a:t>
                      </a: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:integer;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</a:t>
                      </a:r>
                      <a:r>
                        <a:rPr kumimoji="0" lang="be-BY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ш, м</a:t>
                      </a: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:real;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Program a1;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Var</a:t>
                      </a: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A,</a:t>
                      </a:r>
                      <a:r>
                        <a:rPr kumimoji="0" lang="be-BY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b:integer;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a, b:real;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971550" y="188913"/>
            <a:ext cx="7200900" cy="555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3600" b="1">
                <a:solidFill>
                  <a:srgbClr val="008000"/>
                </a:solidFill>
              </a:rPr>
              <a:t> </a:t>
            </a:r>
            <a:r>
              <a:rPr lang="be-BY" altLang="ru-RU" sz="2800" b="1" u="sng">
                <a:solidFill>
                  <a:srgbClr val="FF0000"/>
                </a:solidFill>
              </a:rPr>
              <a:t>Заданне 2.</a:t>
            </a:r>
            <a:r>
              <a:rPr lang="be-BY" altLang="ru-RU" sz="2800" b="1">
                <a:solidFill>
                  <a:srgbClr val="FF0000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800" b="1">
                <a:solidFill>
                  <a:srgbClr val="008000"/>
                </a:solidFill>
              </a:rPr>
              <a:t>Укажыце правільныя імены зменных: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rgbClr val="008000"/>
                </a:solidFill>
              </a:rPr>
              <a:t>F, d4,</a:t>
            </a:r>
            <a:r>
              <a:rPr lang="be-BY" altLang="ru-RU" sz="2800" b="1">
                <a:solidFill>
                  <a:srgbClr val="008000"/>
                </a:solidFill>
              </a:rPr>
              <a:t> мама</a:t>
            </a:r>
            <a:r>
              <a:rPr lang="en-US" altLang="ru-RU" sz="2800" b="1">
                <a:solidFill>
                  <a:srgbClr val="008000"/>
                </a:solidFill>
              </a:rPr>
              <a:t>, 7a, 5_u, may_day, begin, a+b, var</a:t>
            </a:r>
            <a:endParaRPr lang="be-BY" altLang="ru-RU" sz="2800" b="1">
              <a:solidFill>
                <a:srgbClr val="008000"/>
              </a:solidFill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800" b="1">
                <a:solidFill>
                  <a:srgbClr val="FF0000"/>
                </a:solidFill>
              </a:rPr>
              <a:t> </a:t>
            </a:r>
            <a:r>
              <a:rPr lang="be-BY" altLang="ru-RU" sz="2800" b="1" u="sng">
                <a:solidFill>
                  <a:srgbClr val="FF0000"/>
                </a:solidFill>
              </a:rPr>
              <a:t>Заданне 3.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2800" b="1">
                <a:solidFill>
                  <a:srgbClr val="008000"/>
                </a:solidFill>
              </a:rPr>
              <a:t> Апішыце зменныя, якія будуць выкарыстоўвацца ў праграме знаходжання перыметра трохвугольніка са старанамі </a:t>
            </a:r>
            <a:r>
              <a:rPr lang="en-US" altLang="ru-RU" sz="2800" b="1"/>
              <a:t>a, b, c.</a:t>
            </a:r>
            <a:endParaRPr lang="be-BY" altLang="ru-RU" sz="2800" b="1"/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ru-RU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204864"/>
            <a:ext cx="74168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be-BY" sz="66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ізкультмінутка</a:t>
            </a:r>
            <a:endParaRPr lang="ru-RU" sz="66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924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2060575"/>
            <a:ext cx="3646487" cy="365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7" name="TextBox 1"/>
          <p:cNvSpPr txBox="1">
            <a:spLocks noChangeArrowheads="1"/>
          </p:cNvSpPr>
          <p:nvPr/>
        </p:nvSpPr>
        <p:spPr bwMode="auto">
          <a:xfrm>
            <a:off x="827088" y="260350"/>
            <a:ext cx="7416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54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Практычная</a:t>
            </a:r>
            <a:r>
              <a:rPr lang="ru-RU" altLang="ru-RU" sz="54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работа</a:t>
            </a:r>
          </a:p>
        </p:txBody>
      </p:sp>
    </p:spTree>
    <p:extLst>
      <p:ext uri="{BB962C8B-B14F-4D97-AF65-F5344CB8AC3E}">
        <p14:creationId xmlns:p14="http://schemas.microsoft.com/office/powerpoint/2010/main" val="2205039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11213" y="1839913"/>
            <a:ext cx="75057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400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Састаўленне паслядоўнасці камандаў для рашэння канкрэтных задач на спецыяльнай мове праграміравання называецца </a:t>
            </a:r>
            <a:r>
              <a:rPr lang="be-BY" altLang="ru-RU" sz="40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распрацоўкай праграм або </a:t>
            </a:r>
            <a:endParaRPr lang="ru-RU" altLang="ru-RU" sz="400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40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праграміраваннем.</a:t>
            </a:r>
            <a:endParaRPr lang="ru-RU" altLang="ru-RU" sz="400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40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altLang="ru-RU" sz="400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400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altLang="ru-RU" sz="400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9750" y="323850"/>
            <a:ext cx="73453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360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be-BY" altLang="ru-RU" sz="4000" b="1" i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Як вы разумееце сэнс слова “</a:t>
            </a:r>
            <a:r>
              <a:rPr lang="be-BY" altLang="ru-RU" sz="4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праграміраванне</a:t>
            </a:r>
            <a:r>
              <a:rPr lang="be-BY" altLang="ru-RU" sz="4000" b="1" i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”?</a:t>
            </a:r>
            <a:endParaRPr lang="ru-RU" altLang="ru-RU" sz="3200" b="1" i="1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755650" y="836613"/>
            <a:ext cx="777716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3200" b="1">
                <a:solidFill>
                  <a:srgbClr val="008000"/>
                </a:solidFill>
              </a:rPr>
              <a:t>Тэст па тэме “Асновы мовы праграміравання”</a:t>
            </a:r>
            <a:endParaRPr lang="ru-RU" altLang="ru-RU" sz="3200">
              <a:solidFill>
                <a:srgbClr val="008000"/>
              </a:solidFill>
            </a:endParaRPr>
          </a:p>
        </p:txBody>
      </p:sp>
      <p:sp>
        <p:nvSpPr>
          <p:cNvPr id="21507" name="TextBox 1"/>
          <p:cNvSpPr txBox="1">
            <a:spLocks noChangeArrowheads="1"/>
          </p:cNvSpPr>
          <p:nvPr/>
        </p:nvSpPr>
        <p:spPr bwMode="auto">
          <a:xfrm>
            <a:off x="755650" y="2133600"/>
            <a:ext cx="7272338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ru-RU" sz="2400" b="1" dirty="0"/>
              <a:t>   a)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ru-RU" sz="2400" b="1" dirty="0"/>
              <a:t>   c)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ru-RU" sz="2400" b="1" dirty="0"/>
              <a:t>   b)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ru-RU" sz="2400" b="1" dirty="0"/>
              <a:t>   b)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ru-RU" sz="2400" b="1" dirty="0"/>
              <a:t>   a)          b)         e)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ru-RU" sz="2400" b="1" dirty="0"/>
              <a:t>   c)          d)          f)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ru-RU" sz="2400" b="1" dirty="0"/>
              <a:t>   a)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ru-RU" sz="2400" b="1" dirty="0"/>
              <a:t>   b)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ru-RU" sz="2400" b="1" dirty="0"/>
              <a:t>   b)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ru-RU" sz="2400" b="1" dirty="0"/>
              <a:t>  a)          b)        </a:t>
            </a:r>
            <a:r>
              <a:rPr lang="en-US" altLang="ru-RU" sz="2400" b="1" dirty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be-BY" altLang="ru-RU" sz="2400" b="1" dirty="0"/>
              <a:t>)</a:t>
            </a:r>
            <a:r>
              <a:rPr lang="en-US" altLang="ru-RU" sz="2400" b="1" dirty="0"/>
              <a:t>      </a:t>
            </a:r>
            <a:r>
              <a:rPr lang="en-US" altLang="ru-RU" sz="2400" b="1" dirty="0" err="1"/>
              <a:t>i</a:t>
            </a:r>
            <a:r>
              <a:rPr lang="en-US" altLang="ru-RU" sz="2400" b="1" dirty="0"/>
              <a:t>)</a:t>
            </a:r>
            <a:endParaRPr lang="ru-RU" alt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1042988" y="620713"/>
            <a:ext cx="7200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be-BY" altLang="ru-RU" sz="4000" b="1">
                <a:solidFill>
                  <a:srgbClr val="008000"/>
                </a:solidFill>
              </a:rPr>
              <a:t>Дамашняе заданне</a:t>
            </a:r>
            <a:endParaRPr lang="ru-RU" altLang="ru-RU" sz="4000" b="1">
              <a:solidFill>
                <a:srgbClr val="008000"/>
              </a:solidFill>
            </a:endParaRPr>
          </a:p>
        </p:txBody>
      </p:sp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1187450" y="2349500"/>
            <a:ext cx="66246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be-BY" altLang="ru-RU" sz="3600" b="1">
                <a:solidFill>
                  <a:srgbClr val="008000"/>
                </a:solidFill>
              </a:rPr>
              <a:t>Вывучыць матэрыял  § 10, адказаць на пытанні 1- 4.</a:t>
            </a:r>
            <a:endParaRPr lang="ru-RU" altLang="ru-RU" sz="3600" b="1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Объект 1"/>
          <p:cNvGraphicFramePr>
            <a:graphicFrameLocks noChangeAspect="1"/>
          </p:cNvGraphicFramePr>
          <p:nvPr/>
        </p:nvGraphicFramePr>
        <p:xfrm>
          <a:off x="611188" y="1700213"/>
          <a:ext cx="7970837" cy="482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4" name="Document" r:id="rId4" imgW="4447772" imgH="4077012" progId="Word.Document.8">
                  <p:embed/>
                </p:oleObj>
              </mc:Choice>
              <mc:Fallback>
                <p:oleObj name="Document" r:id="rId4" imgW="4447772" imgH="4077012" progId="Word.Document.8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700213"/>
                        <a:ext cx="7970837" cy="4824412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chemeClr val="hlink"/>
                          </a:gs>
                          <a:gs pos="100000">
                            <a:schemeClr val="accent2"/>
                          </a:gs>
                        </a:gsLst>
                        <a:lin ang="27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611188" y="692150"/>
            <a:ext cx="7200900" cy="600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b="1" dirty="0"/>
              <a:t>Выкарыстаныя рэсурсы:</a:t>
            </a:r>
            <a:endParaRPr lang="ru-RU" altLang="ru-RU" sz="240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dirty="0"/>
              <a:t>1. Інфарматыка: вучэб.дапам. для 7-га кл</a:t>
            </a:r>
            <a:r>
              <a:rPr lang="be-BY" altLang="ru-RU" sz="2400" dirty="0" smtClean="0"/>
              <a:t>. агульнаадукац</a:t>
            </a:r>
            <a:r>
              <a:rPr lang="be-BY" altLang="ru-RU" sz="2400" dirty="0"/>
              <a:t>. устаноў з беларус. мовай навучання. / Г.А. Забароўскі  і інш. – Мінск: нар. Асвета, 2009.</a:t>
            </a:r>
            <a:endParaRPr lang="ru-RU" altLang="ru-RU" sz="240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dirty="0"/>
              <a:t>2. Информатика в 7 классе: учеб.- метод. пособие для учителей учреждений общ. среднего образования с белорус. и рус. яз. обучения/  Г.А. Заборовский и др.- Минск: Нар. асвета, 2011.</a:t>
            </a:r>
            <a:endParaRPr lang="ru-RU" altLang="ru-RU" sz="240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dirty="0"/>
              <a:t>3. Информатика: рабочая тетрадь для 7 класса: пособие для учащихся общеобразоват. Учреждений с рус. яз. обучения/ Л.И. Овчинникова. – Минск: Аверсэв. 2009.</a:t>
            </a:r>
            <a:endParaRPr lang="ru-RU" altLang="ru-RU" sz="240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dirty="0"/>
              <a:t>4. Мультимедийный справочник по основам языка Паскаль (</a:t>
            </a:r>
            <a:r>
              <a:rPr lang="en-US" altLang="ru-RU" sz="2400" dirty="0" err="1"/>
              <a:t>veli</a:t>
            </a:r>
            <a:r>
              <a:rPr lang="be-BY" altLang="ru-RU" sz="2400" dirty="0"/>
              <a:t>4</a:t>
            </a:r>
            <a:r>
              <a:rPr lang="en-US" altLang="ru-RU" sz="2400" dirty="0" err="1"/>
              <a:t>ina</a:t>
            </a:r>
            <a:r>
              <a:rPr lang="be-BY" altLang="ru-RU" sz="2400" dirty="0"/>
              <a:t>.</a:t>
            </a:r>
            <a:r>
              <a:rPr lang="en-US" altLang="ru-RU" sz="2400" dirty="0" err="1"/>
              <a:t>swf</a:t>
            </a:r>
            <a:r>
              <a:rPr lang="ru-RU" altLang="ru-RU" sz="2400" dirty="0"/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23850" y="333375"/>
            <a:ext cx="8496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3200">
                <a:solidFill>
                  <a:srgbClr val="006600"/>
                </a:solidFill>
              </a:rPr>
              <a:t>- </a:t>
            </a:r>
            <a:r>
              <a:rPr lang="be-BY" altLang="ru-RU" sz="3200" b="1" i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Што сабой уяўляе </a:t>
            </a:r>
            <a:r>
              <a:rPr lang="be-BY" altLang="ru-RU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мова праграміравання</a:t>
            </a:r>
            <a:r>
              <a:rPr lang="be-BY" altLang="ru-RU" sz="3200" i="1">
                <a:solidFill>
                  <a:srgbClr val="006600"/>
                </a:solidFill>
              </a:rPr>
              <a:t>? </a:t>
            </a:r>
            <a:endParaRPr lang="ru-RU" altLang="ru-RU" sz="3200" i="1">
              <a:solidFill>
                <a:srgbClr val="006600"/>
              </a:solidFill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3850" y="1989138"/>
            <a:ext cx="8496300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44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Мова праграміравання</a:t>
            </a:r>
            <a:r>
              <a:rPr lang="be-BY" altLang="ru-RU" sz="440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altLang="ru-RU" sz="4400">
                <a:latin typeface="Times New Roman" pitchFamily="18" charset="0"/>
                <a:cs typeface="Times New Roman" pitchFamily="18" charset="0"/>
              </a:rPr>
              <a:t>ўяўляе сабой набор слоў, спецыяльных знакаў і камандаў, зразумелых для камп’ютара.  </a:t>
            </a:r>
            <a:endParaRPr lang="ru-RU" altLang="ru-RU" sz="44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1800" i="1">
                <a:latin typeface="Times New Roman" pitchFamily="18" charset="0"/>
                <a:cs typeface="Times New Roman" pitchFamily="18" charset="0"/>
              </a:rPr>
              <a:t> 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611188" y="692150"/>
            <a:ext cx="81375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r>
              <a:rPr lang="be-BY" altLang="ru-RU" sz="3600" b="1" i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Які агульны выгляд праграмы на мове  </a:t>
            </a:r>
            <a:r>
              <a:rPr lang="ru-RU" altLang="ru-RU" sz="3600" b="1" i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Pascal ABC</a:t>
            </a:r>
            <a:r>
              <a:rPr lang="be-BY" altLang="ru-RU" sz="3600" b="1" i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ru-RU" altLang="ru-RU" sz="3600" b="1" i="1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23850" y="1916113"/>
            <a:ext cx="8424863" cy="40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Структура праграмы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4000" b="1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1"/>
              <a:t>Program </a:t>
            </a:r>
            <a:r>
              <a:rPr lang="en-US" altLang="ru-RU" sz="3600"/>
              <a:t>&lt;</a:t>
            </a:r>
            <a:r>
              <a:rPr lang="ru-RU" altLang="ru-RU" sz="3600"/>
              <a:t>імя праграмы</a:t>
            </a:r>
            <a:r>
              <a:rPr lang="en-US" altLang="ru-RU" sz="3600"/>
              <a:t>&gt;;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3600"/>
              <a:t>&lt;</a:t>
            </a:r>
            <a:r>
              <a:rPr lang="be-BY" altLang="ru-RU" sz="3600"/>
              <a:t>Раздзел апісанняў</a:t>
            </a:r>
            <a:r>
              <a:rPr lang="en-US" altLang="ru-RU" sz="3600"/>
              <a:t>&gt;</a:t>
            </a:r>
            <a:r>
              <a:rPr lang="be-BY" altLang="ru-RU" sz="3600"/>
              <a:t>;</a:t>
            </a:r>
            <a:endParaRPr lang="ru-RU" altLang="ru-RU" sz="36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1"/>
              <a:t>Begin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3600"/>
              <a:t>&lt;</a:t>
            </a:r>
            <a:r>
              <a:rPr lang="ru-RU" altLang="ru-RU" sz="3600"/>
              <a:t>Цела праграмы</a:t>
            </a:r>
            <a:r>
              <a:rPr lang="en-US" altLang="ru-RU" sz="3600"/>
              <a:t>&gt;</a:t>
            </a:r>
            <a:r>
              <a:rPr lang="be-BY" altLang="ru-RU" sz="3600"/>
              <a:t>;</a:t>
            </a:r>
            <a:endParaRPr lang="ru-RU" altLang="ru-RU" sz="36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1"/>
              <a:t>End.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0825" y="404813"/>
            <a:ext cx="871378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3200"/>
              <a:t>- </a:t>
            </a:r>
            <a:r>
              <a:rPr lang="be-BY" altLang="ru-RU" sz="3200" b="1" i="1">
                <a:solidFill>
                  <a:srgbClr val="006600"/>
                </a:solidFill>
              </a:rPr>
              <a:t>Для чаго прызначаны </a:t>
            </a:r>
            <a:r>
              <a:rPr lang="be-BY" altLang="ru-RU" sz="3200" b="1" i="1">
                <a:solidFill>
                  <a:srgbClr val="FF0000"/>
                </a:solidFill>
              </a:rPr>
              <a:t>каманды вываду? </a:t>
            </a:r>
            <a:endParaRPr lang="ru-RU" altLang="ru-RU" sz="3200" b="1" i="1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31800" y="1773238"/>
            <a:ext cx="838835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3600">
                <a:solidFill>
                  <a:srgbClr val="006600"/>
                </a:solidFill>
              </a:rPr>
              <a:t>Каманды вываду  выкарыстоўваюцца для вываду інфармацыі на экран у акне вываду.</a:t>
            </a:r>
            <a:endParaRPr lang="ru-RU" altLang="ru-RU" sz="360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1042988" y="981075"/>
            <a:ext cx="72739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3200" b="1"/>
              <a:t>Тэст па тэме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3200" b="1"/>
              <a:t>“Асяроддзе праграміравання.</a:t>
            </a:r>
            <a:endParaRPr lang="ru-RU" altLang="ru-RU" sz="3200"/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3200" b="1"/>
              <a:t> Структура праграмы”</a:t>
            </a:r>
            <a:endParaRPr lang="ru-RU" altLang="ru-RU" sz="3200"/>
          </a:p>
        </p:txBody>
      </p:sp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1258888" y="2852738"/>
            <a:ext cx="633730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be-BY" altLang="ru-RU" sz="2800" b="1"/>
              <a:t>Б)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be-BY" altLang="ru-RU" sz="2800" b="1"/>
              <a:t>А)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be-BY" altLang="ru-RU" sz="2800" b="1"/>
              <a:t>В)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be-BY" altLang="ru-RU" sz="2800" b="1"/>
              <a:t>В)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be-BY" altLang="ru-RU" sz="2800" b="1"/>
              <a:t>А)</a:t>
            </a:r>
            <a:endParaRPr lang="ru-RU" altLang="ru-RU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684213" y="1989138"/>
            <a:ext cx="7920037" cy="449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4400">
                <a:solidFill>
                  <a:srgbClr val="FF0000"/>
                </a:solidFill>
              </a:rPr>
              <a:t>Вучні павінны ведаць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4400">
                <a:solidFill>
                  <a:srgbClr val="008000"/>
                </a:solidFill>
              </a:rPr>
              <a:t>паняцце зменнай і яе тыпы.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4400">
                <a:solidFill>
                  <a:srgbClr val="FF0000"/>
                </a:solidFill>
              </a:rPr>
              <a:t>Вучні павінны ўмець</a:t>
            </a:r>
            <a:r>
              <a:rPr lang="be-BY" altLang="ru-RU" sz="4400"/>
              <a:t> </a:t>
            </a:r>
            <a:r>
              <a:rPr lang="be-BY" altLang="ru-RU" sz="4400">
                <a:solidFill>
                  <a:srgbClr val="008000"/>
                </a:solidFill>
              </a:rPr>
              <a:t>апісваць зменныя.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ru-RU" sz="4400">
              <a:solidFill>
                <a:srgbClr val="008000"/>
              </a:solidFill>
            </a:endParaRPr>
          </a:p>
        </p:txBody>
      </p:sp>
      <p:sp>
        <p:nvSpPr>
          <p:cNvPr id="9219" name="TextBox 1"/>
          <p:cNvSpPr txBox="1">
            <a:spLocks noChangeArrowheads="1"/>
          </p:cNvSpPr>
          <p:nvPr/>
        </p:nvSpPr>
        <p:spPr bwMode="auto">
          <a:xfrm>
            <a:off x="1187450" y="260350"/>
            <a:ext cx="705643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4800" b="1">
                <a:solidFill>
                  <a:srgbClr val="006600"/>
                </a:solidFill>
                <a:latin typeface="Times New Roman" pitchFamily="18" charset="0"/>
              </a:rPr>
              <a:t>Асноўныя паняцці мовы праграміравання</a:t>
            </a:r>
            <a:endParaRPr lang="ru-RU" altLang="ru-RU" sz="4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250825" y="1125538"/>
            <a:ext cx="8642350" cy="317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3600" b="1">
                <a:solidFill>
                  <a:srgbClr val="006600"/>
                </a:solidFill>
              </a:rPr>
              <a:t>   </a:t>
            </a:r>
            <a:r>
              <a:rPr lang="be-BY" altLang="ru-RU" sz="4000" b="1">
                <a:solidFill>
                  <a:srgbClr val="006600"/>
                </a:solidFill>
              </a:rPr>
              <a:t>Інфармацыю, прызначаную для апрацоўкі камп’ютарам або атрыманую ў якасці прамежкавых або канчатковых вынікаў, называюць</a:t>
            </a:r>
            <a:r>
              <a:rPr lang="be-BY" altLang="ru-RU" sz="3600" b="1">
                <a:solidFill>
                  <a:srgbClr val="006699"/>
                </a:solidFill>
              </a:rPr>
              <a:t> </a:t>
            </a:r>
            <a:r>
              <a:rPr lang="be-BY" altLang="ru-RU" sz="3600" b="1">
                <a:solidFill>
                  <a:srgbClr val="FF0000"/>
                </a:solidFill>
              </a:rPr>
              <a:t>данымі</a:t>
            </a:r>
            <a:endParaRPr lang="ru-RU" altLang="ru-RU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250825" y="836613"/>
            <a:ext cx="8642350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4000">
                <a:solidFill>
                  <a:srgbClr val="006699"/>
                </a:solidFill>
              </a:rPr>
              <a:t>Зыходныя даныя і рэзультаты ў праграміраванні называюць </a:t>
            </a:r>
            <a:r>
              <a:rPr lang="be-BY" altLang="ru-RU" sz="4000">
                <a:solidFill>
                  <a:srgbClr val="FF0000"/>
                </a:solidFill>
              </a:rPr>
              <a:t>велічынямі.</a:t>
            </a:r>
            <a:endParaRPr lang="ru-RU" altLang="ru-RU" sz="4000">
              <a:solidFill>
                <a:srgbClr val="FF0000"/>
              </a:solidFill>
            </a:endParaRPr>
          </a:p>
        </p:txBody>
      </p: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250825" y="2997200"/>
            <a:ext cx="8642350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e-BY" altLang="ru-RU" sz="4000">
                <a:solidFill>
                  <a:srgbClr val="006699"/>
                </a:solidFill>
              </a:rPr>
              <a:t>Велічыні, значэнні якіх змяняюцца ў працэсе выканання праграмы, называюць </a:t>
            </a:r>
            <a:r>
              <a:rPr lang="be-BY" altLang="ru-RU" sz="4000">
                <a:solidFill>
                  <a:srgbClr val="FF0000"/>
                </a:solidFill>
              </a:rPr>
              <a:t>зменнымі.</a:t>
            </a:r>
            <a:endParaRPr lang="ru-RU" altLang="ru-RU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тудия">
  <a:themeElements>
    <a:clrScheme name="Студия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Студия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тудия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677</TotalTime>
  <Words>757</Words>
  <Application>Microsoft Office PowerPoint</Application>
  <PresentationFormat>Экран (4:3)</PresentationFormat>
  <Paragraphs>120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Студия</vt:lpstr>
      <vt:lpstr>Document</vt:lpstr>
      <vt:lpstr>Асноўныя паняцці мовы праграміравання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MoBIL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Асновы мовы праграміравання</dc:title>
  <dc:creator>Admin</dc:creator>
  <cp:lastModifiedBy>User</cp:lastModifiedBy>
  <cp:revision>58</cp:revision>
  <dcterms:created xsi:type="dcterms:W3CDTF">2010-12-20T17:49:23Z</dcterms:created>
  <dcterms:modified xsi:type="dcterms:W3CDTF">2015-03-23T16:52:33Z</dcterms:modified>
</cp:coreProperties>
</file>