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3" r:id="rId5"/>
    <p:sldId id="262" r:id="rId6"/>
    <p:sldId id="265" r:id="rId7"/>
    <p:sldId id="266" r:id="rId8"/>
    <p:sldId id="257" r:id="rId9"/>
    <p:sldId id="258" r:id="rId10"/>
    <p:sldId id="267" r:id="rId11"/>
    <p:sldId id="268" r:id="rId12"/>
    <p:sldId id="269" r:id="rId13"/>
    <p:sldId id="270" r:id="rId14"/>
    <p:sldId id="271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660"/>
  </p:normalViewPr>
  <p:slideViewPr>
    <p:cSldViewPr>
      <p:cViewPr varScale="1">
        <p:scale>
          <a:sx n="69" d="100"/>
          <a:sy n="69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6B56DE-E2C4-4B9D-AA11-F6E7E66EB8F5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D40965-4033-4396-B009-40162BCABE1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10&amp;img_url=content.foto.mail.ru/mail/metp/_blogs/i-1974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.yandex.ru/users/alekx2016/view/27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9&amp;img_url=www.museum.ru/imgB.asp?7843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4&amp;img_url=www.museum.ru/imgB.asp?7851" TargetMode="External"/><Relationship Id="rId2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12&amp;img_url=www.timacad.ru/faculty/fin/vosp_rab/foto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14&amp;img_url=www.yasnayapolyana.ru/deutsch/museum/manor/map/Image_map/skam1.jpg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5&amp;img_url=s58.radikal.ru/i159/0811/a7/95e28a45731f.jpg" TargetMode="External"/><Relationship Id="rId4" Type="http://schemas.openxmlformats.org/officeDocument/2006/relationships/hyperlink" Target="http://images.yandex.ru/yandsearch?rpt=simage&amp;text=%D0%9B.%D0%9D.%20%D0%A2%D0%BE%D0%BB%D1%81%D1%82%D0%BE%D0%B9.%20%D1%8F%D1%81%D0%BD%D0%B0%D1%8F%20%D0%BF%D0%BE%D0%BB%D1%8F%D0%BD%D0%B0&amp;p=16&amp;img_url=i049.radikal.ru/0811/79/af52a12ed0f1.jpg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actorus.ru/media/2010/08/%D0%9B%D1%8E%D0%B4%D0%BC%D0%B8%D0%BB%D0%B0-%D0%A1%D0%B0%D0%B2%D0%B5%D0%BB%D1%8C%D0%B5%D0%B2%D0%B0-5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9089" y="63922"/>
            <a:ext cx="8185821" cy="79208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ГУО «Средняя школа №2 г. п. Кореличи»</a:t>
            </a:r>
            <a:endParaRPr lang="ru-RU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5506260"/>
            <a:ext cx="4614336" cy="113418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900" b="1" i="1" dirty="0" err="1" smtClean="0"/>
              <a:t>Ермакович</a:t>
            </a:r>
            <a:r>
              <a:rPr lang="ru-RU" sz="3900" b="1" i="1" dirty="0" smtClean="0"/>
              <a:t> Е.Ю.</a:t>
            </a:r>
          </a:p>
          <a:p>
            <a:pPr algn="ctr"/>
            <a:r>
              <a:rPr lang="ru-RU" sz="1900" dirty="0"/>
              <a:t>у</a:t>
            </a:r>
            <a:r>
              <a:rPr lang="ru-RU" sz="1900" dirty="0" smtClean="0"/>
              <a:t>читель русского </a:t>
            </a:r>
            <a:r>
              <a:rPr lang="ru-RU" sz="1900" dirty="0" smtClean="0"/>
              <a:t>языка </a:t>
            </a:r>
            <a:r>
              <a:rPr lang="ru-RU" sz="1900" dirty="0" smtClean="0"/>
              <a:t>и </a:t>
            </a:r>
            <a:r>
              <a:rPr lang="ru-RU" sz="1900" dirty="0" smtClean="0"/>
              <a:t>литературы</a:t>
            </a:r>
          </a:p>
          <a:p>
            <a:pPr algn="ctr"/>
            <a:r>
              <a:rPr lang="ru-RU" sz="1900" dirty="0" smtClean="0"/>
              <a:t>ГУО «Средняя школа №2 </a:t>
            </a:r>
            <a:r>
              <a:rPr lang="ru-RU" sz="1900" dirty="0" err="1" smtClean="0"/>
              <a:t>г.п.Кореличи</a:t>
            </a:r>
            <a:r>
              <a:rPr lang="ru-RU" sz="1900" dirty="0" smtClean="0"/>
              <a:t>»</a:t>
            </a:r>
            <a:endParaRPr lang="ru-RU" sz="19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15831" y="1354988"/>
            <a:ext cx="6335388" cy="39087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Жизнь и творчество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Л.Н. Толстого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( 1828-1910)</a:t>
            </a:r>
          </a:p>
          <a:p>
            <a:pPr algn="ctr"/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10 класс</a:t>
            </a:r>
            <a:endParaRPr lang="ru-RU" sz="28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Содержимое 3" descr="tolstoi_11713416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817" y="1915774"/>
            <a:ext cx="2105919" cy="3057337"/>
          </a:xfrm>
          <a:prstGeom prst="rect">
            <a:avLst/>
          </a:prstGeom>
        </p:spPr>
      </p:pic>
      <p:pic>
        <p:nvPicPr>
          <p:cNvPr id="10" name="Содержимое 3" descr="http://im4-tub.yandex.net/i?id=172911484-11">
            <a:hlinkClick r:id="rId3"/>
          </p:cNvPr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152" y="1803619"/>
            <a:ext cx="2150469" cy="316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История создания. «Я старался писать историю народа»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1863-1869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1857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Роман</a:t>
            </a:r>
          </a:p>
          <a:p>
            <a:pPr>
              <a:buNone/>
            </a:pPr>
            <a:r>
              <a:rPr lang="ru-RU" b="1" dirty="0" smtClean="0"/>
              <a:t>«Война и мир»</a:t>
            </a:r>
          </a:p>
          <a:p>
            <a:pPr algn="ctr">
              <a:buNone/>
            </a:pPr>
            <a:r>
              <a:rPr lang="ru-RU" b="1" dirty="0" smtClean="0"/>
              <a:t>1825            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1812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1805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4427984" y="2492896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356770" y="3356198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355976" y="465313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356770" y="5372422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860032" y="2996952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04048" y="4365104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932040" y="5157192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932040" y="587727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68145" y="2780928"/>
            <a:ext cx="3275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Встреча с  </a:t>
            </a:r>
            <a:r>
              <a:rPr lang="ru-RU" b="1" i="1" dirty="0" err="1" smtClean="0"/>
              <a:t>Пущиным</a:t>
            </a:r>
            <a:r>
              <a:rPr lang="ru-RU" b="1" i="1" dirty="0" smtClean="0"/>
              <a:t> и Волконским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Восстание на Сенатской площади. Повесть «Декабристы»</a:t>
            </a:r>
          </a:p>
          <a:p>
            <a:endParaRPr lang="ru-RU" b="1" i="1" dirty="0" smtClean="0"/>
          </a:p>
          <a:p>
            <a:r>
              <a:rPr lang="ru-RU" b="1" i="1" dirty="0" smtClean="0"/>
              <a:t>Отечественная война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Война с Наполеоном в союзе с Австрией</a:t>
            </a:r>
          </a:p>
        </p:txBody>
      </p:sp>
      <p:sp>
        <p:nvSpPr>
          <p:cNvPr id="25" name="Левая фигурная скобка 24"/>
          <p:cNvSpPr/>
          <p:nvPr/>
        </p:nvSpPr>
        <p:spPr>
          <a:xfrm>
            <a:off x="3347864" y="2060848"/>
            <a:ext cx="360040" cy="388843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5580112" y="2060848"/>
            <a:ext cx="504056" cy="4104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Историческая основа и проблематика романа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1 том: события 1805г, война России с Австрией на её территории</a:t>
            </a:r>
          </a:p>
          <a:p>
            <a:r>
              <a:rPr lang="ru-RU" b="1" i="1" dirty="0" smtClean="0"/>
              <a:t>2 том: 1806-1811г, русские войска в Пруссии</a:t>
            </a:r>
          </a:p>
          <a:p>
            <a:r>
              <a:rPr lang="ru-RU" b="1" i="1" dirty="0" smtClean="0"/>
              <a:t>3 том: 1812 г.              Широкое изображение             </a:t>
            </a:r>
          </a:p>
          <a:p>
            <a:r>
              <a:rPr lang="ru-RU" b="1" i="1" dirty="0" smtClean="0"/>
              <a:t> 4 том: 1812-1813        Отечественной войны 1812г</a:t>
            </a:r>
          </a:p>
          <a:p>
            <a:r>
              <a:rPr lang="ru-RU" b="1" i="1" dirty="0" smtClean="0"/>
              <a:t>Эпилог, 1820г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059832" y="3429000"/>
            <a:ext cx="504056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Проблематика романа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Причины военных неудач</a:t>
            </a:r>
          </a:p>
          <a:p>
            <a:r>
              <a:rPr lang="ru-RU" dirty="0" smtClean="0"/>
              <a:t>Роль отдельных личностей в военных событиях в истории</a:t>
            </a:r>
          </a:p>
          <a:p>
            <a:r>
              <a:rPr lang="ru-RU" dirty="0" smtClean="0"/>
              <a:t>Картины партизанской войны</a:t>
            </a:r>
          </a:p>
          <a:p>
            <a:r>
              <a:rPr lang="ru-RU" dirty="0" smtClean="0"/>
              <a:t>Роль русского народа, решившего исход войны</a:t>
            </a:r>
          </a:p>
          <a:p>
            <a:r>
              <a:rPr lang="ru-RU" dirty="0" smtClean="0"/>
              <a:t>Роль дворянства в государстве, личность истинного гражданина, эмансипация женщин</a:t>
            </a:r>
          </a:p>
          <a:p>
            <a:r>
              <a:rPr lang="ru-RU" dirty="0" smtClean="0"/>
              <a:t>Различные идейные течения (масонство, деятельность Сперанского, зарождение декабристского движения)</a:t>
            </a:r>
          </a:p>
          <a:p>
            <a:r>
              <a:rPr lang="ru-RU" dirty="0" smtClean="0"/>
              <a:t>Парадные обеды, балы, охота, святочные забавы, сцены бунта крестьян, эпизоды возмущения ремесленников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Действие романа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Петербург  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Военные события:</a:t>
            </a:r>
          </a:p>
          <a:p>
            <a:r>
              <a:rPr lang="ru-RU" b="1" i="1" dirty="0" smtClean="0"/>
              <a:t> Москва  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</a:t>
            </a:r>
          </a:p>
          <a:p>
            <a:r>
              <a:rPr lang="ru-RU" b="1" i="1" dirty="0" smtClean="0"/>
              <a:t>Лысые горы                                Австрия</a:t>
            </a:r>
          </a:p>
          <a:p>
            <a:pPr>
              <a:buNone/>
            </a:pPr>
            <a:endParaRPr lang="ru-RU" b="1" i="1" dirty="0" smtClean="0"/>
          </a:p>
          <a:p>
            <a:r>
              <a:rPr lang="ru-RU" b="1" i="1" dirty="0" smtClean="0"/>
              <a:t>Отрадное                                    Россия</a:t>
            </a:r>
            <a:endParaRPr lang="ru-RU" b="1" i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403648" y="2348880"/>
            <a:ext cx="7200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403648" y="3356992"/>
            <a:ext cx="45719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403648" y="4365104"/>
            <a:ext cx="7200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7164288" y="2877682"/>
            <a:ext cx="1296144" cy="15121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347864" y="2877682"/>
            <a:ext cx="1368152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Смысл названия романа, 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герои и композиция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«Мир» – это не только мирная жизнь без войны. Но и та общность, то единение, к которому должны стремиться люди</a:t>
            </a:r>
          </a:p>
          <a:p>
            <a:r>
              <a:rPr lang="ru-RU" dirty="0" smtClean="0"/>
              <a:t>«Война» –не только кровопролитные битвы и сражения, несущие смерть, но и разъединение людей, их вражда</a:t>
            </a:r>
          </a:p>
          <a:p>
            <a:pPr>
              <a:buNone/>
            </a:pPr>
            <a:r>
              <a:rPr lang="ru-RU" sz="4400" dirty="0" smtClean="0"/>
              <a:t>Идея: </a:t>
            </a:r>
            <a:r>
              <a:rPr lang="ru-RU" sz="2800" dirty="0" smtClean="0"/>
              <a:t>Правда заключается в братстве людей, люди не должны бороться друг с другом. И все действующие лица показывают, как человек подходит или отходит от этой правды»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Жанр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Роман – эпопея</a:t>
            </a:r>
          </a:p>
          <a:p>
            <a:pPr algn="just"/>
            <a:r>
              <a:rPr lang="ru-RU" b="1" dirty="0" smtClean="0"/>
              <a:t>Романные признаки</a:t>
            </a:r>
            <a:r>
              <a:rPr lang="ru-RU" dirty="0" smtClean="0"/>
              <a:t>: завязка, развитие действия, кульминация, развязка – для всего повествования и для каждой сюжетной линии</a:t>
            </a:r>
          </a:p>
          <a:p>
            <a:pPr algn="just"/>
            <a:r>
              <a:rPr lang="ru-RU" b="1" dirty="0" smtClean="0"/>
              <a:t>Признаки эпопеи</a:t>
            </a:r>
            <a:r>
              <a:rPr lang="ru-RU" dirty="0" smtClean="0"/>
              <a:t>: тема (эпоха больших исторических событий); идейное содержание (моральное единение повествователя с народом в его героической деятельности, патриотизм – прославление жизни, оптимизм; сложность композиции; стремление автора к национально-историческому обобщению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Видеофрагмент романа 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«Война и мир»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http://video.yandex.ru/users/alekx2016/view/272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Л.Н. Толстой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Содержимое 3" descr="tolstoi_11713416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88840"/>
            <a:ext cx="3877169" cy="4389437"/>
          </a:xfrm>
        </p:spPr>
      </p:pic>
      <p:sp>
        <p:nvSpPr>
          <p:cNvPr id="5" name="TextBox 4"/>
          <p:cNvSpPr txBox="1"/>
          <p:nvPr/>
        </p:nvSpPr>
        <p:spPr>
          <a:xfrm>
            <a:off x="4499992" y="2276872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Чтобы жить честно, надо рваться, путаться,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 биться, ошибаться, начинать и бросать,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и опять начинать и опять бросать, и вечно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бороться и лишаться.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 А спокойствие –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душевная подлость.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Этапы  жизненного и идейно- творческого развития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1828-1849 –детство, отрочество, юность: истоки личности</a:t>
            </a:r>
          </a:p>
          <a:p>
            <a:r>
              <a:rPr lang="ru-RU" dirty="0" smtClean="0"/>
              <a:t>1849-1851 – Ясная Поляна: опыт самостоятельной жизни.</a:t>
            </a:r>
          </a:p>
          <a:p>
            <a:r>
              <a:rPr lang="ru-RU" dirty="0" smtClean="0"/>
              <a:t>1851-1855 - Военная служба. На пути к «Войне и миру»</a:t>
            </a:r>
          </a:p>
          <a:p>
            <a:r>
              <a:rPr lang="ru-RU" dirty="0" smtClean="0"/>
              <a:t>1860-70 – Писатель, общественный деятель, педагог.</a:t>
            </a:r>
          </a:p>
          <a:p>
            <a:r>
              <a:rPr lang="ru-RU" dirty="0" smtClean="0"/>
              <a:t>1880-90 – «Я отрёкся от жизни круга»</a:t>
            </a:r>
          </a:p>
          <a:p>
            <a:r>
              <a:rPr lang="ru-RU" dirty="0" smtClean="0"/>
              <a:t>1900-1910- Люди и встречи. Исход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m8-tub.yandex.net/i?id=116203380-1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331236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.yandex.net/i?id=129860705-09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32656"/>
            <a:ext cx="201622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6-tub.yandex.net/i?id=80739721-11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9744" y="3645024"/>
            <a:ext cx="23042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.yandex.net/i?id=82717783-05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4293096"/>
            <a:ext cx="288032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124763497-02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3717032"/>
            <a:ext cx="295232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6-tub.yandex.net/i?id=26034704-05">
            <a:hlinkClick r:id="rId12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35896" y="188640"/>
            <a:ext cx="295232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Вопросы-комментарии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Свидетелем каких исторических событий был писатель?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(А.С. Пушкин, 1837; М.Ю. Лермонтов, 1841; Н.В. Гоголь, 1852; Н.Г. Чернышевский, 1854 сотрудник «Современника»; Крымская война, 1853-56; смерть Николая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, 1855; «Крестьянская реформа»,1861; покушение на Александра </a:t>
            </a:r>
            <a:r>
              <a:rPr lang="en-US" dirty="0" smtClean="0">
                <a:solidFill>
                  <a:srgbClr val="FF0000"/>
                </a:solidFill>
              </a:rPr>
              <a:t>II</a:t>
            </a:r>
            <a:r>
              <a:rPr lang="ru-RU" dirty="0" smtClean="0">
                <a:solidFill>
                  <a:srgbClr val="FF0000"/>
                </a:solidFill>
              </a:rPr>
              <a:t>; Парижская коммуна; возникновение общества «Земля и воля», 1876; русско-турецкая война, 1877-78, смерть Александра </a:t>
            </a:r>
            <a:r>
              <a:rPr lang="en-US" dirty="0" smtClean="0">
                <a:solidFill>
                  <a:srgbClr val="FF0000"/>
                </a:solidFill>
              </a:rPr>
              <a:t>II</a:t>
            </a:r>
            <a:r>
              <a:rPr lang="ru-RU" dirty="0" smtClean="0">
                <a:solidFill>
                  <a:srgbClr val="FF0000"/>
                </a:solidFill>
              </a:rPr>
              <a:t>, 1881; попытка покушения на Александра </a:t>
            </a:r>
            <a:r>
              <a:rPr lang="en-US" dirty="0" smtClean="0">
                <a:solidFill>
                  <a:srgbClr val="FF0000"/>
                </a:solidFill>
              </a:rPr>
              <a:t>III</a:t>
            </a:r>
            <a:r>
              <a:rPr lang="ru-RU" dirty="0" smtClean="0">
                <a:solidFill>
                  <a:srgbClr val="FF0000"/>
                </a:solidFill>
              </a:rPr>
              <a:t>, 1887: русско-японская война, 1904-05; Кровавое воскресенье, 1905</a:t>
            </a:r>
          </a:p>
          <a:p>
            <a:r>
              <a:rPr lang="ru-RU" dirty="0" smtClean="0"/>
              <a:t>На какие годы падает расцвет его творчества?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(50- годы, время создания романа – эпопей)</a:t>
            </a:r>
          </a:p>
          <a:p>
            <a:r>
              <a:rPr lang="ru-RU" dirty="0" smtClean="0"/>
              <a:t>С кем из выдающихся людей Толстой общался?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(Н.А. Некрасов, И.С. Тургенев, А.И. Герцен, А.Н. Островский, А.П. Чехов, Ф.М. Тютчев, Т.Г. Шевченко и другие)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Правила и программа Толстого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назначено непременно исполнять, то исполняй, несмотря ни на что</a:t>
            </a:r>
          </a:p>
          <a:p>
            <a:r>
              <a:rPr lang="ru-RU" dirty="0" smtClean="0"/>
              <a:t>Что исполняешь, исполняй хорошо</a:t>
            </a:r>
          </a:p>
          <a:p>
            <a:r>
              <a:rPr lang="ru-RU" dirty="0" smtClean="0"/>
              <a:t>Никогда не справляйся в книге, если что-нибудь забыл, а старайся сам вспомнить</a:t>
            </a:r>
          </a:p>
          <a:p>
            <a:r>
              <a:rPr lang="ru-RU" dirty="0" smtClean="0"/>
              <a:t>Заставь постоянно ум твой действовать со всею ему возможной силой</a:t>
            </a:r>
          </a:p>
          <a:p>
            <a:r>
              <a:rPr lang="ru-RU" dirty="0" smtClean="0"/>
              <a:t>Читай и думай всегда громко</a:t>
            </a:r>
          </a:p>
          <a:p>
            <a:r>
              <a:rPr lang="ru-RU" dirty="0" smtClean="0"/>
              <a:t>Не стыдись говорить людям, которые тебе мешают, что они мешают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Роман «Война и мир» – 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роман - эпопея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i-main-pic" descr="Картинка 10 из 2531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6696744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История создания романа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1863-1869 – годы работы</a:t>
            </a:r>
          </a:p>
          <a:p>
            <a:r>
              <a:rPr lang="ru-RU" dirty="0" smtClean="0"/>
              <a:t>Первоначальное название «Декабристы» на современную тему (действие с 1856г-амнистия декабристов), затем отодвинул начало к 1812 – времени детства и юности, а затем к 1805-1807, так как была тесная связь между восстанием декабристов, Отечественной войной 1812 и войной 1805-1807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Варианты заглавия романа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«Три поры»,</a:t>
            </a:r>
          </a:p>
          <a:p>
            <a:pPr algn="ctr">
              <a:buNone/>
            </a:pPr>
            <a:r>
              <a:rPr lang="ru-RU" sz="4000" b="1" i="1" dirty="0" smtClean="0"/>
              <a:t>«1805 год»,</a:t>
            </a:r>
          </a:p>
          <a:p>
            <a:pPr algn="ctr">
              <a:buNone/>
            </a:pPr>
            <a:r>
              <a:rPr lang="ru-RU" sz="4000" b="1" i="1" dirty="0" smtClean="0"/>
              <a:t>«Всё хорошо, что хорошо кончается», (1866)</a:t>
            </a:r>
          </a:p>
          <a:p>
            <a:pPr algn="ctr">
              <a:buNone/>
            </a:pPr>
            <a:r>
              <a:rPr lang="ru-RU" sz="4000" b="1" i="1" dirty="0" smtClean="0"/>
              <a:t>«Война и мир» (1867)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767</Words>
  <Application>Microsoft Office PowerPoint</Application>
  <PresentationFormat>Экран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ГУО «Средняя школа №2 г. п. Кореличи»</vt:lpstr>
      <vt:lpstr>Л.Н. Толстой</vt:lpstr>
      <vt:lpstr>Этапы  жизненного и идейно- творческого развития</vt:lpstr>
      <vt:lpstr>Презентация PowerPoint</vt:lpstr>
      <vt:lpstr>Вопросы-комментарии</vt:lpstr>
      <vt:lpstr>Правила и программа Толстого</vt:lpstr>
      <vt:lpstr>Роман «Война и мир» –  роман - эпопея</vt:lpstr>
      <vt:lpstr>История создания романа</vt:lpstr>
      <vt:lpstr>Варианты заглавия романа</vt:lpstr>
      <vt:lpstr>История создания. «Я старался писать историю народа»</vt:lpstr>
      <vt:lpstr>Историческая основа и проблематика романа</vt:lpstr>
      <vt:lpstr>Проблематика романа</vt:lpstr>
      <vt:lpstr>Действие романа:</vt:lpstr>
      <vt:lpstr>Смысл названия романа,  герои и композиция</vt:lpstr>
      <vt:lpstr>Жанр </vt:lpstr>
      <vt:lpstr>Видеофрагмент романа  «Война и мир»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Николаевна</dc:creator>
  <cp:lastModifiedBy>1</cp:lastModifiedBy>
  <cp:revision>30</cp:revision>
  <dcterms:created xsi:type="dcterms:W3CDTF">2011-03-05T14:27:36Z</dcterms:created>
  <dcterms:modified xsi:type="dcterms:W3CDTF">2015-02-26T10:15:13Z</dcterms:modified>
</cp:coreProperties>
</file>