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  <p:sldId id="262" r:id="rId5"/>
    <p:sldId id="260" r:id="rId6"/>
    <p:sldId id="263" r:id="rId7"/>
    <p:sldId id="264" r:id="rId8"/>
    <p:sldId id="266" r:id="rId9"/>
    <p:sldId id="265" r:id="rId10"/>
    <p:sldId id="267" r:id="rId11"/>
    <p:sldId id="268" r:id="rId12"/>
    <p:sldId id="269" r:id="rId13"/>
  </p:sldIdLst>
  <p:sldSz cx="9144000" cy="6858000" type="screen4x3"/>
  <p:notesSz cx="6858000" cy="9144000"/>
  <p:custDataLst>
    <p:tags r:id="rId1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F00A4-1D8A-4159-B728-0E15418EDC45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E8B2B-08E9-4B0A-AB85-4FECDD5C93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F00A4-1D8A-4159-B728-0E15418EDC45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E8B2B-08E9-4B0A-AB85-4FECDD5C93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F00A4-1D8A-4159-B728-0E15418EDC45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E8B2B-08E9-4B0A-AB85-4FECDD5C93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F00A4-1D8A-4159-B728-0E15418EDC45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E8B2B-08E9-4B0A-AB85-4FECDD5C93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F00A4-1D8A-4159-B728-0E15418EDC45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E8B2B-08E9-4B0A-AB85-4FECDD5C93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F00A4-1D8A-4159-B728-0E15418EDC45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E8B2B-08E9-4B0A-AB85-4FECDD5C93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F00A4-1D8A-4159-B728-0E15418EDC45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E8B2B-08E9-4B0A-AB85-4FECDD5C93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F00A4-1D8A-4159-B728-0E15418EDC45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E8B2B-08E9-4B0A-AB85-4FECDD5C93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F00A4-1D8A-4159-B728-0E15418EDC45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E8B2B-08E9-4B0A-AB85-4FECDD5C93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F00A4-1D8A-4159-B728-0E15418EDC45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E8B2B-08E9-4B0A-AB85-4FECDD5C93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F00A4-1D8A-4159-B728-0E15418EDC45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E8B2B-08E9-4B0A-AB85-4FECDD5C93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F00A4-1D8A-4159-B728-0E15418EDC45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DE8B2B-08E9-4B0A-AB85-4FECDD5C931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28596" y="669177"/>
            <a:ext cx="888846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54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Будова і функцыі кветкі</a:t>
            </a:r>
            <a:endParaRPr lang="en-US" sz="5400" b="1" dirty="0" smtClean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Print" pitchFamily="2" charset="0"/>
            </a:endParaRPr>
          </a:p>
          <a:p>
            <a:endParaRPr lang="en-US" sz="4800" b="1" dirty="0" smtClean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Print" pitchFamily="2" charset="0"/>
            </a:endParaRPr>
          </a:p>
          <a:p>
            <a:endParaRPr lang="en-US" sz="4800" b="1" dirty="0" smtClean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Print" pitchFamily="2" charset="0"/>
            </a:endParaRPr>
          </a:p>
          <a:p>
            <a:endParaRPr lang="en-US" sz="4800" b="1" dirty="0" smtClean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Print" pitchFamily="2" charset="0"/>
            </a:endParaRPr>
          </a:p>
          <a:p>
            <a:endParaRPr lang="en-US" sz="4800" b="1" dirty="0" smtClean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Print" pitchFamily="2" charset="0"/>
            </a:endParaRPr>
          </a:p>
          <a:p>
            <a:endParaRPr lang="en-US" sz="4800" b="1" dirty="0" smtClean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Print" pitchFamily="2" charset="0"/>
            </a:endParaRPr>
          </a:p>
          <a:p>
            <a:r>
              <a:rPr lang="en-US" sz="48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                </a:t>
            </a:r>
            <a:r>
              <a:rPr lang="be-BY" sz="48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   </a:t>
            </a:r>
            <a:r>
              <a:rPr lang="be-BY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Аўтар: Баярын Н.М.,</a:t>
            </a:r>
          </a:p>
          <a:p>
            <a:r>
              <a:rPr lang="be-BY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                                                  настаўнік біялогіі</a:t>
            </a:r>
          </a:p>
          <a:p>
            <a:r>
              <a:rPr lang="be-BY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                                                  ДУА “ Райцаўскі вучэбна-педагагічны </a:t>
            </a:r>
          </a:p>
          <a:p>
            <a:r>
              <a:rPr lang="be-BY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                                                  комплекс-дзіцячы сад- сярэдняя школа</a:t>
            </a:r>
            <a:r>
              <a:rPr lang="be-BY" sz="20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Print" pitchFamily="2" charset="0"/>
              </a:rPr>
              <a:t>”</a:t>
            </a:r>
            <a:endParaRPr lang="ru-RU" sz="4800" b="1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9000"/>
            <a:lum/>
          </a:blip>
          <a:srcRect/>
          <a:stretch>
            <a:fillRect l="-1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8"/>
          <p:cNvGrpSpPr/>
          <p:nvPr/>
        </p:nvGrpSpPr>
        <p:grpSpPr>
          <a:xfrm>
            <a:off x="142844" y="214290"/>
            <a:ext cx="1071055" cy="6429420"/>
            <a:chOff x="142844" y="214290"/>
            <a:chExt cx="1071055" cy="6429420"/>
          </a:xfrm>
        </p:grpSpPr>
        <p:pic>
          <p:nvPicPr>
            <p:cNvPr id="2" name="Содержимое 8" descr="flowerandbee.jpg"/>
            <p:cNvPicPr>
              <a:picLocks noChangeAspect="1"/>
            </p:cNvPicPr>
            <p:nvPr/>
          </p:nvPicPr>
          <p:blipFill>
            <a:blip r:embed="rId3" cstate="print"/>
            <a:srcRect l="39342" t="27780" r="2632"/>
            <a:stretch>
              <a:fillRect/>
            </a:stretch>
          </p:blipFill>
          <p:spPr>
            <a:xfrm>
              <a:off x="142844" y="5643578"/>
              <a:ext cx="1071055" cy="100013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3" name="Содержимое 8" descr="flowerandbee.jpg"/>
            <p:cNvPicPr>
              <a:picLocks noChangeAspect="1"/>
            </p:cNvPicPr>
            <p:nvPr/>
          </p:nvPicPr>
          <p:blipFill>
            <a:blip r:embed="rId3" cstate="print"/>
            <a:srcRect l="39342" t="27780" r="2632"/>
            <a:stretch>
              <a:fillRect/>
            </a:stretch>
          </p:blipFill>
          <p:spPr>
            <a:xfrm>
              <a:off x="142844" y="4557722"/>
              <a:ext cx="1071055" cy="100013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4" name="Содержимое 8" descr="flowerandbee.jpg"/>
            <p:cNvPicPr>
              <a:picLocks noChangeAspect="1"/>
            </p:cNvPicPr>
            <p:nvPr/>
          </p:nvPicPr>
          <p:blipFill>
            <a:blip r:embed="rId3" cstate="print"/>
            <a:srcRect l="39342" t="27780" r="2632"/>
            <a:stretch>
              <a:fillRect/>
            </a:stretch>
          </p:blipFill>
          <p:spPr>
            <a:xfrm>
              <a:off x="142844" y="3471864"/>
              <a:ext cx="1071055" cy="100013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5" name="Содержимое 8" descr="flowerandbee.jpg"/>
            <p:cNvPicPr>
              <a:picLocks noChangeAspect="1"/>
            </p:cNvPicPr>
            <p:nvPr/>
          </p:nvPicPr>
          <p:blipFill>
            <a:blip r:embed="rId3" cstate="print"/>
            <a:srcRect l="39342" t="27780" r="2632"/>
            <a:stretch>
              <a:fillRect/>
            </a:stretch>
          </p:blipFill>
          <p:spPr>
            <a:xfrm>
              <a:off x="142844" y="2386006"/>
              <a:ext cx="1071055" cy="100013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6" name="Содержимое 8" descr="flowerandbee.jpg"/>
            <p:cNvPicPr>
              <a:picLocks noChangeAspect="1"/>
            </p:cNvPicPr>
            <p:nvPr/>
          </p:nvPicPr>
          <p:blipFill>
            <a:blip r:embed="rId3" cstate="print"/>
            <a:srcRect l="39342" t="27780" r="2632"/>
            <a:stretch>
              <a:fillRect/>
            </a:stretch>
          </p:blipFill>
          <p:spPr>
            <a:xfrm>
              <a:off x="142844" y="1300148"/>
              <a:ext cx="1071055" cy="100013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7" name="Содержимое 8" descr="flowerandbee.jpg"/>
            <p:cNvPicPr>
              <a:picLocks noChangeAspect="1"/>
            </p:cNvPicPr>
            <p:nvPr/>
          </p:nvPicPr>
          <p:blipFill>
            <a:blip r:embed="rId3" cstate="print"/>
            <a:srcRect l="39342" t="27780" r="2632"/>
            <a:stretch>
              <a:fillRect/>
            </a:stretch>
          </p:blipFill>
          <p:spPr>
            <a:xfrm>
              <a:off x="142844" y="214290"/>
              <a:ext cx="1071055" cy="100013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9" name="Прямоугольник 8"/>
          <p:cNvSpPr/>
          <p:nvPr/>
        </p:nvSpPr>
        <p:spPr>
          <a:xfrm>
            <a:off x="2286000" y="2951947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2000" u="sng" dirty="0">
              <a:solidFill>
                <a:srgbClr val="FFFF00"/>
              </a:solidFill>
              <a:latin typeface="Cambr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28728" y="642918"/>
            <a:ext cx="692948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e-BY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/>
              </a:rPr>
              <a:t>Расліны, у якіх раздзельнаполыя кветкі знаходзяцца на адной расліне , называюцца</a:t>
            </a:r>
            <a:r>
              <a:rPr lang="be-BY" sz="28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/>
              </a:rPr>
              <a:t> аднадомнымі</a:t>
            </a:r>
            <a:endParaRPr lang="ru-RU" sz="2800" b="1" u="sng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egoe Print"/>
            </a:endParaRPr>
          </a:p>
          <a:p>
            <a:pPr algn="ctr"/>
            <a:endParaRPr lang="be-BY" sz="2800" b="1" u="sng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egoe Print"/>
            </a:endParaRPr>
          </a:p>
          <a:p>
            <a:pPr algn="ctr"/>
            <a:endParaRPr lang="be-BY" sz="2800" b="1" u="sng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egoe Print"/>
            </a:endParaRPr>
          </a:p>
          <a:p>
            <a:pPr algn="ctr"/>
            <a:endParaRPr lang="be-BY" sz="2800" b="1" u="sng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egoe Print"/>
            </a:endParaRPr>
          </a:p>
          <a:p>
            <a:pPr algn="ctr"/>
            <a:endParaRPr lang="be-BY" sz="2800" b="1" u="sng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egoe Print"/>
            </a:endParaRPr>
          </a:p>
          <a:p>
            <a:pPr algn="ctr"/>
            <a:endParaRPr lang="be-BY" sz="2800" b="1" u="sng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egoe Print"/>
            </a:endParaRPr>
          </a:p>
          <a:p>
            <a:pPr algn="ctr"/>
            <a:endParaRPr lang="be-BY" sz="2800" b="1" u="sng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egoe Print"/>
            </a:endParaRPr>
          </a:p>
          <a:p>
            <a:pPr algn="ctr"/>
            <a:endParaRPr lang="be-BY" sz="2800" b="1" u="sng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egoe Print"/>
            </a:endParaRPr>
          </a:p>
          <a:p>
            <a:pPr algn="ctr"/>
            <a:endParaRPr lang="be-BY" sz="2800" b="1" u="sng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egoe Print"/>
            </a:endParaRPr>
          </a:p>
          <a:p>
            <a:pPr algn="ctr"/>
            <a:endParaRPr lang="be-BY" sz="2800" b="1" u="sng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egoe Print"/>
            </a:endParaRPr>
          </a:p>
          <a:p>
            <a:pPr algn="ctr"/>
            <a:endParaRPr lang="be-BY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egoe Print"/>
            </a:endParaRPr>
          </a:p>
          <a:p>
            <a:r>
              <a:rPr lang="be-BY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/>
              </a:rPr>
              <a:t>Тычынкавыя кветкі      Песцікавыя кветкі</a:t>
            </a:r>
            <a:endParaRPr lang="ru-RU" sz="240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66" y="2428868"/>
            <a:ext cx="3000396" cy="3488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2357430"/>
            <a:ext cx="3098800" cy="357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9000"/>
            <a:lum/>
          </a:blip>
          <a:srcRect/>
          <a:stretch>
            <a:fillRect l="-1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8"/>
          <p:cNvGrpSpPr/>
          <p:nvPr/>
        </p:nvGrpSpPr>
        <p:grpSpPr>
          <a:xfrm>
            <a:off x="142844" y="214290"/>
            <a:ext cx="1071055" cy="6429420"/>
            <a:chOff x="142844" y="214290"/>
            <a:chExt cx="1071055" cy="6429420"/>
          </a:xfrm>
        </p:grpSpPr>
        <p:pic>
          <p:nvPicPr>
            <p:cNvPr id="2" name="Содержимое 8" descr="flowerandbee.jpg"/>
            <p:cNvPicPr>
              <a:picLocks noChangeAspect="1"/>
            </p:cNvPicPr>
            <p:nvPr/>
          </p:nvPicPr>
          <p:blipFill>
            <a:blip r:embed="rId3" cstate="print"/>
            <a:srcRect l="39342" t="27780" r="2632"/>
            <a:stretch>
              <a:fillRect/>
            </a:stretch>
          </p:blipFill>
          <p:spPr>
            <a:xfrm>
              <a:off x="142844" y="5643578"/>
              <a:ext cx="1071055" cy="100013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3" name="Содержимое 8" descr="flowerandbee.jpg"/>
            <p:cNvPicPr>
              <a:picLocks noChangeAspect="1"/>
            </p:cNvPicPr>
            <p:nvPr/>
          </p:nvPicPr>
          <p:blipFill>
            <a:blip r:embed="rId3" cstate="print"/>
            <a:srcRect l="39342" t="27780" r="2632"/>
            <a:stretch>
              <a:fillRect/>
            </a:stretch>
          </p:blipFill>
          <p:spPr>
            <a:xfrm>
              <a:off x="142844" y="4557722"/>
              <a:ext cx="1071055" cy="100013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4" name="Содержимое 8" descr="flowerandbee.jpg"/>
            <p:cNvPicPr>
              <a:picLocks noChangeAspect="1"/>
            </p:cNvPicPr>
            <p:nvPr/>
          </p:nvPicPr>
          <p:blipFill>
            <a:blip r:embed="rId3" cstate="print"/>
            <a:srcRect l="39342" t="27780" r="2632"/>
            <a:stretch>
              <a:fillRect/>
            </a:stretch>
          </p:blipFill>
          <p:spPr>
            <a:xfrm>
              <a:off x="142844" y="3471864"/>
              <a:ext cx="1071055" cy="100013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5" name="Содержимое 8" descr="flowerandbee.jpg"/>
            <p:cNvPicPr>
              <a:picLocks noChangeAspect="1"/>
            </p:cNvPicPr>
            <p:nvPr/>
          </p:nvPicPr>
          <p:blipFill>
            <a:blip r:embed="rId3" cstate="print"/>
            <a:srcRect l="39342" t="27780" r="2632"/>
            <a:stretch>
              <a:fillRect/>
            </a:stretch>
          </p:blipFill>
          <p:spPr>
            <a:xfrm>
              <a:off x="142844" y="2386006"/>
              <a:ext cx="1071055" cy="100013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6" name="Содержимое 8" descr="flowerandbee.jpg"/>
            <p:cNvPicPr>
              <a:picLocks noChangeAspect="1"/>
            </p:cNvPicPr>
            <p:nvPr/>
          </p:nvPicPr>
          <p:blipFill>
            <a:blip r:embed="rId3" cstate="print"/>
            <a:srcRect l="39342" t="27780" r="2632"/>
            <a:stretch>
              <a:fillRect/>
            </a:stretch>
          </p:blipFill>
          <p:spPr>
            <a:xfrm>
              <a:off x="142844" y="1300148"/>
              <a:ext cx="1071055" cy="100013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7" name="Содержимое 8" descr="flowerandbee.jpg"/>
            <p:cNvPicPr>
              <a:picLocks noChangeAspect="1"/>
            </p:cNvPicPr>
            <p:nvPr/>
          </p:nvPicPr>
          <p:blipFill>
            <a:blip r:embed="rId3" cstate="print"/>
            <a:srcRect l="39342" t="27780" r="2632"/>
            <a:stretch>
              <a:fillRect/>
            </a:stretch>
          </p:blipFill>
          <p:spPr>
            <a:xfrm>
              <a:off x="142844" y="214290"/>
              <a:ext cx="1071055" cy="100013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10" name="Прямоугольник 9"/>
          <p:cNvSpPr/>
          <p:nvPr/>
        </p:nvSpPr>
        <p:spPr>
          <a:xfrm>
            <a:off x="1714480" y="571480"/>
            <a:ext cx="6715172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e-BY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/>
              </a:rPr>
              <a:t>Расліны, у якіх раздзельнаполыя кветкі размешчаны на розных раслінах , называюцца</a:t>
            </a:r>
            <a:r>
              <a:rPr lang="be-BY" sz="28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/>
              </a:rPr>
              <a:t> двухдомнымі</a:t>
            </a:r>
          </a:p>
          <a:p>
            <a:pPr algn="ctr"/>
            <a:endParaRPr lang="be-BY" sz="2800" b="1" u="sng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egoe Print"/>
            </a:endParaRPr>
          </a:p>
          <a:p>
            <a:pPr algn="ctr"/>
            <a:endParaRPr lang="be-BY" sz="2800" b="1" u="sng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egoe Print"/>
            </a:endParaRPr>
          </a:p>
          <a:p>
            <a:pPr algn="ctr"/>
            <a:endParaRPr lang="be-BY" sz="2800" b="1" u="sng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egoe Print"/>
            </a:endParaRPr>
          </a:p>
          <a:p>
            <a:pPr algn="ctr"/>
            <a:endParaRPr lang="be-BY" sz="2800" b="1" u="sng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egoe Print"/>
            </a:endParaRPr>
          </a:p>
          <a:p>
            <a:pPr algn="ctr"/>
            <a:endParaRPr lang="be-BY" sz="2800" b="1" u="sng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egoe Print"/>
            </a:endParaRPr>
          </a:p>
          <a:p>
            <a:pPr algn="ctr"/>
            <a:endParaRPr lang="be-BY" sz="2800" b="1" u="sng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egoe Print"/>
            </a:endParaRPr>
          </a:p>
          <a:p>
            <a:pPr algn="ctr"/>
            <a:endParaRPr lang="be-BY" sz="2800" b="1" u="sng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egoe Print"/>
            </a:endParaRPr>
          </a:p>
          <a:p>
            <a:pPr algn="ctr"/>
            <a:endParaRPr lang="be-BY" sz="2800" b="1" u="sng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egoe Print"/>
            </a:endParaRPr>
          </a:p>
          <a:p>
            <a:pPr algn="ctr"/>
            <a:endParaRPr lang="be-BY" sz="2800" b="1" u="sng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egoe Print"/>
            </a:endParaRPr>
          </a:p>
          <a:p>
            <a:pPr algn="ctr"/>
            <a:endParaRPr lang="be-BY" sz="2800" b="1" u="sng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egoe Print"/>
            </a:endParaRPr>
          </a:p>
          <a:p>
            <a:pPr algn="ctr"/>
            <a:r>
              <a:rPr lang="be-BY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/>
              </a:rPr>
              <a:t>Вярба</a:t>
            </a:r>
            <a:endParaRPr lang="ru-RU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egoe Print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09459" y="2857496"/>
            <a:ext cx="3165732" cy="3241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/>
          <a:srcRect l="50977" t="34541" r="29506" b="20313"/>
          <a:stretch>
            <a:fillRect/>
          </a:stretch>
        </p:blipFill>
        <p:spPr bwMode="auto">
          <a:xfrm>
            <a:off x="5357818" y="2857497"/>
            <a:ext cx="288290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9000"/>
            <a:lum/>
          </a:blip>
          <a:srcRect/>
          <a:stretch>
            <a:fillRect l="-1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8"/>
          <p:cNvGrpSpPr/>
          <p:nvPr/>
        </p:nvGrpSpPr>
        <p:grpSpPr>
          <a:xfrm>
            <a:off x="142844" y="214290"/>
            <a:ext cx="1071055" cy="6429420"/>
            <a:chOff x="142844" y="214290"/>
            <a:chExt cx="1071055" cy="6429420"/>
          </a:xfrm>
        </p:grpSpPr>
        <p:pic>
          <p:nvPicPr>
            <p:cNvPr id="2" name="Содержимое 8" descr="flowerandbee.jpg"/>
            <p:cNvPicPr>
              <a:picLocks noChangeAspect="1"/>
            </p:cNvPicPr>
            <p:nvPr/>
          </p:nvPicPr>
          <p:blipFill>
            <a:blip r:embed="rId3" cstate="print"/>
            <a:srcRect l="39342" t="27780" r="2632"/>
            <a:stretch>
              <a:fillRect/>
            </a:stretch>
          </p:blipFill>
          <p:spPr>
            <a:xfrm>
              <a:off x="142844" y="5643578"/>
              <a:ext cx="1071055" cy="100013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3" name="Содержимое 8" descr="flowerandbee.jpg"/>
            <p:cNvPicPr>
              <a:picLocks noChangeAspect="1"/>
            </p:cNvPicPr>
            <p:nvPr/>
          </p:nvPicPr>
          <p:blipFill>
            <a:blip r:embed="rId3" cstate="print"/>
            <a:srcRect l="39342" t="27780" r="2632"/>
            <a:stretch>
              <a:fillRect/>
            </a:stretch>
          </p:blipFill>
          <p:spPr>
            <a:xfrm>
              <a:off x="142844" y="4557722"/>
              <a:ext cx="1071055" cy="100013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4" name="Содержимое 8" descr="flowerandbee.jpg"/>
            <p:cNvPicPr>
              <a:picLocks noChangeAspect="1"/>
            </p:cNvPicPr>
            <p:nvPr/>
          </p:nvPicPr>
          <p:blipFill>
            <a:blip r:embed="rId3" cstate="print"/>
            <a:srcRect l="39342" t="27780" r="2632"/>
            <a:stretch>
              <a:fillRect/>
            </a:stretch>
          </p:blipFill>
          <p:spPr>
            <a:xfrm>
              <a:off x="142844" y="3471864"/>
              <a:ext cx="1071055" cy="100013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5" name="Содержимое 8" descr="flowerandbee.jpg"/>
            <p:cNvPicPr>
              <a:picLocks noChangeAspect="1"/>
            </p:cNvPicPr>
            <p:nvPr/>
          </p:nvPicPr>
          <p:blipFill>
            <a:blip r:embed="rId3" cstate="print"/>
            <a:srcRect l="39342" t="27780" r="2632"/>
            <a:stretch>
              <a:fillRect/>
            </a:stretch>
          </p:blipFill>
          <p:spPr>
            <a:xfrm>
              <a:off x="142844" y="2386006"/>
              <a:ext cx="1071055" cy="100013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6" name="Содержимое 8" descr="flowerandbee.jpg"/>
            <p:cNvPicPr>
              <a:picLocks noChangeAspect="1"/>
            </p:cNvPicPr>
            <p:nvPr/>
          </p:nvPicPr>
          <p:blipFill>
            <a:blip r:embed="rId3" cstate="print"/>
            <a:srcRect l="39342" t="27780" r="2632"/>
            <a:stretch>
              <a:fillRect/>
            </a:stretch>
          </p:blipFill>
          <p:spPr>
            <a:xfrm>
              <a:off x="142844" y="1300148"/>
              <a:ext cx="1071055" cy="100013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7" name="Содержимое 8" descr="flowerandbee.jpg"/>
            <p:cNvPicPr>
              <a:picLocks noChangeAspect="1"/>
            </p:cNvPicPr>
            <p:nvPr/>
          </p:nvPicPr>
          <p:blipFill>
            <a:blip r:embed="rId3" cstate="print"/>
            <a:srcRect l="39342" t="27780" r="2632"/>
            <a:stretch>
              <a:fillRect/>
            </a:stretch>
          </p:blipFill>
          <p:spPr>
            <a:xfrm>
              <a:off x="142844" y="214290"/>
              <a:ext cx="1071055" cy="100013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10" name="Прямоугольник 9"/>
          <p:cNvSpPr/>
          <p:nvPr/>
        </p:nvSpPr>
        <p:spPr>
          <a:xfrm>
            <a:off x="4075710" y="357166"/>
            <a:ext cx="27799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e-BY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/>
              </a:rPr>
              <a:t>Дакажыце</a:t>
            </a:r>
          </a:p>
          <a:p>
            <a:pPr algn="ctr"/>
            <a:endParaRPr lang="be-BY" sz="4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egoe Prin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857356" y="1214423"/>
            <a:ext cx="607223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>
                <a:solidFill>
                  <a:srgbClr val="FF0000"/>
                </a:solidFill>
              </a:rPr>
              <a:t>Кветка</a:t>
            </a:r>
            <a:r>
              <a:rPr lang="ru-RU" sz="2400" dirty="0" smtClean="0">
                <a:solidFill>
                  <a:srgbClr val="FF0000"/>
                </a:solidFill>
              </a:rPr>
              <a:t> – орган </a:t>
            </a:r>
            <a:r>
              <a:rPr lang="ru-RU" sz="2400" dirty="0" err="1" smtClean="0">
                <a:solidFill>
                  <a:srgbClr val="FF0000"/>
                </a:solidFill>
              </a:rPr>
              <a:t>насеннага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размнажэння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пакрытанасенных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раслін</a:t>
            </a:r>
            <a:endParaRPr lang="ru-RU" sz="2400" dirty="0" smtClean="0">
              <a:solidFill>
                <a:srgbClr val="FF0000"/>
              </a:solidFill>
            </a:endParaRPr>
          </a:p>
          <a:p>
            <a:endParaRPr lang="be-BY" sz="2400" dirty="0" smtClean="0"/>
          </a:p>
          <a:p>
            <a:endParaRPr lang="be-BY" sz="2400" dirty="0" smtClean="0"/>
          </a:p>
          <a:p>
            <a:endParaRPr lang="ru-RU" sz="2400" dirty="0" smtClean="0"/>
          </a:p>
          <a:p>
            <a:endParaRPr lang="be-BY" sz="2400" dirty="0" smtClean="0"/>
          </a:p>
          <a:p>
            <a:endParaRPr lang="be-BY" sz="2400" dirty="0" smtClean="0"/>
          </a:p>
          <a:p>
            <a:endParaRPr lang="be-BY" sz="2400" dirty="0" smtClean="0"/>
          </a:p>
          <a:p>
            <a:endParaRPr lang="be-BY" sz="2400" dirty="0" smtClean="0"/>
          </a:p>
          <a:p>
            <a:endParaRPr lang="ru-RU" sz="2400" dirty="0" smtClean="0"/>
          </a:p>
          <a:p>
            <a:endParaRPr lang="be-BY" u="sng" dirty="0" smtClean="0"/>
          </a:p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286000" y="2786058"/>
            <a:ext cx="45720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>
                <a:solidFill>
                  <a:srgbClr val="FF0000"/>
                </a:solidFill>
              </a:rPr>
              <a:t>Кветаножка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і</a:t>
            </a:r>
            <a:r>
              <a:rPr lang="ru-RU" sz="2400" dirty="0" smtClean="0">
                <a:solidFill>
                  <a:srgbClr val="FF0000"/>
                </a:solidFill>
              </a:rPr>
              <a:t>   </a:t>
            </a:r>
            <a:r>
              <a:rPr lang="ru-RU" sz="2400" dirty="0" err="1" smtClean="0">
                <a:solidFill>
                  <a:srgbClr val="FF0000"/>
                </a:solidFill>
              </a:rPr>
              <a:t>кветаложа</a:t>
            </a:r>
            <a:r>
              <a:rPr lang="ru-RU" sz="2400" dirty="0" smtClean="0">
                <a:solidFill>
                  <a:srgbClr val="FF0000"/>
                </a:solidFill>
              </a:rPr>
              <a:t> – </a:t>
            </a:r>
            <a:r>
              <a:rPr lang="ru-RU" sz="2400" dirty="0" err="1" smtClean="0">
                <a:solidFill>
                  <a:srgbClr val="FF0000"/>
                </a:solidFill>
              </a:rPr>
              <a:t>гэта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відазмененае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сцябло</a:t>
            </a:r>
            <a:r>
              <a:rPr lang="ru-RU" sz="2400" dirty="0" smtClean="0">
                <a:solidFill>
                  <a:srgbClr val="FF0000"/>
                </a:solidFill>
              </a:rPr>
              <a:t>.</a:t>
            </a:r>
          </a:p>
          <a:p>
            <a:endParaRPr lang="be-BY" dirty="0" smtClean="0"/>
          </a:p>
          <a:p>
            <a:endParaRPr lang="ru-RU" dirty="0" smtClean="0"/>
          </a:p>
          <a:p>
            <a:endParaRPr lang="be-BY" dirty="0" smtClean="0"/>
          </a:p>
          <a:p>
            <a:endParaRPr lang="be-BY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86000" y="3105835"/>
            <a:ext cx="52863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2400" dirty="0" err="1" smtClean="0">
                <a:solidFill>
                  <a:srgbClr val="FF0000"/>
                </a:solidFill>
              </a:rPr>
              <a:t>Чашачка</a:t>
            </a:r>
            <a:r>
              <a:rPr lang="ru-RU" sz="2400" dirty="0" smtClean="0">
                <a:solidFill>
                  <a:srgbClr val="FF0000"/>
                </a:solidFill>
              </a:rPr>
              <a:t>, </a:t>
            </a:r>
            <a:r>
              <a:rPr lang="ru-RU" sz="2400" dirty="0" err="1" smtClean="0">
                <a:solidFill>
                  <a:srgbClr val="FF0000"/>
                </a:solidFill>
              </a:rPr>
              <a:t>венчык</a:t>
            </a:r>
            <a:r>
              <a:rPr lang="ru-RU" sz="2400" dirty="0" smtClean="0">
                <a:solidFill>
                  <a:srgbClr val="FF0000"/>
                </a:solidFill>
              </a:rPr>
              <a:t>, </a:t>
            </a:r>
            <a:r>
              <a:rPr lang="ru-RU" sz="2400" dirty="0" err="1" smtClean="0">
                <a:solidFill>
                  <a:srgbClr val="FF0000"/>
                </a:solidFill>
              </a:rPr>
              <a:t>тычынкі</a:t>
            </a:r>
            <a:r>
              <a:rPr lang="ru-RU" sz="2400" dirty="0" smtClean="0">
                <a:solidFill>
                  <a:srgbClr val="FF0000"/>
                </a:solidFill>
              </a:rPr>
              <a:t>, </a:t>
            </a:r>
            <a:r>
              <a:rPr lang="ru-RU" sz="2400" dirty="0" err="1" smtClean="0">
                <a:solidFill>
                  <a:srgbClr val="FF0000"/>
                </a:solidFill>
              </a:rPr>
              <a:t>песцік</a:t>
            </a:r>
            <a:r>
              <a:rPr lang="ru-RU" sz="2400" dirty="0" smtClean="0">
                <a:solidFill>
                  <a:srgbClr val="FF0000"/>
                </a:solidFill>
              </a:rPr>
              <a:t> – </a:t>
            </a:r>
            <a:r>
              <a:rPr lang="ru-RU" sz="2400" dirty="0" err="1" smtClean="0">
                <a:solidFill>
                  <a:srgbClr val="FF0000"/>
                </a:solidFill>
              </a:rPr>
              <a:t>гэта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відазмененыя</a:t>
            </a:r>
            <a:r>
              <a:rPr lang="ru-RU" sz="2400" dirty="0" smtClean="0">
                <a:solidFill>
                  <a:srgbClr val="FF0000"/>
                </a:solidFill>
              </a:rPr>
              <a:t>  </a:t>
            </a:r>
            <a:r>
              <a:rPr lang="ru-RU" sz="2400" dirty="0" err="1" smtClean="0">
                <a:solidFill>
                  <a:srgbClr val="FF0000"/>
                </a:solidFill>
              </a:rPr>
              <a:t>лісты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9000"/>
            <a:lum/>
          </a:blip>
          <a:srcRect/>
          <a:stretch>
            <a:fillRect l="-1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142844" y="214290"/>
            <a:ext cx="1071055" cy="6429420"/>
            <a:chOff x="142844" y="214290"/>
            <a:chExt cx="1071055" cy="6429420"/>
          </a:xfrm>
        </p:grpSpPr>
        <p:pic>
          <p:nvPicPr>
            <p:cNvPr id="2" name="Содержимое 8" descr="flowerandbee.jpg"/>
            <p:cNvPicPr>
              <a:picLocks noChangeAspect="1"/>
            </p:cNvPicPr>
            <p:nvPr/>
          </p:nvPicPr>
          <p:blipFill>
            <a:blip r:embed="rId3" cstate="print"/>
            <a:srcRect l="39342" t="27780" r="2632"/>
            <a:stretch>
              <a:fillRect/>
            </a:stretch>
          </p:blipFill>
          <p:spPr>
            <a:xfrm>
              <a:off x="142844" y="5643578"/>
              <a:ext cx="1071055" cy="100013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3" name="Содержимое 8" descr="flowerandbee.jpg"/>
            <p:cNvPicPr>
              <a:picLocks noChangeAspect="1"/>
            </p:cNvPicPr>
            <p:nvPr/>
          </p:nvPicPr>
          <p:blipFill>
            <a:blip r:embed="rId3" cstate="print"/>
            <a:srcRect l="39342" t="27780" r="2632"/>
            <a:stretch>
              <a:fillRect/>
            </a:stretch>
          </p:blipFill>
          <p:spPr>
            <a:xfrm>
              <a:off x="142844" y="4557722"/>
              <a:ext cx="1071055" cy="100013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4" name="Содержимое 8" descr="flowerandbee.jpg"/>
            <p:cNvPicPr>
              <a:picLocks noChangeAspect="1"/>
            </p:cNvPicPr>
            <p:nvPr/>
          </p:nvPicPr>
          <p:blipFill>
            <a:blip r:embed="rId3" cstate="print"/>
            <a:srcRect l="39342" t="27780" r="2632"/>
            <a:stretch>
              <a:fillRect/>
            </a:stretch>
          </p:blipFill>
          <p:spPr>
            <a:xfrm>
              <a:off x="142844" y="3471864"/>
              <a:ext cx="1071055" cy="100013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5" name="Содержимое 8" descr="flowerandbee.jpg"/>
            <p:cNvPicPr>
              <a:picLocks noChangeAspect="1"/>
            </p:cNvPicPr>
            <p:nvPr/>
          </p:nvPicPr>
          <p:blipFill>
            <a:blip r:embed="rId3" cstate="print"/>
            <a:srcRect l="39342" t="27780" r="2632"/>
            <a:stretch>
              <a:fillRect/>
            </a:stretch>
          </p:blipFill>
          <p:spPr>
            <a:xfrm>
              <a:off x="142844" y="2386006"/>
              <a:ext cx="1071055" cy="100013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6" name="Содержимое 8" descr="flowerandbee.jpg"/>
            <p:cNvPicPr>
              <a:picLocks noChangeAspect="1"/>
            </p:cNvPicPr>
            <p:nvPr/>
          </p:nvPicPr>
          <p:blipFill>
            <a:blip r:embed="rId3" cstate="print"/>
            <a:srcRect l="39342" t="27780" r="2632"/>
            <a:stretch>
              <a:fillRect/>
            </a:stretch>
          </p:blipFill>
          <p:spPr>
            <a:xfrm>
              <a:off x="142844" y="1300148"/>
              <a:ext cx="1071055" cy="100013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7" name="Содержимое 8" descr="flowerandbee.jpg"/>
            <p:cNvPicPr>
              <a:picLocks noChangeAspect="1"/>
            </p:cNvPicPr>
            <p:nvPr/>
          </p:nvPicPr>
          <p:blipFill>
            <a:blip r:embed="rId3" cstate="print"/>
            <a:srcRect l="39342" t="27780" r="2632"/>
            <a:stretch>
              <a:fillRect/>
            </a:stretch>
          </p:blipFill>
          <p:spPr>
            <a:xfrm>
              <a:off x="142844" y="214290"/>
              <a:ext cx="1071055" cy="100013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8" name="TextBox 7"/>
          <p:cNvSpPr txBox="1"/>
          <p:nvPr/>
        </p:nvSpPr>
        <p:spPr>
          <a:xfrm>
            <a:off x="1571604" y="500042"/>
            <a:ext cx="700092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План</a:t>
            </a:r>
          </a:p>
          <a:p>
            <a:r>
              <a:rPr lang="be-BY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1.Кветка – орган размнажэння</a:t>
            </a:r>
          </a:p>
          <a:p>
            <a:r>
              <a:rPr lang="be-BY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2. Будова калякветніка, яго значэнне</a:t>
            </a:r>
          </a:p>
          <a:p>
            <a:r>
              <a:rPr lang="be-BY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3.Важнейшыя часткі кветкі</a:t>
            </a:r>
          </a:p>
          <a:p>
            <a:r>
              <a:rPr lang="be-BY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4.Расліны аднадомныя і двухдомныя</a:t>
            </a:r>
            <a:endParaRPr lang="ru-RU" sz="3600" dirty="0" smtClean="0">
              <a:latin typeface="+mj-lt"/>
            </a:endParaRPr>
          </a:p>
          <a:p>
            <a:endParaRPr lang="ru-RU" sz="3600" dirty="0" smtClean="0"/>
          </a:p>
          <a:p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9000"/>
            <a:lum/>
          </a:blip>
          <a:srcRect/>
          <a:stretch>
            <a:fillRect l="-1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142844" y="214290"/>
            <a:ext cx="1071055" cy="6429420"/>
            <a:chOff x="142844" y="214290"/>
            <a:chExt cx="1071055" cy="6429420"/>
          </a:xfrm>
        </p:grpSpPr>
        <p:pic>
          <p:nvPicPr>
            <p:cNvPr id="2" name="Содержимое 8" descr="flowerandbee.jpg"/>
            <p:cNvPicPr>
              <a:picLocks noChangeAspect="1"/>
            </p:cNvPicPr>
            <p:nvPr/>
          </p:nvPicPr>
          <p:blipFill>
            <a:blip r:embed="rId3" cstate="print"/>
            <a:srcRect l="39342" t="27780" r="2632"/>
            <a:stretch>
              <a:fillRect/>
            </a:stretch>
          </p:blipFill>
          <p:spPr>
            <a:xfrm>
              <a:off x="142844" y="5643578"/>
              <a:ext cx="1071055" cy="100013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3" name="Содержимое 8" descr="flowerandbee.jpg"/>
            <p:cNvPicPr>
              <a:picLocks noChangeAspect="1"/>
            </p:cNvPicPr>
            <p:nvPr/>
          </p:nvPicPr>
          <p:blipFill>
            <a:blip r:embed="rId3" cstate="print"/>
            <a:srcRect l="39342" t="27780" r="2632"/>
            <a:stretch>
              <a:fillRect/>
            </a:stretch>
          </p:blipFill>
          <p:spPr>
            <a:xfrm>
              <a:off x="142844" y="4557722"/>
              <a:ext cx="1071055" cy="100013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4" name="Содержимое 8" descr="flowerandbee.jpg"/>
            <p:cNvPicPr>
              <a:picLocks noChangeAspect="1"/>
            </p:cNvPicPr>
            <p:nvPr/>
          </p:nvPicPr>
          <p:blipFill>
            <a:blip r:embed="rId3" cstate="print"/>
            <a:srcRect l="39342" t="27780" r="2632"/>
            <a:stretch>
              <a:fillRect/>
            </a:stretch>
          </p:blipFill>
          <p:spPr>
            <a:xfrm>
              <a:off x="142844" y="3471864"/>
              <a:ext cx="1071055" cy="100013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5" name="Содержимое 8" descr="flowerandbee.jpg"/>
            <p:cNvPicPr>
              <a:picLocks noChangeAspect="1"/>
            </p:cNvPicPr>
            <p:nvPr/>
          </p:nvPicPr>
          <p:blipFill>
            <a:blip r:embed="rId3" cstate="print"/>
            <a:srcRect l="39342" t="27780" r="2632"/>
            <a:stretch>
              <a:fillRect/>
            </a:stretch>
          </p:blipFill>
          <p:spPr>
            <a:xfrm>
              <a:off x="142844" y="2386006"/>
              <a:ext cx="1071055" cy="100013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6" name="Содержимое 8" descr="flowerandbee.jpg"/>
            <p:cNvPicPr>
              <a:picLocks noChangeAspect="1"/>
            </p:cNvPicPr>
            <p:nvPr/>
          </p:nvPicPr>
          <p:blipFill>
            <a:blip r:embed="rId3" cstate="print"/>
            <a:srcRect l="39342" t="27780" r="2632"/>
            <a:stretch>
              <a:fillRect/>
            </a:stretch>
          </p:blipFill>
          <p:spPr>
            <a:xfrm>
              <a:off x="142844" y="1300148"/>
              <a:ext cx="1071055" cy="100013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7" name="Содержимое 8" descr="flowerandbee.jpg"/>
            <p:cNvPicPr>
              <a:picLocks noChangeAspect="1"/>
            </p:cNvPicPr>
            <p:nvPr/>
          </p:nvPicPr>
          <p:blipFill>
            <a:blip r:embed="rId3" cstate="print"/>
            <a:srcRect l="39342" t="27780" r="2632"/>
            <a:stretch>
              <a:fillRect/>
            </a:stretch>
          </p:blipFill>
          <p:spPr>
            <a:xfrm>
              <a:off x="142844" y="214290"/>
              <a:ext cx="1071055" cy="100013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8" name="TextBox 7"/>
          <p:cNvSpPr txBox="1"/>
          <p:nvPr/>
        </p:nvSpPr>
        <p:spPr>
          <a:xfrm>
            <a:off x="1571604" y="500042"/>
            <a:ext cx="72152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Венчык складаецца з пялёсткаў</a:t>
            </a:r>
          </a:p>
          <a:p>
            <a:endParaRPr lang="be-BY" sz="3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egoe Print" pitchFamily="2" charset="0"/>
            </a:endParaRPr>
          </a:p>
          <a:p>
            <a:r>
              <a:rPr lang="be-BY" sz="24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Раздзельнапялёсткавы</a:t>
            </a:r>
            <a:r>
              <a:rPr lang="be-BY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      </a:t>
            </a:r>
            <a:r>
              <a:rPr lang="be-BY" sz="24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Зрослапялёсткавы</a:t>
            </a:r>
          </a:p>
          <a:p>
            <a:r>
              <a:rPr lang="be-BY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(пялёсткі не зрастаюцца)  (пялёсткі зрастаюцца)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egoe Print" pitchFamily="2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42" y="3214686"/>
            <a:ext cx="3615223" cy="327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2132" y="3429000"/>
            <a:ext cx="3214710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Прямая со стрелкой 13"/>
          <p:cNvCxnSpPr/>
          <p:nvPr/>
        </p:nvCxnSpPr>
        <p:spPr>
          <a:xfrm rot="5400000">
            <a:off x="1928794" y="1071546"/>
            <a:ext cx="714380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2643174" y="1000108"/>
            <a:ext cx="3929090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9000"/>
            <a:lum/>
          </a:blip>
          <a:srcRect/>
          <a:stretch>
            <a:fillRect l="-1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142844" y="214290"/>
            <a:ext cx="1071055" cy="6429420"/>
            <a:chOff x="142844" y="214290"/>
            <a:chExt cx="1071055" cy="6429420"/>
          </a:xfrm>
        </p:grpSpPr>
        <p:pic>
          <p:nvPicPr>
            <p:cNvPr id="2" name="Содержимое 8" descr="flowerandbee.jpg"/>
            <p:cNvPicPr>
              <a:picLocks noChangeAspect="1"/>
            </p:cNvPicPr>
            <p:nvPr/>
          </p:nvPicPr>
          <p:blipFill>
            <a:blip r:embed="rId3" cstate="print"/>
            <a:srcRect l="39342" t="27780" r="2632"/>
            <a:stretch>
              <a:fillRect/>
            </a:stretch>
          </p:blipFill>
          <p:spPr>
            <a:xfrm>
              <a:off x="142844" y="5643578"/>
              <a:ext cx="1071055" cy="100013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3" name="Содержимое 8" descr="flowerandbee.jpg"/>
            <p:cNvPicPr>
              <a:picLocks noChangeAspect="1"/>
            </p:cNvPicPr>
            <p:nvPr/>
          </p:nvPicPr>
          <p:blipFill>
            <a:blip r:embed="rId3" cstate="print"/>
            <a:srcRect l="39342" t="27780" r="2632"/>
            <a:stretch>
              <a:fillRect/>
            </a:stretch>
          </p:blipFill>
          <p:spPr>
            <a:xfrm>
              <a:off x="142844" y="4557722"/>
              <a:ext cx="1071055" cy="100013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4" name="Содержимое 8" descr="flowerandbee.jpg"/>
            <p:cNvPicPr>
              <a:picLocks noChangeAspect="1"/>
            </p:cNvPicPr>
            <p:nvPr/>
          </p:nvPicPr>
          <p:blipFill>
            <a:blip r:embed="rId3" cstate="print"/>
            <a:srcRect l="39342" t="27780" r="2632"/>
            <a:stretch>
              <a:fillRect/>
            </a:stretch>
          </p:blipFill>
          <p:spPr>
            <a:xfrm>
              <a:off x="142844" y="3471864"/>
              <a:ext cx="1071055" cy="100013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5" name="Содержимое 8" descr="flowerandbee.jpg"/>
            <p:cNvPicPr>
              <a:picLocks noChangeAspect="1"/>
            </p:cNvPicPr>
            <p:nvPr/>
          </p:nvPicPr>
          <p:blipFill>
            <a:blip r:embed="rId3" cstate="print"/>
            <a:srcRect l="39342" t="27780" r="2632"/>
            <a:stretch>
              <a:fillRect/>
            </a:stretch>
          </p:blipFill>
          <p:spPr>
            <a:xfrm>
              <a:off x="142844" y="2386006"/>
              <a:ext cx="1071055" cy="100013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6" name="Содержимое 8" descr="flowerandbee.jpg"/>
            <p:cNvPicPr>
              <a:picLocks noChangeAspect="1"/>
            </p:cNvPicPr>
            <p:nvPr/>
          </p:nvPicPr>
          <p:blipFill>
            <a:blip r:embed="rId3" cstate="print"/>
            <a:srcRect l="39342" t="27780" r="2632"/>
            <a:stretch>
              <a:fillRect/>
            </a:stretch>
          </p:blipFill>
          <p:spPr>
            <a:xfrm>
              <a:off x="142844" y="1300148"/>
              <a:ext cx="1071055" cy="100013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7" name="Содержимое 8" descr="flowerandbee.jpg"/>
            <p:cNvPicPr>
              <a:picLocks noChangeAspect="1"/>
            </p:cNvPicPr>
            <p:nvPr/>
          </p:nvPicPr>
          <p:blipFill>
            <a:blip r:embed="rId3" cstate="print"/>
            <a:srcRect l="39342" t="27780" r="2632"/>
            <a:stretch>
              <a:fillRect/>
            </a:stretch>
          </p:blipFill>
          <p:spPr>
            <a:xfrm>
              <a:off x="142844" y="214290"/>
              <a:ext cx="1071055" cy="100013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8" name="TextBox 7"/>
          <p:cNvSpPr txBox="1"/>
          <p:nvPr/>
        </p:nvSpPr>
        <p:spPr>
          <a:xfrm>
            <a:off x="1714480" y="500042"/>
            <a:ext cx="6858048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Калякветнік</a:t>
            </a:r>
          </a:p>
          <a:p>
            <a:pPr algn="ctr"/>
            <a:endParaRPr lang="be-BY" sz="3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egoe Print" pitchFamily="2" charset="0"/>
            </a:endParaRPr>
          </a:p>
          <a:p>
            <a:r>
              <a:rPr lang="be-BY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     просты         двайны</a:t>
            </a:r>
          </a:p>
          <a:p>
            <a:r>
              <a:rPr lang="be-BY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 </a:t>
            </a:r>
            <a:r>
              <a:rPr lang="be-BY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(толькі венчык)          (венчык і чашачка)</a:t>
            </a:r>
          </a:p>
          <a:p>
            <a:endParaRPr lang="be-BY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egoe Print" pitchFamily="2" charset="0"/>
            </a:endParaRPr>
          </a:p>
          <a:p>
            <a:endParaRPr lang="be-BY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egoe Print" pitchFamily="2" charset="0"/>
            </a:endParaRPr>
          </a:p>
          <a:p>
            <a:endParaRPr lang="be-BY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egoe Print" pitchFamily="2" charset="0"/>
            </a:endParaRPr>
          </a:p>
          <a:p>
            <a:endParaRPr lang="be-BY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egoe Print" pitchFamily="2" charset="0"/>
            </a:endParaRPr>
          </a:p>
          <a:p>
            <a:endParaRPr lang="be-BY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egoe Print" pitchFamily="2" charset="0"/>
            </a:endParaRPr>
          </a:p>
          <a:p>
            <a:endParaRPr lang="be-BY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egoe Print" pitchFamily="2" charset="0"/>
            </a:endParaRPr>
          </a:p>
          <a:p>
            <a:endParaRPr lang="be-BY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egoe Print" pitchFamily="2" charset="0"/>
            </a:endParaRPr>
          </a:p>
          <a:p>
            <a:endParaRPr lang="be-BY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egoe Print" pitchFamily="2" charset="0"/>
            </a:endParaRPr>
          </a:p>
          <a:p>
            <a:endParaRPr lang="be-BY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egoe Print" pitchFamily="2" charset="0"/>
            </a:endParaRPr>
          </a:p>
          <a:p>
            <a:r>
              <a:rPr lang="be-BY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    Цюльпан                       Лаватэра</a:t>
            </a:r>
          </a:p>
          <a:p>
            <a:pPr algn="ctr"/>
            <a:endParaRPr lang="be-BY" sz="3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egoe Print" pitchFamily="2" charset="0"/>
            </a:endParaRPr>
          </a:p>
          <a:p>
            <a:pPr algn="ctr"/>
            <a:r>
              <a:rPr lang="be-BY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  </a:t>
            </a:r>
            <a:endParaRPr lang="be-BY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egoe Print" pitchFamily="2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rot="10800000" flipV="1">
            <a:off x="3214678" y="1071546"/>
            <a:ext cx="1428760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4643438" y="1071546"/>
            <a:ext cx="1571636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04" y="3071810"/>
            <a:ext cx="321471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8" y="3000373"/>
            <a:ext cx="2948583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9000"/>
            <a:lum/>
          </a:blip>
          <a:srcRect/>
          <a:stretch>
            <a:fillRect l="-1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142844" y="214290"/>
            <a:ext cx="1071055" cy="6429420"/>
            <a:chOff x="142844" y="214290"/>
            <a:chExt cx="1071055" cy="6429420"/>
          </a:xfrm>
        </p:grpSpPr>
        <p:pic>
          <p:nvPicPr>
            <p:cNvPr id="2" name="Содержимое 8" descr="flowerandbee.jpg"/>
            <p:cNvPicPr>
              <a:picLocks noChangeAspect="1"/>
            </p:cNvPicPr>
            <p:nvPr/>
          </p:nvPicPr>
          <p:blipFill>
            <a:blip r:embed="rId3" cstate="print"/>
            <a:srcRect l="39342" t="27780" r="2632"/>
            <a:stretch>
              <a:fillRect/>
            </a:stretch>
          </p:blipFill>
          <p:spPr>
            <a:xfrm>
              <a:off x="142844" y="5643578"/>
              <a:ext cx="1071055" cy="100013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3" name="Содержимое 8" descr="flowerandbee.jpg"/>
            <p:cNvPicPr>
              <a:picLocks noChangeAspect="1"/>
            </p:cNvPicPr>
            <p:nvPr/>
          </p:nvPicPr>
          <p:blipFill>
            <a:blip r:embed="rId3" cstate="print"/>
            <a:srcRect l="39342" t="27780" r="2632"/>
            <a:stretch>
              <a:fillRect/>
            </a:stretch>
          </p:blipFill>
          <p:spPr>
            <a:xfrm>
              <a:off x="142844" y="4557722"/>
              <a:ext cx="1071055" cy="100013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4" name="Содержимое 8" descr="flowerandbee.jpg"/>
            <p:cNvPicPr>
              <a:picLocks noChangeAspect="1"/>
            </p:cNvPicPr>
            <p:nvPr/>
          </p:nvPicPr>
          <p:blipFill>
            <a:blip r:embed="rId3" cstate="print"/>
            <a:srcRect l="39342" t="27780" r="2632"/>
            <a:stretch>
              <a:fillRect/>
            </a:stretch>
          </p:blipFill>
          <p:spPr>
            <a:xfrm>
              <a:off x="142844" y="3471864"/>
              <a:ext cx="1071055" cy="100013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5" name="Содержимое 8" descr="flowerandbee.jpg"/>
            <p:cNvPicPr>
              <a:picLocks noChangeAspect="1"/>
            </p:cNvPicPr>
            <p:nvPr/>
          </p:nvPicPr>
          <p:blipFill>
            <a:blip r:embed="rId3" cstate="print"/>
            <a:srcRect l="39342" t="27780" r="2632"/>
            <a:stretch>
              <a:fillRect/>
            </a:stretch>
          </p:blipFill>
          <p:spPr>
            <a:xfrm>
              <a:off x="142844" y="2386006"/>
              <a:ext cx="1071055" cy="100013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6" name="Содержимое 8" descr="flowerandbee.jpg"/>
            <p:cNvPicPr>
              <a:picLocks noChangeAspect="1"/>
            </p:cNvPicPr>
            <p:nvPr/>
          </p:nvPicPr>
          <p:blipFill>
            <a:blip r:embed="rId3" cstate="print"/>
            <a:srcRect l="39342" t="27780" r="2632"/>
            <a:stretch>
              <a:fillRect/>
            </a:stretch>
          </p:blipFill>
          <p:spPr>
            <a:xfrm>
              <a:off x="142844" y="1300148"/>
              <a:ext cx="1071055" cy="100013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7" name="Содержимое 8" descr="flowerandbee.jpg"/>
            <p:cNvPicPr>
              <a:picLocks noChangeAspect="1"/>
            </p:cNvPicPr>
            <p:nvPr/>
          </p:nvPicPr>
          <p:blipFill>
            <a:blip r:embed="rId3" cstate="print"/>
            <a:srcRect l="39342" t="27780" r="2632"/>
            <a:stretch>
              <a:fillRect/>
            </a:stretch>
          </p:blipFill>
          <p:spPr>
            <a:xfrm>
              <a:off x="142844" y="214290"/>
              <a:ext cx="1071055" cy="100013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8" name="TextBox 7"/>
          <p:cNvSpPr txBox="1"/>
          <p:nvPr/>
        </p:nvSpPr>
        <p:spPr>
          <a:xfrm>
            <a:off x="1571604" y="500042"/>
            <a:ext cx="70009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Важнейшыя часткі кветкі</a:t>
            </a:r>
          </a:p>
          <a:p>
            <a:pPr algn="ctr"/>
            <a:endParaRPr lang="be-BY" sz="3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egoe Print" pitchFamily="2" charset="0"/>
            </a:endParaRPr>
          </a:p>
          <a:p>
            <a:pPr algn="ctr"/>
            <a:endParaRPr lang="be-BY" sz="3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egoe Print" pitchFamily="2" charset="0"/>
            </a:endParaRPr>
          </a:p>
          <a:p>
            <a:pPr algn="ctr"/>
            <a:endParaRPr lang="be-BY" sz="3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egoe Print" pitchFamily="2" charset="0"/>
            </a:endParaRPr>
          </a:p>
          <a:p>
            <a:r>
              <a:rPr lang="be-BY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</a:rPr>
              <a:t>      песцік        тычынка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egoe Print" pitchFamily="2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2786050" y="1142984"/>
            <a:ext cx="857256" cy="164307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5572132" y="1142984"/>
            <a:ext cx="857256" cy="164307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75" y="3357563"/>
            <a:ext cx="3643327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9000"/>
            <a:lum/>
          </a:blip>
          <a:srcRect/>
          <a:stretch>
            <a:fillRect l="-1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142844" y="214290"/>
            <a:ext cx="1071055" cy="6429420"/>
            <a:chOff x="142844" y="214290"/>
            <a:chExt cx="1071055" cy="6429420"/>
          </a:xfrm>
        </p:grpSpPr>
        <p:pic>
          <p:nvPicPr>
            <p:cNvPr id="2" name="Содержимое 8" descr="flowerandbee.jpg"/>
            <p:cNvPicPr>
              <a:picLocks noChangeAspect="1"/>
            </p:cNvPicPr>
            <p:nvPr/>
          </p:nvPicPr>
          <p:blipFill>
            <a:blip r:embed="rId3" cstate="print"/>
            <a:srcRect l="39342" t="27780" r="2632"/>
            <a:stretch>
              <a:fillRect/>
            </a:stretch>
          </p:blipFill>
          <p:spPr>
            <a:xfrm>
              <a:off x="142844" y="5643578"/>
              <a:ext cx="1071055" cy="100013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3" name="Содержимое 8" descr="flowerandbee.jpg"/>
            <p:cNvPicPr>
              <a:picLocks noChangeAspect="1"/>
            </p:cNvPicPr>
            <p:nvPr/>
          </p:nvPicPr>
          <p:blipFill>
            <a:blip r:embed="rId3" cstate="print"/>
            <a:srcRect l="39342" t="27780" r="2632"/>
            <a:stretch>
              <a:fillRect/>
            </a:stretch>
          </p:blipFill>
          <p:spPr>
            <a:xfrm>
              <a:off x="142844" y="4557722"/>
              <a:ext cx="1071055" cy="100013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4" name="Содержимое 8" descr="flowerandbee.jpg"/>
            <p:cNvPicPr>
              <a:picLocks noChangeAspect="1"/>
            </p:cNvPicPr>
            <p:nvPr/>
          </p:nvPicPr>
          <p:blipFill>
            <a:blip r:embed="rId3" cstate="print"/>
            <a:srcRect l="39342" t="27780" r="2632"/>
            <a:stretch>
              <a:fillRect/>
            </a:stretch>
          </p:blipFill>
          <p:spPr>
            <a:xfrm>
              <a:off x="142844" y="3471864"/>
              <a:ext cx="1071055" cy="100013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5" name="Содержимое 8" descr="flowerandbee.jpg"/>
            <p:cNvPicPr>
              <a:picLocks noChangeAspect="1"/>
            </p:cNvPicPr>
            <p:nvPr/>
          </p:nvPicPr>
          <p:blipFill>
            <a:blip r:embed="rId3" cstate="print"/>
            <a:srcRect l="39342" t="27780" r="2632"/>
            <a:stretch>
              <a:fillRect/>
            </a:stretch>
          </p:blipFill>
          <p:spPr>
            <a:xfrm>
              <a:off x="142844" y="2386006"/>
              <a:ext cx="1071055" cy="100013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6" name="Содержимое 8" descr="flowerandbee.jpg"/>
            <p:cNvPicPr>
              <a:picLocks noChangeAspect="1"/>
            </p:cNvPicPr>
            <p:nvPr/>
          </p:nvPicPr>
          <p:blipFill>
            <a:blip r:embed="rId3" cstate="print"/>
            <a:srcRect l="39342" t="27780" r="2632"/>
            <a:stretch>
              <a:fillRect/>
            </a:stretch>
          </p:blipFill>
          <p:spPr>
            <a:xfrm>
              <a:off x="142844" y="1300148"/>
              <a:ext cx="1071055" cy="100013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7" name="Содержимое 8" descr="flowerandbee.jpg"/>
            <p:cNvPicPr>
              <a:picLocks noChangeAspect="1"/>
            </p:cNvPicPr>
            <p:nvPr/>
          </p:nvPicPr>
          <p:blipFill>
            <a:blip r:embed="rId3" cstate="print"/>
            <a:srcRect l="39342" t="27780" r="2632"/>
            <a:stretch>
              <a:fillRect/>
            </a:stretch>
          </p:blipFill>
          <p:spPr>
            <a:xfrm>
              <a:off x="142844" y="214290"/>
              <a:ext cx="1071055" cy="100013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14" name="Прямоугольник 13"/>
          <p:cNvSpPr/>
          <p:nvPr/>
        </p:nvSpPr>
        <p:spPr>
          <a:xfrm>
            <a:off x="1428728" y="428604"/>
            <a:ext cx="6715171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e-BY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Песцік  размяшчаецца ў цэнтры, гэта жаночая частка кветкі</a:t>
            </a:r>
          </a:p>
          <a:p>
            <a:endParaRPr lang="be-BY" sz="3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be-BY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be-BY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be-BY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рыльца </a:t>
            </a:r>
          </a:p>
          <a:p>
            <a:endParaRPr lang="be-BY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be-BY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слупок</a:t>
            </a:r>
          </a:p>
          <a:p>
            <a:endParaRPr lang="be-BY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be-BY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завязь</a:t>
            </a:r>
          </a:p>
          <a:p>
            <a:endParaRPr lang="be-BY" sz="3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be-BY" sz="3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ru-RU" sz="3600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/>
          <a:srcRect l="53516" t="61722" r="36002" b="10312"/>
          <a:stretch>
            <a:fillRect/>
          </a:stretch>
        </p:blipFill>
        <p:spPr bwMode="auto">
          <a:xfrm>
            <a:off x="2928926" y="2714620"/>
            <a:ext cx="1643062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5143504" y="2786058"/>
            <a:ext cx="342902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e-BY" dirty="0" smtClean="0"/>
              <a:t>Рыльца  ( выдзяляе ліпкае рэчыва для ўтрымання пыльцы)</a:t>
            </a:r>
          </a:p>
          <a:p>
            <a:endParaRPr lang="be-BY" dirty="0" smtClean="0"/>
          </a:p>
          <a:p>
            <a:r>
              <a:rPr lang="be-BY" dirty="0" smtClean="0"/>
              <a:t> Слупок</a:t>
            </a:r>
          </a:p>
          <a:p>
            <a:endParaRPr lang="be-BY" dirty="0" smtClean="0"/>
          </a:p>
          <a:p>
            <a:r>
              <a:rPr lang="be-BY" dirty="0" smtClean="0"/>
              <a:t>Завязь  ( унутры знаходзіцца   адзін    ці некалькі   семязачаткаў) </a:t>
            </a:r>
          </a:p>
          <a:p>
            <a:endParaRPr lang="be-BY" dirty="0" smtClean="0"/>
          </a:p>
          <a:p>
            <a:r>
              <a:rPr lang="be-BY" dirty="0" smtClean="0"/>
              <a:t>З семязачаткаў  утвараецца насенне, з завязі развіваецца плод</a:t>
            </a:r>
          </a:p>
          <a:p>
            <a:endParaRPr lang="be-BY" dirty="0" smtClean="0"/>
          </a:p>
          <a:p>
            <a:endParaRPr lang="be-BY" dirty="0" smtClean="0"/>
          </a:p>
          <a:p>
            <a:endParaRPr lang="be-BY" dirty="0" smtClean="0"/>
          </a:p>
          <a:p>
            <a:endParaRPr lang="be-BY" dirty="0" smtClean="0"/>
          </a:p>
          <a:p>
            <a:endParaRPr lang="be-BY" dirty="0" smtClean="0"/>
          </a:p>
          <a:p>
            <a:endParaRPr lang="be-BY" dirty="0" smtClean="0"/>
          </a:p>
          <a:p>
            <a:endParaRPr lang="be-BY" dirty="0"/>
          </a:p>
        </p:txBody>
      </p:sp>
      <p:sp>
        <p:nvSpPr>
          <p:cNvPr id="19" name="Прямоугольник 18"/>
          <p:cNvSpPr/>
          <p:nvPr/>
        </p:nvSpPr>
        <p:spPr>
          <a:xfrm rot="10800000" flipV="1">
            <a:off x="4929190" y="5345897"/>
            <a:ext cx="1428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 rot="10800000" flipV="1">
            <a:off x="4000496" y="2928934"/>
            <a:ext cx="1214446" cy="5000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2714612" y="3214686"/>
            <a:ext cx="642942" cy="2143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2643174" y="4143380"/>
            <a:ext cx="85725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rot="10800000" flipV="1">
            <a:off x="4143372" y="3786190"/>
            <a:ext cx="1143008" cy="5715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2500298" y="4929198"/>
            <a:ext cx="642942" cy="2143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rot="10800000" flipV="1">
            <a:off x="4214810" y="4429132"/>
            <a:ext cx="1071570" cy="7143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9000"/>
            <a:lum/>
          </a:blip>
          <a:srcRect/>
          <a:stretch>
            <a:fillRect l="-1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8"/>
          <p:cNvGrpSpPr/>
          <p:nvPr/>
        </p:nvGrpSpPr>
        <p:grpSpPr>
          <a:xfrm>
            <a:off x="142844" y="214290"/>
            <a:ext cx="1071055" cy="6429420"/>
            <a:chOff x="142844" y="214290"/>
            <a:chExt cx="1071055" cy="6429420"/>
          </a:xfrm>
        </p:grpSpPr>
        <p:pic>
          <p:nvPicPr>
            <p:cNvPr id="2" name="Содержимое 8" descr="flowerandbee.jpg"/>
            <p:cNvPicPr>
              <a:picLocks noChangeAspect="1"/>
            </p:cNvPicPr>
            <p:nvPr/>
          </p:nvPicPr>
          <p:blipFill>
            <a:blip r:embed="rId3" cstate="print"/>
            <a:srcRect l="39342" t="27780" r="2632"/>
            <a:stretch>
              <a:fillRect/>
            </a:stretch>
          </p:blipFill>
          <p:spPr>
            <a:xfrm>
              <a:off x="142844" y="5643578"/>
              <a:ext cx="1071055" cy="100013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3" name="Содержимое 8" descr="flowerandbee.jpg"/>
            <p:cNvPicPr>
              <a:picLocks noChangeAspect="1"/>
            </p:cNvPicPr>
            <p:nvPr/>
          </p:nvPicPr>
          <p:blipFill>
            <a:blip r:embed="rId3" cstate="print"/>
            <a:srcRect l="39342" t="27780" r="2632"/>
            <a:stretch>
              <a:fillRect/>
            </a:stretch>
          </p:blipFill>
          <p:spPr>
            <a:xfrm>
              <a:off x="142844" y="4557722"/>
              <a:ext cx="1071055" cy="100013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4" name="Содержимое 8" descr="flowerandbee.jpg"/>
            <p:cNvPicPr>
              <a:picLocks noChangeAspect="1"/>
            </p:cNvPicPr>
            <p:nvPr/>
          </p:nvPicPr>
          <p:blipFill>
            <a:blip r:embed="rId3" cstate="print"/>
            <a:srcRect l="39342" t="27780" r="2632"/>
            <a:stretch>
              <a:fillRect/>
            </a:stretch>
          </p:blipFill>
          <p:spPr>
            <a:xfrm>
              <a:off x="142844" y="3471864"/>
              <a:ext cx="1071055" cy="100013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5" name="Содержимое 8" descr="flowerandbee.jpg"/>
            <p:cNvPicPr>
              <a:picLocks noChangeAspect="1"/>
            </p:cNvPicPr>
            <p:nvPr/>
          </p:nvPicPr>
          <p:blipFill>
            <a:blip r:embed="rId3" cstate="print"/>
            <a:srcRect l="39342" t="27780" r="2632"/>
            <a:stretch>
              <a:fillRect/>
            </a:stretch>
          </p:blipFill>
          <p:spPr>
            <a:xfrm>
              <a:off x="142844" y="2386006"/>
              <a:ext cx="1071055" cy="100013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6" name="Содержимое 8" descr="flowerandbee.jpg"/>
            <p:cNvPicPr>
              <a:picLocks noChangeAspect="1"/>
            </p:cNvPicPr>
            <p:nvPr/>
          </p:nvPicPr>
          <p:blipFill>
            <a:blip r:embed="rId3" cstate="print"/>
            <a:srcRect l="39342" t="27780" r="2632"/>
            <a:stretch>
              <a:fillRect/>
            </a:stretch>
          </p:blipFill>
          <p:spPr>
            <a:xfrm>
              <a:off x="142844" y="1300148"/>
              <a:ext cx="1071055" cy="100013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7" name="Содержимое 8" descr="flowerandbee.jpg"/>
            <p:cNvPicPr>
              <a:picLocks noChangeAspect="1"/>
            </p:cNvPicPr>
            <p:nvPr/>
          </p:nvPicPr>
          <p:blipFill>
            <a:blip r:embed="rId3" cstate="print"/>
            <a:srcRect l="39342" t="27780" r="2632"/>
            <a:stretch>
              <a:fillRect/>
            </a:stretch>
          </p:blipFill>
          <p:spPr>
            <a:xfrm>
              <a:off x="142844" y="214290"/>
              <a:ext cx="1071055" cy="100013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10" name="Прямоугольник 9"/>
          <p:cNvSpPr/>
          <p:nvPr/>
        </p:nvSpPr>
        <p:spPr>
          <a:xfrm>
            <a:off x="2000232" y="571480"/>
            <a:ext cx="635798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e-BY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/>
              </a:rPr>
              <a:t>Тычынкі акружаюць песцік, гэта  мужчынская частка кветкі</a:t>
            </a:r>
          </a:p>
          <a:p>
            <a:endParaRPr lang="be-BY" sz="3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egoe Print"/>
            </a:endParaRPr>
          </a:p>
          <a:p>
            <a:endParaRPr lang="be-BY" sz="3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egoe Print"/>
            </a:endParaRPr>
          </a:p>
          <a:p>
            <a:r>
              <a:rPr lang="be-BY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/>
              </a:rPr>
              <a:t>                    пыльнік</a:t>
            </a:r>
          </a:p>
          <a:p>
            <a:endParaRPr lang="be-BY" sz="3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egoe Print"/>
            </a:endParaRPr>
          </a:p>
          <a:p>
            <a:r>
              <a:rPr lang="be-BY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/>
              </a:rPr>
              <a:t>                  тычынкая ніць</a:t>
            </a:r>
          </a:p>
          <a:p>
            <a:r>
              <a:rPr lang="be-BY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/>
              </a:rPr>
              <a:t>                    </a:t>
            </a:r>
          </a:p>
          <a:p>
            <a:r>
              <a:rPr lang="be-BY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/>
              </a:rPr>
              <a:t>    </a:t>
            </a:r>
            <a:endParaRPr lang="ru-RU" sz="3600" dirty="0">
              <a:latin typeface="Segoe Print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/>
          <a:srcRect l="72656" t="62813" r="13867" b="11482"/>
          <a:stretch>
            <a:fillRect/>
          </a:stretch>
        </p:blipFill>
        <p:spPr bwMode="auto">
          <a:xfrm>
            <a:off x="2000232" y="2571744"/>
            <a:ext cx="2214562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Прямая соединительная линия 12"/>
          <p:cNvCxnSpPr/>
          <p:nvPr/>
        </p:nvCxnSpPr>
        <p:spPr>
          <a:xfrm rot="10800000">
            <a:off x="3857620" y="3143248"/>
            <a:ext cx="785818" cy="5715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10800000">
            <a:off x="3786182" y="4643446"/>
            <a:ext cx="642942" cy="2143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9000"/>
            <a:lum/>
          </a:blip>
          <a:srcRect/>
          <a:stretch>
            <a:fillRect l="-1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8"/>
          <p:cNvGrpSpPr/>
          <p:nvPr/>
        </p:nvGrpSpPr>
        <p:grpSpPr>
          <a:xfrm>
            <a:off x="142844" y="214290"/>
            <a:ext cx="1071055" cy="6429420"/>
            <a:chOff x="142844" y="214290"/>
            <a:chExt cx="1071055" cy="6429420"/>
          </a:xfrm>
        </p:grpSpPr>
        <p:pic>
          <p:nvPicPr>
            <p:cNvPr id="2" name="Содержимое 8" descr="flowerandbee.jpg"/>
            <p:cNvPicPr>
              <a:picLocks noChangeAspect="1"/>
            </p:cNvPicPr>
            <p:nvPr/>
          </p:nvPicPr>
          <p:blipFill>
            <a:blip r:embed="rId3" cstate="print"/>
            <a:srcRect l="39342" t="27780" r="2632"/>
            <a:stretch>
              <a:fillRect/>
            </a:stretch>
          </p:blipFill>
          <p:spPr>
            <a:xfrm>
              <a:off x="142844" y="5643578"/>
              <a:ext cx="1071055" cy="100013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3" name="Содержимое 8" descr="flowerandbee.jpg"/>
            <p:cNvPicPr>
              <a:picLocks noChangeAspect="1"/>
            </p:cNvPicPr>
            <p:nvPr/>
          </p:nvPicPr>
          <p:blipFill>
            <a:blip r:embed="rId3" cstate="print"/>
            <a:srcRect l="39342" t="27780" r="2632"/>
            <a:stretch>
              <a:fillRect/>
            </a:stretch>
          </p:blipFill>
          <p:spPr>
            <a:xfrm>
              <a:off x="142844" y="4557722"/>
              <a:ext cx="1071055" cy="100013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4" name="Содержимое 8" descr="flowerandbee.jpg"/>
            <p:cNvPicPr>
              <a:picLocks noChangeAspect="1"/>
            </p:cNvPicPr>
            <p:nvPr/>
          </p:nvPicPr>
          <p:blipFill>
            <a:blip r:embed="rId3" cstate="print"/>
            <a:srcRect l="39342" t="27780" r="2632"/>
            <a:stretch>
              <a:fillRect/>
            </a:stretch>
          </p:blipFill>
          <p:spPr>
            <a:xfrm>
              <a:off x="142844" y="3471864"/>
              <a:ext cx="1071055" cy="100013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5" name="Содержимое 8" descr="flowerandbee.jpg"/>
            <p:cNvPicPr>
              <a:picLocks noChangeAspect="1"/>
            </p:cNvPicPr>
            <p:nvPr/>
          </p:nvPicPr>
          <p:blipFill>
            <a:blip r:embed="rId3" cstate="print"/>
            <a:srcRect l="39342" t="27780" r="2632"/>
            <a:stretch>
              <a:fillRect/>
            </a:stretch>
          </p:blipFill>
          <p:spPr>
            <a:xfrm>
              <a:off x="142844" y="2386006"/>
              <a:ext cx="1071055" cy="100013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6" name="Содержимое 8" descr="flowerandbee.jpg"/>
            <p:cNvPicPr>
              <a:picLocks noChangeAspect="1"/>
            </p:cNvPicPr>
            <p:nvPr/>
          </p:nvPicPr>
          <p:blipFill>
            <a:blip r:embed="rId3" cstate="print"/>
            <a:srcRect l="39342" t="27780" r="2632"/>
            <a:stretch>
              <a:fillRect/>
            </a:stretch>
          </p:blipFill>
          <p:spPr>
            <a:xfrm>
              <a:off x="142844" y="1300148"/>
              <a:ext cx="1071055" cy="100013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7" name="Содержимое 8" descr="flowerandbee.jpg"/>
            <p:cNvPicPr>
              <a:picLocks noChangeAspect="1"/>
            </p:cNvPicPr>
            <p:nvPr/>
          </p:nvPicPr>
          <p:blipFill>
            <a:blip r:embed="rId3" cstate="print"/>
            <a:srcRect l="39342" t="27780" r="2632"/>
            <a:stretch>
              <a:fillRect/>
            </a:stretch>
          </p:blipFill>
          <p:spPr>
            <a:xfrm>
              <a:off x="142844" y="214290"/>
              <a:ext cx="1071055" cy="100013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9" name="Picture 4" descr="Рисунок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50" y="928688"/>
            <a:ext cx="6697663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9000"/>
            <a:lum/>
          </a:blip>
          <a:srcRect/>
          <a:stretch>
            <a:fillRect l="-1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8"/>
          <p:cNvGrpSpPr/>
          <p:nvPr/>
        </p:nvGrpSpPr>
        <p:grpSpPr>
          <a:xfrm>
            <a:off x="142844" y="214290"/>
            <a:ext cx="1071055" cy="6429420"/>
            <a:chOff x="142844" y="214290"/>
            <a:chExt cx="1071055" cy="6429420"/>
          </a:xfrm>
        </p:grpSpPr>
        <p:pic>
          <p:nvPicPr>
            <p:cNvPr id="2" name="Содержимое 8" descr="flowerandbee.jpg"/>
            <p:cNvPicPr>
              <a:picLocks noChangeAspect="1"/>
            </p:cNvPicPr>
            <p:nvPr/>
          </p:nvPicPr>
          <p:blipFill>
            <a:blip r:embed="rId3" cstate="print"/>
            <a:srcRect l="39342" t="27780" r="2632"/>
            <a:stretch>
              <a:fillRect/>
            </a:stretch>
          </p:blipFill>
          <p:spPr>
            <a:xfrm>
              <a:off x="142844" y="5643578"/>
              <a:ext cx="1071055" cy="100013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3" name="Содержимое 8" descr="flowerandbee.jpg"/>
            <p:cNvPicPr>
              <a:picLocks noChangeAspect="1"/>
            </p:cNvPicPr>
            <p:nvPr/>
          </p:nvPicPr>
          <p:blipFill>
            <a:blip r:embed="rId3" cstate="print"/>
            <a:srcRect l="39342" t="27780" r="2632"/>
            <a:stretch>
              <a:fillRect/>
            </a:stretch>
          </p:blipFill>
          <p:spPr>
            <a:xfrm>
              <a:off x="142844" y="4557722"/>
              <a:ext cx="1071055" cy="100013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4" name="Содержимое 8" descr="flowerandbee.jpg"/>
            <p:cNvPicPr>
              <a:picLocks noChangeAspect="1"/>
            </p:cNvPicPr>
            <p:nvPr/>
          </p:nvPicPr>
          <p:blipFill>
            <a:blip r:embed="rId3" cstate="print"/>
            <a:srcRect l="39342" t="27780" r="2632"/>
            <a:stretch>
              <a:fillRect/>
            </a:stretch>
          </p:blipFill>
          <p:spPr>
            <a:xfrm>
              <a:off x="142844" y="3471864"/>
              <a:ext cx="1071055" cy="100013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5" name="Содержимое 8" descr="flowerandbee.jpg"/>
            <p:cNvPicPr>
              <a:picLocks noChangeAspect="1"/>
            </p:cNvPicPr>
            <p:nvPr/>
          </p:nvPicPr>
          <p:blipFill>
            <a:blip r:embed="rId3" cstate="print"/>
            <a:srcRect l="39342" t="27780" r="2632"/>
            <a:stretch>
              <a:fillRect/>
            </a:stretch>
          </p:blipFill>
          <p:spPr>
            <a:xfrm>
              <a:off x="142844" y="2386006"/>
              <a:ext cx="1071055" cy="100013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6" name="Содержимое 8" descr="flowerandbee.jpg"/>
            <p:cNvPicPr>
              <a:picLocks noChangeAspect="1"/>
            </p:cNvPicPr>
            <p:nvPr/>
          </p:nvPicPr>
          <p:blipFill>
            <a:blip r:embed="rId3" cstate="print"/>
            <a:srcRect l="39342" t="27780" r="2632"/>
            <a:stretch>
              <a:fillRect/>
            </a:stretch>
          </p:blipFill>
          <p:spPr>
            <a:xfrm>
              <a:off x="142844" y="1300148"/>
              <a:ext cx="1071055" cy="100013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7" name="Содержимое 8" descr="flowerandbee.jpg"/>
            <p:cNvPicPr>
              <a:picLocks noChangeAspect="1"/>
            </p:cNvPicPr>
            <p:nvPr/>
          </p:nvPicPr>
          <p:blipFill>
            <a:blip r:embed="rId3" cstate="print"/>
            <a:srcRect l="39342" t="27780" r="2632"/>
            <a:stretch>
              <a:fillRect/>
            </a:stretch>
          </p:blipFill>
          <p:spPr>
            <a:xfrm>
              <a:off x="142844" y="214290"/>
              <a:ext cx="1071055" cy="100013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9" name="Прямоугольник 8"/>
          <p:cNvSpPr/>
          <p:nvPr/>
        </p:nvSpPr>
        <p:spPr>
          <a:xfrm>
            <a:off x="1500166" y="428604"/>
            <a:ext cx="750099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e-BY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/>
              </a:rPr>
              <a:t>КВЕТКІ</a:t>
            </a:r>
          </a:p>
          <a:p>
            <a:r>
              <a:rPr lang="be-BY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/>
              </a:rPr>
              <a:t>двухполыя        раздзельнаполыя</a:t>
            </a:r>
          </a:p>
          <a:p>
            <a:endParaRPr lang="be-BY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egoe Print"/>
            </a:endParaRPr>
          </a:p>
          <a:p>
            <a:endParaRPr lang="be-BY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egoe Print"/>
            </a:endParaRPr>
          </a:p>
          <a:p>
            <a:endParaRPr lang="be-BY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egoe Print"/>
            </a:endParaRPr>
          </a:p>
          <a:p>
            <a:endParaRPr lang="be-BY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egoe Print"/>
            </a:endParaRPr>
          </a:p>
          <a:p>
            <a:endParaRPr lang="be-BY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egoe Print"/>
            </a:endParaRPr>
          </a:p>
          <a:p>
            <a:endParaRPr lang="be-BY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egoe Print"/>
            </a:endParaRPr>
          </a:p>
          <a:p>
            <a:endParaRPr lang="be-BY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egoe Print"/>
            </a:endParaRPr>
          </a:p>
          <a:p>
            <a:endParaRPr lang="be-BY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egoe Print"/>
            </a:endParaRPr>
          </a:p>
          <a:p>
            <a:endParaRPr lang="be-BY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egoe Print"/>
            </a:endParaRPr>
          </a:p>
          <a:p>
            <a:r>
              <a:rPr lang="be-BY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/>
              </a:rPr>
              <a:t>Бархатцы                                        Вярба</a:t>
            </a:r>
          </a:p>
          <a:p>
            <a:r>
              <a:rPr lang="be-BY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/>
              </a:rPr>
              <a:t>                          </a:t>
            </a:r>
            <a:r>
              <a:rPr lang="be-BY" sz="2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мужчынскія кветкі         жаночыя кветкі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291" y="2000240"/>
            <a:ext cx="3143272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/>
          <a:srcRect l="45119" t="28127" r="33788" b="19374"/>
          <a:stretch>
            <a:fillRect/>
          </a:stretch>
        </p:blipFill>
        <p:spPr bwMode="auto">
          <a:xfrm>
            <a:off x="4786314" y="2000240"/>
            <a:ext cx="2071702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72330" y="2000240"/>
            <a:ext cx="1857370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37b137f94b109bae368c3bc6a1d7add227c1bfcf"/>
</p:tagLst>
</file>

<file path=ppt/theme/theme1.xml><?xml version="1.0" encoding="utf-8"?>
<a:theme xmlns:a="http://schemas.openxmlformats.org/drawingml/2006/main" name="flowerandbe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flowerandbee</Template>
  <TotalTime>72</TotalTime>
  <Words>206</Words>
  <Application>Microsoft Office PowerPoint</Application>
  <PresentationFormat>Экран (4:3)</PresentationFormat>
  <Paragraphs>126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flowerandbee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8</cp:revision>
  <dcterms:created xsi:type="dcterms:W3CDTF">2015-03-31T15:37:38Z</dcterms:created>
  <dcterms:modified xsi:type="dcterms:W3CDTF">2015-04-02T07:12:35Z</dcterms:modified>
</cp:coreProperties>
</file>