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notesMasterIdLst>
    <p:notesMasterId r:id="rId41"/>
  </p:notesMasterIdLst>
  <p:sldIdLst>
    <p:sldId id="256" r:id="rId3"/>
    <p:sldId id="260" r:id="rId4"/>
    <p:sldId id="281" r:id="rId5"/>
    <p:sldId id="258" r:id="rId6"/>
    <p:sldId id="261" r:id="rId7"/>
    <p:sldId id="262" r:id="rId8"/>
    <p:sldId id="276" r:id="rId9"/>
    <p:sldId id="307" r:id="rId10"/>
    <p:sldId id="316" r:id="rId11"/>
    <p:sldId id="317" r:id="rId12"/>
    <p:sldId id="257" r:id="rId13"/>
    <p:sldId id="259" r:id="rId14"/>
    <p:sldId id="263" r:id="rId15"/>
    <p:sldId id="264" r:id="rId16"/>
    <p:sldId id="306" r:id="rId17"/>
    <p:sldId id="318" r:id="rId18"/>
    <p:sldId id="265" r:id="rId19"/>
    <p:sldId id="266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7" r:id="rId29"/>
    <p:sldId id="278" r:id="rId30"/>
    <p:sldId id="279" r:id="rId31"/>
    <p:sldId id="280" r:id="rId32"/>
    <p:sldId id="311" r:id="rId33"/>
    <p:sldId id="312" r:id="rId34"/>
    <p:sldId id="283" r:id="rId35"/>
    <p:sldId id="313" r:id="rId36"/>
    <p:sldId id="285" r:id="rId37"/>
    <p:sldId id="286" r:id="rId38"/>
    <p:sldId id="287" r:id="rId39"/>
    <p:sldId id="315" r:id="rId4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484" autoAdjust="0"/>
  </p:normalViewPr>
  <p:slideViewPr>
    <p:cSldViewPr>
      <p:cViewPr>
        <p:scale>
          <a:sx n="100" d="100"/>
          <a:sy n="100" d="100"/>
        </p:scale>
        <p:origin x="-516" y="11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4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EE1DD-1E88-432B-8EC8-C5BDD433B150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549EA-3329-46E6-A85E-E7713D655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490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549EA-3329-46E6-A85E-E7713D655B66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292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altLang="ru-RU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33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33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1A696-07DE-4099-9070-D761A4A4E254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8D1D0B-DB77-4E63-9084-85DEB3660C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1302026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D9AD5-1457-47D8-BCE1-7E95D9E00D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BD8B3-E29F-4A5D-A5D6-7587D7521CE4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6240"/>
      </p:ext>
    </p:extLst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7FDD8-084C-4060-B17E-BD8E902422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26A2A-9F4F-429F-98F9-61769460B1BC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625734"/>
      </p:ext>
    </p:extLst>
  </p:cSld>
  <p:clrMapOvr>
    <a:masterClrMapping/>
  </p:clrMapOvr>
  <p:transition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4F35EA-C83D-431B-9980-C50C4D30E6D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51249854"/>
      </p:ext>
    </p:extLst>
  </p:cSld>
  <p:clrMapOvr>
    <a:masterClrMapping/>
  </p:clrMapOvr>
  <p:transition>
    <p:cover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E180-8A9D-4369-B181-2394EC07227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96147392"/>
      </p:ext>
    </p:extLst>
  </p:cSld>
  <p:clrMapOvr>
    <a:masterClrMapping/>
  </p:clrMapOvr>
  <p:transition>
    <p:cover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5C14A-8FD8-4632-B4B4-BAF49AC71C0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71316627"/>
      </p:ext>
    </p:extLst>
  </p:cSld>
  <p:clrMapOvr>
    <a:masterClrMapping/>
  </p:clrMapOvr>
  <p:transition>
    <p:cover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68121-6C39-4D14-8239-D916BB76F30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47982108"/>
      </p:ext>
    </p:extLst>
  </p:cSld>
  <p:clrMapOvr>
    <a:masterClrMapping/>
  </p:clrMapOvr>
  <p:transition>
    <p:cover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C4D9F-0F55-4984-8B79-298821139E9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99819850"/>
      </p:ext>
    </p:extLst>
  </p:cSld>
  <p:clrMapOvr>
    <a:masterClrMapping/>
  </p:clrMapOvr>
  <p:transition>
    <p:cover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E8D99-E512-49EB-90FF-E43594A2039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33928417"/>
      </p:ext>
    </p:extLst>
  </p:cSld>
  <p:clrMapOvr>
    <a:masterClrMapping/>
  </p:clrMapOvr>
  <p:transition>
    <p:cover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0DEF8-A9C7-4B11-A394-C8AC61A84A4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11179528"/>
      </p:ext>
    </p:extLst>
  </p:cSld>
  <p:clrMapOvr>
    <a:masterClrMapping/>
  </p:clrMapOvr>
  <p:transition>
    <p:cover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2F875-D991-4D93-97D1-FC72F3B43DC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05345962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4F11B-2832-489F-B402-386520126C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D99AD-A400-4314-8CE2-15DCC1E3A0C0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197425"/>
      </p:ext>
    </p:extLst>
  </p:cSld>
  <p:clrMapOvr>
    <a:masterClrMapping/>
  </p:clrMapOvr>
  <p:transition>
    <p:cover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C3FE8-12E0-4562-896B-44FA2FF0333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9565088"/>
      </p:ext>
    </p:extLst>
  </p:cSld>
  <p:clrMapOvr>
    <a:masterClrMapping/>
  </p:clrMapOvr>
  <p:transition>
    <p:cover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FC0AD-1EA4-4FF7-A96C-DF00ECD002A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56759729"/>
      </p:ext>
    </p:extLst>
  </p:cSld>
  <p:clrMapOvr>
    <a:masterClrMapping/>
  </p:clrMapOvr>
  <p:transition>
    <p:cover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24533-6285-4017-8736-3149280CCD2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93967792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24FF9-63AB-4B43-8883-C9D978F80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3831E-82CF-4F2A-BD0B-987382826526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970120"/>
      </p:ext>
    </p:extLst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B3314-D89A-47A8-9EB8-0356A840CF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0BAFF-6AA9-49E2-96CA-C8CF33E3A8B9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624616"/>
      </p:ext>
    </p:extLst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52BA7-3DC7-4E55-AC7B-AE185C2192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F7021-E2EE-48EA-9615-805DBB6E1123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92655"/>
      </p:ext>
    </p:extLst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502E9-762F-4978-A8FD-190F45EEE7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544BD-08AC-4762-874D-70CE674DB624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829279"/>
      </p:ext>
    </p:extLst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35E0F-B76F-4689-B8F3-D747EB3C6B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79103-3725-44FE-9178-0275735CAC91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962063"/>
      </p:ext>
    </p:extLst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704C3-6014-4160-B27D-D024900109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ECF3A-26BE-454C-923C-A0530F1B75D4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186062"/>
      </p:ext>
    </p:extLst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4F9BD-99BE-4E36-89D1-61D1F74EDF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9509B-A7A7-4738-8A66-84BA397639E9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918520"/>
      </p:ext>
    </p:extLst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BDC2864-71C2-41FD-ADEE-45EE15C873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altLang="ru-RU">
                <a:solidFill>
                  <a:schemeClr val="accent2"/>
                </a:solidFill>
                <a:cs typeface="+mn-cs"/>
              </a:endParaRPr>
            </a:p>
          </p:txBody>
        </p:sp>
      </p:grpSp>
      <p:sp>
        <p:nvSpPr>
          <p:cNvPr id="1321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32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32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19B3A0-597F-4042-BF4C-B5A0807A1723}" type="datetimeFigureOut">
              <a:rPr lang="ru-RU"/>
              <a:pPr>
                <a:defRPr/>
              </a:pPr>
              <a:t>26.01.2022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2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2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2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2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2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10" grpId="0"/>
      <p:bldP spid="132111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21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21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21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21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21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DE20E247-DE4C-42EC-BE6A-E35B7611639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ransition>
    <p:cover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2627313" y="2205038"/>
            <a:ext cx="7715250" cy="1643062"/>
          </a:xfrm>
        </p:spPr>
        <p:txBody>
          <a:bodyPr/>
          <a:lstStyle/>
          <a:p>
            <a:pPr eaLnBrk="1" hangingPunct="1"/>
            <a:r>
              <a:rPr lang="ru-RU" altLang="ru-RU" sz="5400" dirty="0" smtClean="0"/>
              <a:t>     Задачи на делимость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620688"/>
                <a:ext cx="8820472" cy="5544616"/>
              </a:xfrm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ru-RU" sz="2000" b="1" dirty="0" smtClean="0"/>
                  <a:t>Задача 1</a:t>
                </a:r>
                <a:r>
                  <a:rPr lang="ru-RU" sz="2000" dirty="0" smtClean="0"/>
                  <a:t>. </a:t>
                </a:r>
                <a:r>
                  <a:rPr lang="ru-RU" sz="2000" dirty="0" smtClean="0"/>
                  <a:t>Существуют ли такие натуральные числа </a:t>
                </a:r>
                <a:r>
                  <a:rPr lang="en-US" sz="2000" b="1" dirty="0" smtClean="0"/>
                  <a:t>n</a:t>
                </a:r>
                <a:r>
                  <a:rPr lang="ru-RU" sz="2000" b="1" dirty="0"/>
                  <a:t>,</a:t>
                </a:r>
                <a:r>
                  <a:rPr lang="ru-RU" sz="2000" b="1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0" smtClean="0"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en-US" sz="2000" b="1" i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b="1" dirty="0" smtClean="0"/>
                  <a:t> +</a:t>
                </a:r>
                <a:r>
                  <a:rPr lang="en-US" sz="2000" b="1" dirty="0"/>
                  <a:t> </a:t>
                </a:r>
                <a:r>
                  <a:rPr lang="en-US" sz="2000" b="1" dirty="0" smtClean="0"/>
                  <a:t>n</a:t>
                </a:r>
                <a:r>
                  <a:rPr lang="ru-RU" sz="2000" dirty="0"/>
                  <a:t> </a:t>
                </a:r>
                <a:r>
                  <a:rPr lang="ru-RU" sz="2000" dirty="0" smtClean="0"/>
                  <a:t>+1 делится на 2022 ?</a:t>
                </a:r>
              </a:p>
              <a:p>
                <a:pPr marL="0" indent="0" eaLnBrk="1" hangingPunct="1">
                  <a:buNone/>
                  <a:defRPr/>
                </a:pPr>
                <a:r>
                  <a:rPr lang="ru-RU" sz="2000" dirty="0" smtClean="0"/>
                  <a:t>	Решение</a:t>
                </a:r>
                <a:endParaRPr lang="ru-RU" sz="2000" dirty="0"/>
              </a:p>
              <a:p>
                <a:pPr marL="0" indent="0" eaLnBrk="1" hangingPunct="1">
                  <a:buNone/>
                  <a:defRPr/>
                </a:pPr>
                <a:r>
                  <a:rPr lang="en-US" sz="2000" b="1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>
                            <a:latin typeface="Cambria Math"/>
                          </a:rPr>
                          <m:t>n</m:t>
                        </m:r>
                      </m:e>
                      <m:sup>
                        <m:r>
                          <a:rPr lang="en-US" sz="2000" b="0" i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/>
                  <a:t>+ n</a:t>
                </a:r>
                <a:r>
                  <a:rPr lang="ru-RU" sz="2000" dirty="0"/>
                  <a:t> </a:t>
                </a:r>
                <a:r>
                  <a:rPr lang="ru-RU" sz="2000" dirty="0" smtClean="0"/>
                  <a:t>=</a:t>
                </a:r>
                <a:r>
                  <a:rPr lang="en-US" sz="2000" dirty="0"/>
                  <a:t> n </a:t>
                </a:r>
                <a:r>
                  <a:rPr lang="ru-RU" sz="2000" dirty="0" smtClean="0"/>
                  <a:t>(</a:t>
                </a:r>
                <a:r>
                  <a:rPr lang="en-US" sz="2000" dirty="0" smtClean="0"/>
                  <a:t>n</a:t>
                </a:r>
                <a:r>
                  <a:rPr lang="ru-RU" sz="2000" dirty="0"/>
                  <a:t>+1</a:t>
                </a:r>
                <a:r>
                  <a:rPr lang="ru-RU" sz="2000" dirty="0" smtClean="0"/>
                  <a:t>) – .четное </a:t>
                </a:r>
                <a:r>
                  <a:rPr lang="ru-RU" sz="2000" dirty="0" err="1" smtClean="0"/>
                  <a:t>число,т.к</a:t>
                </a:r>
                <a:r>
                  <a:rPr lang="ru-RU" sz="2000" dirty="0" smtClean="0"/>
                  <a:t>. 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n</a:t>
                </a:r>
                <a:r>
                  <a:rPr lang="ru-RU" sz="2000" dirty="0" smtClean="0"/>
                  <a:t> и </a:t>
                </a:r>
                <a:r>
                  <a:rPr lang="ru-RU" sz="2000" dirty="0"/>
                  <a:t>(</a:t>
                </a:r>
                <a:r>
                  <a:rPr lang="en-US" sz="2000" dirty="0"/>
                  <a:t>n</a:t>
                </a:r>
                <a:r>
                  <a:rPr lang="ru-RU" sz="2000" dirty="0"/>
                  <a:t>+1) </a:t>
                </a:r>
                <a:r>
                  <a:rPr lang="ru-RU" sz="2000" dirty="0" smtClean="0"/>
                  <a:t> два последовательных числа. Тогда </a:t>
                </a:r>
                <a:r>
                  <a:rPr lang="en-US" sz="2000" dirty="0"/>
                  <a:t>n </a:t>
                </a:r>
                <a:r>
                  <a:rPr lang="ru-RU" sz="2000" dirty="0"/>
                  <a:t>(</a:t>
                </a:r>
                <a:r>
                  <a:rPr lang="en-US" sz="2000" dirty="0"/>
                  <a:t>n</a:t>
                </a:r>
                <a:r>
                  <a:rPr lang="ru-RU" sz="2000" dirty="0"/>
                  <a:t>+1) </a:t>
                </a:r>
                <a:r>
                  <a:rPr lang="ru-RU" sz="2000" dirty="0" smtClean="0"/>
                  <a:t>+1 – нечетное число. По определению деления должно выполнятся равенство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0"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en-US" sz="2000" b="1" i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b="1" dirty="0"/>
                  <a:t> + n</a:t>
                </a:r>
                <a:r>
                  <a:rPr lang="ru-RU" sz="2000" dirty="0"/>
                  <a:t> +1 </a:t>
                </a:r>
                <a:r>
                  <a:rPr lang="ru-RU" sz="2000" dirty="0" smtClean="0"/>
                  <a:t>= 2022 * Х, но произведение 2022 * Х четно при любом Х,(т.к. 2022 – четное число), 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0"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en-US" sz="2000" b="1" i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b="1" dirty="0"/>
                  <a:t> + n</a:t>
                </a:r>
                <a:r>
                  <a:rPr lang="ru-RU" sz="2000" dirty="0"/>
                  <a:t> +1 </a:t>
                </a:r>
                <a:r>
                  <a:rPr lang="ru-RU" sz="2000" dirty="0" smtClean="0"/>
                  <a:t>–нечетное число, противоречие. </a:t>
                </a:r>
                <a:r>
                  <a:rPr lang="ru-RU" sz="2000" dirty="0" smtClean="0"/>
                  <a:t>Ответ. Нет.</a:t>
                </a:r>
                <a:endParaRPr lang="ru-RU" sz="2000" dirty="0" smtClean="0"/>
              </a:p>
              <a:p>
                <a:pPr marL="0" indent="0" eaLnBrk="1" hangingPunct="1">
                  <a:buNone/>
                  <a:defRPr/>
                </a:pPr>
                <a:r>
                  <a:rPr lang="ru-RU" sz="2000" dirty="0"/>
                  <a:t> </a:t>
                </a:r>
                <a:r>
                  <a:rPr lang="ru-RU" sz="2000" dirty="0" smtClean="0"/>
                  <a:t>    </a:t>
                </a:r>
                <a:r>
                  <a:rPr lang="ru-RU" sz="2000" b="1" dirty="0" smtClean="0"/>
                  <a:t>Задача 2</a:t>
                </a:r>
                <a:r>
                  <a:rPr lang="ru-RU" sz="2000" dirty="0" smtClean="0"/>
                  <a:t>.</a:t>
                </a:r>
                <a:r>
                  <a:rPr lang="ru-RU" sz="2000" b="1" dirty="0" smtClean="0"/>
                  <a:t> </a:t>
                </a:r>
                <a:r>
                  <a:rPr lang="ru-RU" sz="2000" b="1" dirty="0"/>
                  <a:t>(олимпиада 5 кл.,2017). </a:t>
                </a:r>
                <a:r>
                  <a:rPr lang="ru-RU" sz="2000" dirty="0"/>
                  <a:t>При делении некоторого числа</a:t>
                </a:r>
                <a:r>
                  <a:rPr lang="en-US" sz="2000" dirty="0"/>
                  <a:t>  m  </a:t>
                </a:r>
                <a:r>
                  <a:rPr lang="ru-RU" sz="2000" dirty="0"/>
                  <a:t>на </a:t>
                </a:r>
                <a:r>
                  <a:rPr lang="en-US" sz="2000" dirty="0"/>
                  <a:t>13</a:t>
                </a:r>
                <a:r>
                  <a:rPr lang="ru-RU" sz="2000" dirty="0"/>
                  <a:t> и на  15 получили одинаковые частные, но первое  деление было с остатком 8, а второе без остатка. Найдите число </a:t>
                </a:r>
                <a:r>
                  <a:rPr lang="en-US" sz="2000" dirty="0"/>
                  <a:t>m</a:t>
                </a:r>
                <a:r>
                  <a:rPr lang="ru-RU" sz="2000" dirty="0" smtClean="0"/>
                  <a:t>?</a:t>
                </a:r>
              </a:p>
              <a:p>
                <a:pPr marL="0" indent="0" eaLnBrk="1" hangingPunct="1">
                  <a:buNone/>
                  <a:defRPr/>
                </a:pPr>
                <a:r>
                  <a:rPr lang="ru-RU" sz="2000" dirty="0"/>
                  <a:t>	</a:t>
                </a:r>
                <a:r>
                  <a:rPr lang="ru-RU" sz="2000" dirty="0" smtClean="0"/>
                  <a:t>Решение.</a:t>
                </a:r>
              </a:p>
              <a:p>
                <a:pPr marL="0" indent="0" eaLnBrk="1" hangingPunct="1">
                  <a:buNone/>
                  <a:defRPr/>
                </a:pPr>
                <a:r>
                  <a:rPr lang="ru-RU" sz="2000" dirty="0"/>
                  <a:t> </a:t>
                </a:r>
                <a:r>
                  <a:rPr lang="ru-RU" sz="2000" dirty="0" smtClean="0"/>
                  <a:t>По определению деления  т =13х +8,т=15х, откуда 2х=8, х=4,         	т=15 *4= 60</a:t>
                </a:r>
              </a:p>
              <a:p>
                <a:pPr marL="0" indent="0" eaLnBrk="1" hangingPunct="1">
                  <a:buNone/>
                  <a:defRPr/>
                </a:pPr>
                <a:r>
                  <a:rPr lang="ru-RU" sz="2000" dirty="0" smtClean="0"/>
                  <a:t>	Ответ.60.</a:t>
                </a:r>
                <a:endParaRPr lang="ru-RU" sz="2000" dirty="0"/>
              </a:p>
              <a:p>
                <a:pPr marL="0" indent="0" eaLnBrk="1" hangingPunct="1">
                  <a:buNone/>
                  <a:defRPr/>
                </a:pPr>
                <a:endParaRPr lang="ru-RU" sz="2400" dirty="0" smtClean="0"/>
              </a:p>
              <a:p>
                <a:pPr marL="0" indent="0" eaLnBrk="1" hangingPunct="1">
                  <a:buNone/>
                  <a:defRPr/>
                </a:pPr>
                <a:endParaRPr lang="ru-RU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620688"/>
                <a:ext cx="8820472" cy="5544616"/>
              </a:xfrm>
              <a:blipFill rotWithShape="1">
                <a:blip r:embed="rId2"/>
                <a:stretch>
                  <a:fillRect l="-691" t="-330" r="-20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0856536"/>
      </p:ext>
    </p:extLst>
  </p:cSld>
  <p:clrMapOvr>
    <a:masterClrMapping/>
  </p:clrMapOvr>
  <p:transition>
    <p:cover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539750" y="476672"/>
            <a:ext cx="8229600" cy="5936828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ru-RU" altLang="ru-RU" dirty="0" smtClean="0"/>
              <a:t>          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ru-RU" altLang="ru-RU" dirty="0"/>
              <a:t> </a:t>
            </a:r>
            <a:r>
              <a:rPr lang="ru-RU" altLang="ru-RU" dirty="0" smtClean="0"/>
              <a:t>        </a:t>
            </a:r>
            <a:r>
              <a:rPr lang="ru-RU" altLang="ru-RU" sz="2800" b="1" dirty="0" smtClean="0"/>
              <a:t>«Остаток важнее частного»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ru-RU" altLang="ru-RU" sz="2800" dirty="0" smtClean="0"/>
              <a:t>В решении целого ряда задач и примеров основную роль играет не частное от деления одного числа на другое, а остаток. Для решения такого рода задач была создана «арифметика остатков». Арифметика остатков позволяет решать разные задачи, в том числе и задачи, с которыми мы сталкиваемся в повседневной жизни.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96855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800" dirty="0" smtClean="0"/>
              <a:t>1.В 1976 году 1 января приходилось на четверг. А каким днем недели было 1 января 1978 года?.</a:t>
            </a:r>
          </a:p>
          <a:p>
            <a:pPr marL="0" indent="0" eaLnBrk="1" hangingPunct="1">
              <a:buNone/>
              <a:defRPr/>
            </a:pPr>
            <a:r>
              <a:rPr lang="ru-RU" sz="2800" dirty="0" smtClean="0"/>
              <a:t>2. Получив двойку по географии, Вася решил порвать географическую карту в клочья. Каждый попавший ему в руки кусочек он рвет на четыре части. Может ли он получить ровно 2019 кусков?2020 кусков? 2021 кусков?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sz="2800" b="1" dirty="0" smtClean="0"/>
              <a:t>Примеры задач</a:t>
            </a:r>
            <a:endParaRPr lang="ru-RU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291" name="Содержимое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7544" y="908720"/>
                <a:ext cx="8229600" cy="5400675"/>
              </a:xfrm>
            </p:spPr>
            <p:txBody>
              <a:bodyPr/>
              <a:lstStyle/>
              <a:p>
                <a:pPr marL="0" indent="0" eaLnBrk="1" hangingPunct="1">
                  <a:buNone/>
                </a:pPr>
                <a:r>
                  <a:rPr lang="ru-RU" altLang="ru-RU" sz="2800" dirty="0" smtClean="0"/>
                  <a:t>3. Найдите остаток от деления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altLang="ru-RU" sz="28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ru-RU" altLang="ru-RU" sz="2800" b="0" i="1" smtClean="0">
                            <a:latin typeface="Cambria Math"/>
                          </a:rPr>
                          <m:t>1000</m:t>
                        </m:r>
                      </m:sup>
                    </m:sSup>
                  </m:oMath>
                </a14:m>
                <a:r>
                  <a:rPr lang="ru-RU" altLang="ru-RU" sz="2800" dirty="0" smtClean="0"/>
                  <a:t> на 7.</a:t>
                </a:r>
              </a:p>
              <a:p>
                <a:pPr marL="0" indent="0" eaLnBrk="1" hangingPunct="1">
                  <a:buNone/>
                </a:pPr>
                <a:r>
                  <a:rPr lang="ru-RU" altLang="ru-RU" sz="2800" dirty="0" smtClean="0"/>
                  <a:t>4. Каков остаток от деления на 7 суммы  </a:t>
                </a:r>
              </a:p>
              <a:p>
                <a:pPr marL="0" indent="0" eaLnBrk="1" hangingPunct="1">
                  <a:buNone/>
                </a:pPr>
                <a:r>
                  <a:rPr lang="ru-RU" altLang="ru-RU" sz="2800" dirty="0"/>
                  <a:t> </a:t>
                </a:r>
                <a:r>
                  <a:rPr lang="ru-RU" altLang="ru-RU" sz="2800" dirty="0" smtClean="0"/>
                  <a:t>8 + 79 + 780 + 7781 + 77782 + 777783?</a:t>
                </a:r>
              </a:p>
              <a:p>
                <a:pPr marL="0" indent="0" eaLnBrk="1" hangingPunct="1">
                  <a:buNone/>
                </a:pPr>
                <a:r>
                  <a:rPr lang="ru-RU" altLang="ru-RU" sz="2800" dirty="0" smtClean="0"/>
                  <a:t>5. На столе лежат книги, которые нужно упаковать  в пачки. Если их связать в одинаковые пачки по 4,по  5 или по  6 книг, то всегда остается одна лишняя. А если связать в пачки по 7 книг, то лишних книг не останется. Сколько всего книг на столе?</a:t>
                </a:r>
              </a:p>
            </p:txBody>
          </p:sp>
        </mc:Choice>
        <mc:Fallback xmlns="">
          <p:sp>
            <p:nvSpPr>
              <p:cNvPr id="12291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7544" y="908720"/>
                <a:ext cx="8229600" cy="5400675"/>
              </a:xfrm>
              <a:blipFill rotWithShape="1">
                <a:blip r:embed="rId2"/>
                <a:stretch>
                  <a:fillRect l="-1556" t="-1129" r="-10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altLang="ru-RU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88114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dirty="0" smtClean="0"/>
              <a:t>Арифметика остатков (арифметика сравнений).</a:t>
            </a:r>
          </a:p>
          <a:p>
            <a:pPr eaLnBrk="1" hangingPunct="1">
              <a:defRPr/>
            </a:pPr>
            <a:r>
              <a:rPr lang="ru-RU" sz="2800" dirty="0" smtClean="0"/>
              <a:t>Делитель в теории чисел называется «модуль».</a:t>
            </a:r>
          </a:p>
          <a:p>
            <a:pPr eaLnBrk="1" hangingPunct="1">
              <a:defRPr/>
            </a:pPr>
            <a:r>
              <a:rPr lang="ru-RU" sz="2800" dirty="0" smtClean="0"/>
              <a:t>Числа, дающие при делении на модуль (делитель) одинаковые остатки, называются «</a:t>
            </a:r>
            <a:r>
              <a:rPr lang="ru-RU" sz="2800" dirty="0" err="1" smtClean="0"/>
              <a:t>равноостаточными</a:t>
            </a:r>
            <a:r>
              <a:rPr lang="ru-RU" sz="2800" dirty="0" smtClean="0"/>
              <a:t>» или «сравнимыми по модулю».</a:t>
            </a:r>
          </a:p>
          <a:p>
            <a:pPr eaLnBrk="1" hangingPunct="1">
              <a:defRPr/>
            </a:pPr>
            <a:r>
              <a:rPr lang="ru-RU" sz="2800" dirty="0" smtClean="0"/>
              <a:t>Два числа А и В при делении на некоторое число М (модуль) дают одинаковые остатки, т.е. сравнимы по модулю  М,  А ≡ В (</a:t>
            </a:r>
            <a:r>
              <a:rPr lang="en-US" sz="2800" dirty="0" smtClean="0"/>
              <a:t>mod </a:t>
            </a:r>
            <a:r>
              <a:rPr lang="ru-RU" sz="2800" dirty="0" smtClean="0"/>
              <a:t>М) 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864096"/>
          </a:xfrm>
        </p:spPr>
        <p:txBody>
          <a:bodyPr/>
          <a:lstStyle/>
          <a:p>
            <a:r>
              <a:rPr lang="ru-RU" sz="2800" dirty="0" smtClean="0"/>
              <a:t>Таблица остатков по модулю         				7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756029"/>
              </p:ext>
            </p:extLst>
          </p:nvPr>
        </p:nvGraphicFramePr>
        <p:xfrm>
          <a:off x="467544" y="1628800"/>
          <a:ext cx="8229599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 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25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27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34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41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…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4293096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/>
              <a:t>Первые верхние числа каждого столбца – это остатки от деления чисел столбца на 7 </a:t>
            </a:r>
            <a:r>
              <a:rPr lang="ru-RU" sz="2800" dirty="0"/>
              <a:t>. В один столбец попали те и только те числа, которые при делении на 7 </a:t>
            </a:r>
            <a:r>
              <a:rPr lang="ru-RU" sz="2800" dirty="0" err="1"/>
              <a:t>равноостаточны</a:t>
            </a:r>
            <a:r>
              <a:rPr lang="ru-RU" sz="2800" dirty="0"/>
              <a:t>, т.е. сравнимы по модулю </a:t>
            </a:r>
            <a:r>
              <a:rPr lang="ru-RU" sz="2800" dirty="0" smtClean="0"/>
              <a:t>7</a:t>
            </a:r>
            <a:r>
              <a:rPr lang="ru-RU" sz="2800" dirty="0"/>
              <a:t> </a:t>
            </a:r>
            <a:r>
              <a:rPr lang="ru-RU" sz="2800" dirty="0" smtClean="0"/>
              <a:t>(</a:t>
            </a:r>
            <a:r>
              <a:rPr lang="en-US" sz="2800" dirty="0" smtClean="0"/>
              <a:t>mod 7)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15009931"/>
      </p:ext>
    </p:extLst>
  </p:cSld>
  <p:clrMapOvr>
    <a:masterClrMapping/>
  </p:clrMapOvr>
  <p:transition>
    <p:cover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864096"/>
          </a:xfrm>
        </p:spPr>
        <p:txBody>
          <a:bodyPr/>
          <a:lstStyle/>
          <a:p>
            <a:r>
              <a:rPr lang="ru-RU" sz="2800" dirty="0" smtClean="0"/>
              <a:t>Таблица остатков по модулю         				10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828927"/>
              </p:ext>
            </p:extLst>
          </p:nvPr>
        </p:nvGraphicFramePr>
        <p:xfrm>
          <a:off x="467544" y="1628800"/>
          <a:ext cx="5472608" cy="202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  <a:gridCol w="490632"/>
                <a:gridCol w="499581"/>
                <a:gridCol w="538010"/>
                <a:gridCol w="576439"/>
                <a:gridCol w="559634"/>
                <a:gridCol w="576064"/>
                <a:gridCol w="576064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 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39…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395536" y="3789040"/>
                <a:ext cx="8280920" cy="3785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dirty="0" smtClean="0"/>
                  <a:t> Различные натуральные числа при делении на определенное натуральное число </a:t>
                </a:r>
                <a:r>
                  <a:rPr lang="ru-RU" sz="2000" b="1" i="1" dirty="0"/>
                  <a:t>а</a:t>
                </a:r>
                <a:r>
                  <a:rPr lang="ru-RU" sz="2000" dirty="0" smtClean="0"/>
                  <a:t> дают разные остатки от 1,2,….</a:t>
                </a:r>
                <a:r>
                  <a:rPr lang="ru-RU" sz="2000" b="1" i="1" dirty="0"/>
                  <a:t>а</a:t>
                </a:r>
                <a:r>
                  <a:rPr lang="ru-RU" sz="2000" i="1" dirty="0" smtClean="0"/>
                  <a:t> </a:t>
                </a:r>
                <a:r>
                  <a:rPr lang="ru-RU" sz="2000" b="1" i="1" dirty="0" smtClean="0"/>
                  <a:t>-1</a:t>
                </a:r>
                <a:r>
                  <a:rPr lang="ru-RU" sz="2000" i="1" dirty="0" smtClean="0"/>
                  <a:t>.</a:t>
                </a:r>
                <a:r>
                  <a:rPr lang="ru-RU" sz="2000" dirty="0" smtClean="0"/>
                  <a:t>Однако степени этих чисел не обязательно дают такие </a:t>
                </a:r>
                <a:r>
                  <a:rPr lang="ru-RU" sz="2000" dirty="0" smtClean="0"/>
                  <a:t>остатки. При делении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b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000" b="1" i="0" smtClean="0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2000" b="1" i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000" i="1" dirty="0" smtClean="0"/>
                  <a:t>  на    3        4        5        6               7          8          9 </a:t>
                </a:r>
              </a:p>
              <a:p>
                <a:r>
                  <a:rPr lang="ru-RU" sz="2000" i="1" dirty="0"/>
                  <a:t> </a:t>
                </a:r>
                <a:r>
                  <a:rPr lang="ru-RU" sz="2000" i="1" dirty="0" smtClean="0"/>
                  <a:t>          		 0;1    0;1    0;1;4    0;1;3;4     0;1;2;4   0;1;4    0;1;4;7</a:t>
                </a:r>
                <a:endParaRPr lang="ru-RU" sz="2000" i="1" dirty="0" smtClean="0"/>
              </a:p>
              <a:p>
                <a:r>
                  <a:rPr lang="ru-RU" sz="2000" i="1" dirty="0"/>
                  <a:t> </a:t>
                </a:r>
                <a:r>
                  <a:rPr lang="ru-RU" sz="2000" i="1" dirty="0" smtClean="0"/>
                  <a:t>      </a:t>
                </a:r>
                <a:endParaRPr lang="ru-RU" sz="2000" i="1" dirty="0" smtClean="0"/>
              </a:p>
              <a:p>
                <a:endParaRPr lang="ru-RU" sz="2000" dirty="0" smtClean="0"/>
              </a:p>
              <a:p>
                <a:endParaRPr lang="ru-RU" sz="2000" dirty="0"/>
              </a:p>
              <a:p>
                <a:endParaRPr lang="ru-RU" sz="2000" dirty="0" smtClean="0"/>
              </a:p>
              <a:p>
                <a:endParaRPr lang="ru-RU" sz="2000" dirty="0"/>
              </a:p>
              <a:p>
                <a:endParaRPr lang="ru-RU" sz="2000" dirty="0" smtClean="0"/>
              </a:p>
              <a:p>
                <a:r>
                  <a:rPr lang="ru-RU" sz="2000" dirty="0" smtClean="0"/>
                  <a:t> </a:t>
                </a:r>
                <a:endParaRPr lang="ru-RU" sz="20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789040"/>
                <a:ext cx="8280920" cy="3785652"/>
              </a:xfrm>
              <a:prstGeom prst="rect">
                <a:avLst/>
              </a:prstGeom>
              <a:blipFill rotWithShape="1">
                <a:blip r:embed="rId2"/>
                <a:stretch>
                  <a:fillRect l="-810" t="-6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9813502"/>
      </p:ext>
    </p:extLst>
  </p:cSld>
  <p:clrMapOvr>
    <a:masterClrMapping/>
  </p:clrMapOvr>
  <p:transition>
    <p:cover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2"/>
          <p:cNvSpPr>
            <a:spLocks noGrp="1"/>
          </p:cNvSpPr>
          <p:nvPr>
            <p:ph idx="4294967295"/>
          </p:nvPr>
        </p:nvSpPr>
        <p:spPr>
          <a:xfrm>
            <a:off x="395536" y="620689"/>
            <a:ext cx="8424936" cy="583264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800" dirty="0" smtClean="0"/>
              <a:t>Числа </a:t>
            </a:r>
            <a:r>
              <a:rPr lang="ru-RU" sz="2800" dirty="0"/>
              <a:t>разбились на 7 </a:t>
            </a:r>
            <a:r>
              <a:rPr lang="ru-RU" sz="2800" dirty="0" smtClean="0"/>
              <a:t>классов: </a:t>
            </a:r>
            <a:r>
              <a:rPr lang="ru-RU" sz="2800" dirty="0"/>
              <a:t>в класс с индексом 0 попали числа, которые при делении на 7 дают в остатке 0 (делятся на 7 без остатка), в класс с индексом 1 – числа, дающие при делении на 7 в остатке 1, и </a:t>
            </a:r>
            <a:r>
              <a:rPr lang="ru-RU" sz="2800" dirty="0" smtClean="0"/>
              <a:t>т.д. Аналогично на 10 классов для 10  и любого другого числа </a:t>
            </a:r>
            <a:r>
              <a:rPr lang="ru-RU" sz="2800" b="1" i="1" dirty="0" smtClean="0"/>
              <a:t>т.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dirty="0"/>
              <a:t>	</a:t>
            </a:r>
            <a:r>
              <a:rPr lang="ru-RU" sz="2800" dirty="0" smtClean="0"/>
              <a:t>Чтобы </a:t>
            </a:r>
            <a:r>
              <a:rPr lang="ru-RU" sz="2800" dirty="0"/>
              <a:t>узнать, в каком классе находится некоторое число, надо найти остаток от деления этого числа на </a:t>
            </a:r>
            <a:r>
              <a:rPr lang="en-US" sz="2800" b="1" i="1" dirty="0"/>
              <a:t>m</a:t>
            </a:r>
            <a:r>
              <a:rPr lang="ru-RU" sz="2800" dirty="0"/>
              <a:t>. Этот остаток равен индексу класса.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dirty="0" smtClean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1520"/>
          </a:xfrm>
        </p:spPr>
        <p:txBody>
          <a:bodyPr/>
          <a:lstStyle/>
          <a:p>
            <a:pPr algn="ctr" eaLnBrk="1" hangingPunct="1"/>
            <a:r>
              <a:rPr lang="ru-RU" altLang="ru-RU" sz="2800" b="1" dirty="0" smtClean="0"/>
              <a:t>Выводы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sz="3300" dirty="0"/>
              <a:t>В один класс попадают все числа, дающие при делении на модуль один и тот же остаток.</a:t>
            </a:r>
          </a:p>
          <a:p>
            <a:r>
              <a:rPr lang="ru-RU" sz="3300" dirty="0" smtClean="0"/>
              <a:t> </a:t>
            </a:r>
            <a:r>
              <a:rPr lang="ru-RU" sz="3300" dirty="0"/>
              <a:t>Два числа принадлежат к одному и тому же классу тогда и только тогда, когда их разность делится без остатка на </a:t>
            </a:r>
            <a:r>
              <a:rPr lang="ru-RU" sz="3300" dirty="0" smtClean="0"/>
              <a:t>модуль</a:t>
            </a:r>
          </a:p>
          <a:p>
            <a:r>
              <a:rPr lang="ru-RU" sz="3300" dirty="0" smtClean="0"/>
              <a:t> </a:t>
            </a:r>
            <a:r>
              <a:rPr lang="ru-RU" sz="3300" u="sng" dirty="0"/>
              <a:t>Остаток </a:t>
            </a:r>
            <a:r>
              <a:rPr lang="ru-RU" sz="3300" dirty="0"/>
              <a:t>от деления суммы на модуль </a:t>
            </a:r>
            <a:r>
              <a:rPr lang="ru-RU" sz="3300" u="sng" dirty="0"/>
              <a:t>не изменитс</a:t>
            </a:r>
            <a:r>
              <a:rPr lang="ru-RU" sz="3300" dirty="0"/>
              <a:t>я, если одно из слагаемых или каждое слагаемое заменить другим числом того же класса (в частности, индексом того же класса</a:t>
            </a:r>
            <a:r>
              <a:rPr lang="ru-RU" sz="3300" dirty="0" smtClean="0"/>
              <a:t>)</a:t>
            </a:r>
          </a:p>
          <a:p>
            <a:r>
              <a:rPr lang="ru-RU" sz="3300" dirty="0" smtClean="0"/>
              <a:t> </a:t>
            </a:r>
            <a:r>
              <a:rPr lang="ru-RU" sz="3300" u="sng" dirty="0"/>
              <a:t>Остаток </a:t>
            </a:r>
            <a:r>
              <a:rPr lang="ru-RU" sz="3300" dirty="0"/>
              <a:t>от деления произведения нескольких чисел на модуль </a:t>
            </a:r>
            <a:r>
              <a:rPr lang="ru-RU" sz="3300" b="1" i="1" dirty="0" smtClean="0"/>
              <a:t>т</a:t>
            </a:r>
            <a:r>
              <a:rPr lang="ru-RU" sz="3300" dirty="0" smtClean="0"/>
              <a:t> </a:t>
            </a:r>
            <a:r>
              <a:rPr lang="ru-RU" sz="3300" u="sng" dirty="0"/>
              <a:t>не изменится</a:t>
            </a:r>
            <a:r>
              <a:rPr lang="ru-RU" sz="3300" dirty="0"/>
              <a:t>, если один из сомножителей ( или даже каждый из сомножителей)  заменить числом того же класса.</a:t>
            </a:r>
            <a:r>
              <a:rPr lang="ru-RU" sz="3300" dirty="0" smtClean="0"/>
              <a:t>.</a:t>
            </a:r>
            <a:endParaRPr lang="ru-RU" sz="3300" dirty="0"/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5953150"/>
          </a:xfrm>
        </p:spPr>
        <p:txBody>
          <a:bodyPr/>
          <a:lstStyle/>
          <a:p>
            <a:r>
              <a:rPr lang="ru-RU" sz="2800" b="1" dirty="0" smtClean="0"/>
              <a:t>Задача3.</a:t>
            </a:r>
            <a:r>
              <a:rPr lang="ru-RU" sz="2800" dirty="0" smtClean="0"/>
              <a:t> </a:t>
            </a:r>
            <a:r>
              <a:rPr lang="ru-RU" sz="2800" dirty="0"/>
              <a:t>Не проводя обычных вычислений, найти остаток от деления на 7 следующей суммы:      8+79+780+7781+77782+777783.</a:t>
            </a:r>
          </a:p>
          <a:p>
            <a:r>
              <a:rPr lang="ru-RU" sz="2800" b="1" dirty="0" smtClean="0"/>
              <a:t>Решение:</a:t>
            </a:r>
            <a:r>
              <a:rPr lang="ru-RU" sz="2800" dirty="0" smtClean="0"/>
              <a:t> остатки от деления слагаемых на 7 равны 1,2,3,4,5,6; например, 77782=77777+5, а 777783=777777+6, значит индексы классов, в которых находятся слагаемые, равны 1,2,3,4,5,6.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dirty="0" smtClean="0"/>
              <a:t>                </a:t>
            </a:r>
            <a:r>
              <a:rPr lang="ru-RU" altLang="ru-RU" sz="2800" b="1" dirty="0" smtClean="0"/>
              <a:t>Что мы знаем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 </a:t>
            </a:r>
            <a:r>
              <a:rPr lang="ru-RU" altLang="ru-RU" sz="2800" dirty="0" smtClean="0"/>
              <a:t>Говорят, что натуральное число a делится на натуральное число b (пишут a:b) , если существует натуральное число q, такое, что </a:t>
            </a:r>
            <a:r>
              <a:rPr lang="ru-RU" altLang="ru-RU" sz="2800" dirty="0" err="1" smtClean="0"/>
              <a:t>b·q</a:t>
            </a:r>
            <a:r>
              <a:rPr lang="ru-RU" altLang="ru-RU" sz="2800" dirty="0" smtClean="0"/>
              <a:t>=a. При этом число a называется делимое, число b – делитель,</a:t>
            </a:r>
          </a:p>
          <a:p>
            <a:pPr eaLnBrk="1" hangingPunct="1"/>
            <a:r>
              <a:rPr lang="ru-RU" altLang="ru-RU" sz="2800" dirty="0" smtClean="0"/>
              <a:t>число q – частное. Число a называют также кратным числу b.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Заменим </a:t>
            </a:r>
            <a:r>
              <a:rPr lang="ru-RU" sz="2800" dirty="0"/>
              <a:t>в данной сумме каждое слагаемое индексом его класса – индекс суммы от этого не изменится. Остаётся найти остаток от деления суммы   на </a:t>
            </a:r>
            <a:r>
              <a:rPr lang="ru-RU" sz="2800" dirty="0" smtClean="0"/>
              <a:t>7.       1+2+3+4+5+6=21,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dirty="0"/>
              <a:t>сумма делится на 7 без остатка, значит, и данная в условии сумма делится на 7 без остатка.</a:t>
            </a:r>
          </a:p>
          <a:p>
            <a:r>
              <a:rPr lang="ru-RU" sz="2800" dirty="0"/>
              <a:t>Используя обозначения, можно решение этой задачи записать так:</a:t>
            </a:r>
          </a:p>
          <a:p>
            <a:r>
              <a:rPr lang="ru-RU" sz="2800" dirty="0"/>
              <a:t>8 ≡ 1(</a:t>
            </a:r>
            <a:r>
              <a:rPr lang="en-US" sz="2800" dirty="0"/>
              <a:t>mod</a:t>
            </a:r>
            <a:r>
              <a:rPr lang="ru-RU" sz="2800" dirty="0"/>
              <a:t> 7), 79 ≡ 2(</a:t>
            </a:r>
            <a:r>
              <a:rPr lang="en-US" sz="2800" dirty="0"/>
              <a:t>mod</a:t>
            </a:r>
            <a:r>
              <a:rPr lang="ru-RU" sz="2800" dirty="0"/>
              <a:t> 7), 780 ≡3(</a:t>
            </a:r>
            <a:r>
              <a:rPr lang="en-US" sz="2800" dirty="0"/>
              <a:t>mod</a:t>
            </a:r>
            <a:r>
              <a:rPr lang="ru-RU" sz="2800" dirty="0"/>
              <a:t> 7), 7781 ≡4(</a:t>
            </a:r>
            <a:r>
              <a:rPr lang="en-US" sz="2800" dirty="0"/>
              <a:t>mod</a:t>
            </a:r>
            <a:r>
              <a:rPr lang="ru-RU" sz="2800" dirty="0"/>
              <a:t> 7), 77782 ≡5(</a:t>
            </a:r>
            <a:r>
              <a:rPr lang="en-US" sz="2800" dirty="0"/>
              <a:t>mod</a:t>
            </a:r>
            <a:r>
              <a:rPr lang="ru-RU" sz="2800" dirty="0"/>
              <a:t> 7), 777783 ≡6(</a:t>
            </a:r>
            <a:r>
              <a:rPr lang="en-US" sz="2800" dirty="0"/>
              <a:t>mod</a:t>
            </a:r>
            <a:r>
              <a:rPr lang="ru-RU" sz="2800" dirty="0"/>
              <a:t> 7) </a:t>
            </a:r>
            <a:r>
              <a:rPr lang="ru-RU" sz="2800" dirty="0" smtClean="0"/>
              <a:t>, </a:t>
            </a:r>
            <a:r>
              <a:rPr lang="ru-RU" sz="2800" dirty="0"/>
              <a:t>8+79+780+7781+77782+777783 ≡ 1+2+3+4+5+6 = 21 ≡ 0    (</a:t>
            </a:r>
            <a:r>
              <a:rPr lang="en-US" sz="2800" dirty="0"/>
              <a:t>mod</a:t>
            </a:r>
            <a:r>
              <a:rPr lang="ru-RU" sz="2800" dirty="0"/>
              <a:t> 7)</a:t>
            </a:r>
          </a:p>
          <a:p>
            <a:r>
              <a:rPr lang="ru-RU" sz="2800" dirty="0"/>
              <a:t>Ответ: сумма делится на 7 без остатка.</a:t>
            </a:r>
          </a:p>
          <a:p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9458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571500" y="785813"/>
                <a:ext cx="8229600" cy="5573712"/>
              </a:xfrm>
            </p:spPr>
            <p:txBody>
              <a:bodyPr/>
              <a:lstStyle/>
              <a:p>
                <a:pPr eaLnBrk="1" hangingPunct="1"/>
                <a:r>
                  <a:rPr lang="ru-RU" sz="2800" b="1" i="1" dirty="0" smtClean="0"/>
                  <a:t>Задача </a:t>
                </a:r>
                <a:r>
                  <a:rPr lang="ru-RU" sz="2800" b="1" i="1" dirty="0"/>
                  <a:t>4</a:t>
                </a:r>
                <a:r>
                  <a:rPr lang="ru-RU" sz="2800" b="1" i="1" dirty="0" smtClean="0"/>
                  <a:t>. </a:t>
                </a:r>
                <a:r>
                  <a:rPr lang="ru-RU" sz="2800" i="1" dirty="0" smtClean="0"/>
                  <a:t>Каков </a:t>
                </a:r>
                <a:r>
                  <a:rPr lang="ru-RU" sz="2800" i="1" dirty="0"/>
                  <a:t>будет остаток от деления числа 7778*7779*7780*7781*7782*7783 на 7? </a:t>
                </a:r>
              </a:p>
              <a:p>
                <a:r>
                  <a:rPr lang="ru-RU" altLang="ru-RU" sz="2800" dirty="0" smtClean="0"/>
                  <a:t>Решение.</a:t>
                </a:r>
                <a:r>
                  <a:rPr lang="ru-RU" sz="2800" dirty="0"/>
                  <a:t> </a:t>
                </a:r>
                <a:r>
                  <a:rPr lang="ru-RU" sz="2800" dirty="0" smtClean="0"/>
                  <a:t>Заменим </a:t>
                </a:r>
                <a:r>
                  <a:rPr lang="ru-RU" sz="2800" dirty="0"/>
                  <a:t>каждое </a:t>
                </a:r>
                <a:r>
                  <a:rPr lang="ru-RU" sz="2800" dirty="0" smtClean="0"/>
                  <a:t>число индексом его класса. </a:t>
                </a:r>
                <a:r>
                  <a:rPr lang="ru-RU" sz="2800" dirty="0"/>
                  <a:t>Так как 1*2*3*4*5*6 =720 = 20 ≡ 6 (</a:t>
                </a:r>
                <a:r>
                  <a:rPr lang="en-US" sz="2800" dirty="0"/>
                  <a:t>mod</a:t>
                </a:r>
                <a:r>
                  <a:rPr lang="ru-RU" sz="2800" dirty="0"/>
                  <a:t> 7),</a:t>
                </a:r>
              </a:p>
              <a:p>
                <a:r>
                  <a:rPr lang="ru-RU" sz="2800" dirty="0"/>
                  <a:t>Ответ:  искомый остаток равен 6</a:t>
                </a:r>
                <a:r>
                  <a:rPr lang="ru-RU" sz="2800" dirty="0" smtClean="0"/>
                  <a:t>.</a:t>
                </a:r>
              </a:p>
              <a:p>
                <a:r>
                  <a:rPr lang="ru-RU" sz="2800" b="1" dirty="0" smtClean="0"/>
                  <a:t>Задача 5.</a:t>
                </a:r>
                <a:r>
                  <a:rPr lang="ru-RU" sz="2800" i="1" dirty="0" smtClean="0"/>
                  <a:t> </a:t>
                </a:r>
                <a:r>
                  <a:rPr lang="ru-RU" sz="2800" i="1" dirty="0"/>
                  <a:t>Каков будет остаток от деления числа </a:t>
                </a:r>
                <a:r>
                  <a:rPr lang="ru-RU" sz="2800" i="1" dirty="0" smtClean="0"/>
                  <a:t>2009*2010*2011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/>
                          </a:rPr>
                          <m:t>2012</m:t>
                        </m:r>
                      </m:e>
                      <m:sup>
                        <m:r>
                          <a:rPr lang="ru-RU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i="1" dirty="0" smtClean="0"/>
                  <a:t> </a:t>
                </a:r>
                <a:r>
                  <a:rPr lang="ru-RU" sz="2800" i="1" dirty="0"/>
                  <a:t>на 7? </a:t>
                </a:r>
                <a:endParaRPr lang="ru-RU" sz="2800" b="1" dirty="0"/>
              </a:p>
              <a:p>
                <a:r>
                  <a:rPr lang="ru-RU" sz="2800" dirty="0"/>
                  <a:t>Решение.2009:7, тогда остаток будет совпадать с остатком от деления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2012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i="1" dirty="0"/>
                  <a:t> </a:t>
                </a:r>
                <a:r>
                  <a:rPr lang="ru-RU" sz="2800" i="1" dirty="0"/>
                  <a:t>на </a:t>
                </a:r>
                <a:r>
                  <a:rPr lang="ru-RU" sz="2800" i="1" dirty="0" smtClean="0"/>
                  <a:t>7.</a:t>
                </a:r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2012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/>
                  <a:t> </a:t>
                </a:r>
                <a:r>
                  <a:rPr lang="ru-RU" sz="2800" dirty="0" smtClean="0"/>
                  <a:t>≡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ru-RU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/>
                  <a:t> </a:t>
                </a:r>
                <a:r>
                  <a:rPr lang="ru-RU" sz="2800" dirty="0" smtClean="0"/>
                  <a:t>≡ 2 (</a:t>
                </a:r>
                <a:r>
                  <a:rPr lang="en-US" sz="2800" dirty="0"/>
                  <a:t>mod</a:t>
                </a:r>
                <a:r>
                  <a:rPr lang="ru-RU" sz="2800" dirty="0"/>
                  <a:t> 7</a:t>
                </a:r>
                <a:r>
                  <a:rPr lang="ru-RU" sz="2800" dirty="0" smtClean="0"/>
                  <a:t>). Ответ 2</a:t>
                </a:r>
                <a:endParaRPr lang="ru-RU" sz="2800" dirty="0"/>
              </a:p>
            </p:txBody>
          </p:sp>
        </mc:Choice>
        <mc:Fallback>
          <p:sp>
            <p:nvSpPr>
              <p:cNvPr id="19458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1500" y="785813"/>
                <a:ext cx="8229600" cy="5573712"/>
              </a:xfrm>
              <a:blipFill rotWithShape="1">
                <a:blip r:embed="rId2"/>
                <a:stretch>
                  <a:fillRect l="-741" t="-1094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5616277"/>
          </a:xfrm>
        </p:spPr>
        <p:txBody>
          <a:bodyPr/>
          <a:lstStyle/>
          <a:p>
            <a:r>
              <a:rPr lang="ru-RU" sz="2800" dirty="0" smtClean="0"/>
              <a:t>Рассуждения </a:t>
            </a:r>
            <a:r>
              <a:rPr lang="ru-RU" sz="2800" dirty="0"/>
              <a:t>применимы и в том случае, </a:t>
            </a:r>
            <a:r>
              <a:rPr lang="ru-RU" sz="2800" dirty="0" smtClean="0"/>
              <a:t>если </a:t>
            </a:r>
            <a:r>
              <a:rPr lang="ru-RU" sz="2800" dirty="0"/>
              <a:t>вместо модуля 7 используется </a:t>
            </a:r>
            <a:r>
              <a:rPr lang="ru-RU" sz="2800" u="sng" dirty="0"/>
              <a:t>любое другое натуральное </a:t>
            </a:r>
            <a:r>
              <a:rPr lang="ru-RU" sz="2800" u="sng" dirty="0" smtClean="0"/>
              <a:t>число </a:t>
            </a:r>
            <a:r>
              <a:rPr lang="ru-RU" sz="2800" b="1" i="1" u="sng" dirty="0" smtClean="0"/>
              <a:t>т</a:t>
            </a:r>
            <a:r>
              <a:rPr lang="ru-RU" sz="2800" dirty="0" smtClean="0"/>
              <a:t>, </a:t>
            </a:r>
            <a:r>
              <a:rPr lang="ru-RU" sz="2800" dirty="0"/>
              <a:t>отличное от единицы. В этом случае, вместо таблицы из семи столбцов придётся рассматривать таблицу, содержащую </a:t>
            </a:r>
            <a:r>
              <a:rPr lang="ru-RU" sz="2800" b="1" i="1" dirty="0"/>
              <a:t>т</a:t>
            </a:r>
            <a:r>
              <a:rPr lang="ru-RU" sz="2800" dirty="0" smtClean="0"/>
              <a:t> </a:t>
            </a:r>
            <a:r>
              <a:rPr lang="ru-RU" sz="2800" dirty="0"/>
              <a:t>столбцов.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096963"/>
            <a:ext cx="8229600" cy="460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7"/>
            <a:ext cx="8435280" cy="588114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>
                <a:cs typeface="Arial" pitchFamily="34" charset="0"/>
              </a:rPr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04664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Задача6.</a:t>
            </a:r>
            <a:r>
              <a:rPr lang="ru-RU" sz="2800" i="1" dirty="0" smtClean="0"/>
              <a:t>В </a:t>
            </a:r>
            <a:r>
              <a:rPr lang="ru-RU" sz="2800" i="1" dirty="0"/>
              <a:t>1984 г. 1 января приходится на воскресенье. А каким днем недели будет 1 января 1988 г.?</a:t>
            </a:r>
          </a:p>
          <a:p>
            <a:r>
              <a:rPr lang="ru-RU" sz="2800" b="1" dirty="0"/>
              <a:t>Решение.</a:t>
            </a:r>
            <a:r>
              <a:rPr lang="ru-RU" sz="2800" dirty="0"/>
              <a:t> Если бы число дней в году делилось на 7, то 1 января приходилось бы на один и тот же день недели, скажем на воскресенье, как в 1984 г. Но в високосном 1984 г. 366 дней. Деля 366 на 7, получаем 52 полные недели и ещё 2 дня в остатке. Значит, 1985 г. начнётся не с воскресенья, а со вторника. В 1985 г. 365 дней, и остаток от деления на 7, будет равен 1, что приведёт к «</a:t>
            </a:r>
            <a:r>
              <a:rPr lang="ru-RU" sz="2800" dirty="0" err="1" smtClean="0"/>
              <a:t>сдвигу»Нового</a:t>
            </a:r>
            <a:r>
              <a:rPr lang="ru-RU" sz="2800" dirty="0" smtClean="0"/>
              <a:t> </a:t>
            </a:r>
            <a:r>
              <a:rPr lang="ru-RU" sz="2800" dirty="0"/>
              <a:t>года ещё на один день недели; то же самое произойдёт в 1986 и 1987 гг. </a:t>
            </a:r>
            <a:r>
              <a:rPr lang="ru-RU" sz="2800" b="1" dirty="0" err="1" smtClean="0"/>
              <a:t>Ответ</a:t>
            </a:r>
            <a:r>
              <a:rPr lang="ru-RU" sz="2800" dirty="0" err="1" smtClean="0"/>
              <a:t>.пятница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Задача </a:t>
            </a:r>
            <a:r>
              <a:rPr lang="ru-RU" sz="2800" b="1" i="1" dirty="0"/>
              <a:t>7</a:t>
            </a:r>
            <a:r>
              <a:rPr lang="ru-RU" sz="2800" b="1" i="1" dirty="0" smtClean="0"/>
              <a:t>. </a:t>
            </a:r>
            <a:r>
              <a:rPr lang="ru-RU" sz="2800" dirty="0" smtClean="0"/>
              <a:t>В </a:t>
            </a:r>
            <a:r>
              <a:rPr lang="ru-RU" sz="2800" dirty="0"/>
              <a:t>некотором месяце 3 четверга пришлись на четные числа. </a:t>
            </a:r>
          </a:p>
          <a:p>
            <a:r>
              <a:rPr lang="ru-RU" sz="2800" dirty="0"/>
              <a:t>Какой день недели был 26 числа этого месяца?</a:t>
            </a:r>
          </a:p>
          <a:p>
            <a:r>
              <a:rPr lang="ru-RU" sz="2800" b="1" i="1" dirty="0" smtClean="0"/>
              <a:t>Решение.</a:t>
            </a:r>
            <a:endParaRPr lang="ru-RU" sz="2800" b="1" i="1" dirty="0"/>
          </a:p>
          <a:p>
            <a:r>
              <a:rPr lang="ru-RU" sz="2800" dirty="0"/>
              <a:t>В месяце 3 четных четверга, значит всего 5 четвергов т.к. в неделе 7 дней, то четверги чередуются: четный и нечетный.</a:t>
            </a:r>
          </a:p>
          <a:p>
            <a:r>
              <a:rPr lang="ru-RU" sz="2800" dirty="0"/>
              <a:t>Первый четверг – может быть 1,2 или 3 числом, если в месяце 31 день, и 1или 2 числом если в месяце 30 дней.</a:t>
            </a:r>
          </a:p>
          <a:p>
            <a:r>
              <a:rPr lang="ru-RU" sz="2800" dirty="0"/>
              <a:t>Значит: Первый четверг – 2 число, а </a:t>
            </a:r>
            <a:r>
              <a:rPr lang="ru-RU" sz="2800" dirty="0" smtClean="0"/>
              <a:t>пятый </a:t>
            </a:r>
            <a:r>
              <a:rPr lang="ru-RU" sz="2800" dirty="0"/>
              <a:t>четверг: 30, следовательно 26 число – это воскресенье.</a:t>
            </a:r>
          </a:p>
          <a:p>
            <a:r>
              <a:rPr lang="ru-RU" sz="2800" b="1" i="1" dirty="0"/>
              <a:t>Ответ</a:t>
            </a:r>
            <a:r>
              <a:rPr lang="ru-RU" sz="2800" dirty="0"/>
              <a:t>: 26 число – это воскресенье.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Задача </a:t>
            </a:r>
            <a:r>
              <a:rPr lang="ru-RU" sz="2800" b="1" dirty="0" smtClean="0"/>
              <a:t>8: </a:t>
            </a:r>
            <a:r>
              <a:rPr lang="ru-RU" sz="2800" i="1" dirty="0" smtClean="0"/>
              <a:t>Число </a:t>
            </a:r>
            <a:r>
              <a:rPr lang="ru-RU" sz="2800" i="1" dirty="0"/>
              <a:t>137 возвели в сотую степень. Какова последняя цифра десятичной записи результата?</a:t>
            </a:r>
          </a:p>
          <a:p>
            <a:r>
              <a:rPr lang="ru-RU" sz="2800" b="1" dirty="0"/>
              <a:t>Решение: </a:t>
            </a:r>
            <a:r>
              <a:rPr lang="ru-RU" sz="2800" dirty="0"/>
              <a:t>Прежде всего, заметим, </a:t>
            </a:r>
            <a:r>
              <a:rPr lang="ru-RU" sz="2800" u="sng" dirty="0"/>
              <a:t>что последняя </a:t>
            </a:r>
            <a:r>
              <a:rPr lang="ru-RU" sz="2800" u="sng" dirty="0" smtClean="0"/>
              <a:t>цифра (цифра единиц) </a:t>
            </a:r>
            <a:r>
              <a:rPr lang="ru-RU" sz="2800" u="sng" dirty="0"/>
              <a:t>натурального числа есть остаток от деления этого числа на 10. </a:t>
            </a:r>
            <a:r>
              <a:rPr lang="ru-RU" sz="2800" dirty="0" smtClean="0"/>
              <a:t>Поэтому </a:t>
            </a:r>
            <a:r>
              <a:rPr lang="ru-RU" sz="2800" dirty="0"/>
              <a:t>нам достаточно найти остаток от деления на 10 числа 7</a:t>
            </a:r>
            <a:r>
              <a:rPr lang="ru-RU" sz="2800" baseline="30000" dirty="0"/>
              <a:t>100</a:t>
            </a:r>
            <a:r>
              <a:rPr lang="ru-RU" sz="2800" dirty="0"/>
              <a:t>, т.к. 137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7 (</a:t>
            </a:r>
            <a:r>
              <a:rPr lang="en-US" sz="2800" dirty="0"/>
              <a:t>mod</a:t>
            </a:r>
            <a:r>
              <a:rPr lang="ru-RU" sz="2800" dirty="0"/>
              <a:t> 10)</a:t>
            </a:r>
            <a:r>
              <a:rPr lang="ru-RU" sz="2800" dirty="0">
                <a:sym typeface="Symbol"/>
              </a:rPr>
              <a:t></a:t>
            </a:r>
            <a:r>
              <a:rPr lang="ru-RU" sz="2800" dirty="0"/>
              <a:t>137</a:t>
            </a:r>
            <a:r>
              <a:rPr lang="ru-RU" sz="2800" baseline="30000" dirty="0"/>
              <a:t>100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7</a:t>
            </a:r>
            <a:r>
              <a:rPr lang="ru-RU" sz="2800" baseline="30000" dirty="0"/>
              <a:t>100</a:t>
            </a:r>
            <a:r>
              <a:rPr lang="ru-RU" sz="2800" dirty="0"/>
              <a:t>(</a:t>
            </a:r>
            <a:r>
              <a:rPr lang="en-US" sz="2800" dirty="0"/>
              <a:t>mod</a:t>
            </a:r>
            <a:r>
              <a:rPr lang="ru-RU" sz="2800" dirty="0"/>
              <a:t> 7). Но в арифметике сравнений  по модулю </a:t>
            </a:r>
            <a:r>
              <a:rPr lang="ru-RU" sz="2800" u="sng" dirty="0"/>
              <a:t>10 всякое натуральное число  и его последняя цифра находятся в одном </a:t>
            </a:r>
            <a:r>
              <a:rPr lang="ru-RU" sz="2800" u="sng" dirty="0" smtClean="0"/>
              <a:t>классе,</a:t>
            </a:r>
            <a:r>
              <a:rPr lang="ru-RU" sz="2800" dirty="0" smtClean="0"/>
              <a:t> </a:t>
            </a:r>
            <a:r>
              <a:rPr lang="ru-RU" sz="2800" dirty="0"/>
              <a:t>поэтому при возведении 7 в степень нам достаточно следить лишь за последней цифрой степени: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7</a:t>
            </a:r>
            <a:r>
              <a:rPr lang="ru-RU" sz="2800" baseline="30000" dirty="0"/>
              <a:t>1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7, 7</a:t>
            </a:r>
            <a:r>
              <a:rPr lang="ru-RU" sz="2800" baseline="30000" dirty="0"/>
              <a:t>2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9, 7</a:t>
            </a:r>
            <a:r>
              <a:rPr lang="ru-RU" sz="2800" baseline="30000" dirty="0"/>
              <a:t>3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7</a:t>
            </a:r>
            <a:r>
              <a:rPr lang="ru-RU" sz="2800" baseline="30000" dirty="0"/>
              <a:t>2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9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3, аналогично 7</a:t>
            </a:r>
            <a:r>
              <a:rPr lang="ru-RU" sz="2800" baseline="30000" dirty="0"/>
              <a:t>4</a:t>
            </a:r>
            <a:r>
              <a:rPr lang="ru-RU" sz="2800" dirty="0"/>
              <a:t>=7</a:t>
            </a:r>
            <a:r>
              <a:rPr lang="ru-RU" sz="2800" baseline="30000" dirty="0"/>
              <a:t>3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3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1, 7</a:t>
            </a:r>
            <a:r>
              <a:rPr lang="ru-RU" sz="2800" baseline="30000" dirty="0"/>
              <a:t>5</a:t>
            </a:r>
            <a:r>
              <a:rPr lang="ru-RU" sz="2800" dirty="0"/>
              <a:t>=7</a:t>
            </a:r>
            <a:r>
              <a:rPr lang="ru-RU" sz="2800" baseline="30000" dirty="0"/>
              <a:t>4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1</a:t>
            </a:r>
            <a:r>
              <a:rPr lang="ru-RU" sz="2800" dirty="0">
                <a:sym typeface="Symbol"/>
              </a:rPr>
              <a:t></a:t>
            </a:r>
            <a:r>
              <a:rPr lang="ru-RU" sz="2800" dirty="0"/>
              <a:t>7</a:t>
            </a:r>
            <a:r>
              <a:rPr lang="ru-RU" sz="2800" dirty="0">
                <a:sym typeface="Symbol"/>
              </a:rPr>
              <a:t></a:t>
            </a:r>
            <a:r>
              <a:rPr lang="ru-RU" sz="2800" dirty="0"/>
              <a:t>7, и дальше вся последовательность </a:t>
            </a:r>
            <a:r>
              <a:rPr lang="ru-RU" sz="2800" b="1" dirty="0"/>
              <a:t>7, 9, 3, 1 </a:t>
            </a:r>
            <a:r>
              <a:rPr lang="ru-RU" sz="2800" dirty="0"/>
              <a:t>будет периодически повторяться (все сравнения здесь даны по модулю 10). Отсюда видно, что на 4-м, 8-м, 12-м, 16-м и т.д., вообще на любом месте, кратном 4, в этой последовательности стоит 1. Значит, и на сотом месте стоит 1, т.е. 137</a:t>
            </a:r>
            <a:r>
              <a:rPr lang="ru-RU" sz="2800" baseline="30000" dirty="0"/>
              <a:t>100</a:t>
            </a:r>
            <a:r>
              <a:rPr lang="ru-RU" sz="2800" dirty="0"/>
              <a:t> оканчивается цифрой 1.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9"/>
            <a:ext cx="8363272" cy="5953150"/>
          </a:xfrm>
        </p:spPr>
        <p:txBody>
          <a:bodyPr>
            <a:normAutofit fontScale="92500"/>
          </a:bodyPr>
          <a:lstStyle/>
          <a:p>
            <a:r>
              <a:rPr lang="ru-RU" b="1" i="1" dirty="0" smtClean="0"/>
              <a:t>Задача </a:t>
            </a:r>
            <a:r>
              <a:rPr lang="ru-RU" b="1" i="1" dirty="0" smtClean="0"/>
              <a:t>9. </a:t>
            </a:r>
            <a:r>
              <a:rPr lang="ru-RU" i="1" dirty="0"/>
              <a:t>Доказать, что 776</a:t>
            </a:r>
            <a:r>
              <a:rPr lang="ru-RU" i="1" baseline="30000" dirty="0"/>
              <a:t>776 </a:t>
            </a:r>
            <a:r>
              <a:rPr lang="ru-RU" i="1" dirty="0"/>
              <a:t>+ 777</a:t>
            </a:r>
            <a:r>
              <a:rPr lang="ru-RU" i="1" baseline="30000" dirty="0"/>
              <a:t>777 </a:t>
            </a:r>
            <a:r>
              <a:rPr lang="ru-RU" i="1" dirty="0"/>
              <a:t>+ </a:t>
            </a:r>
            <a:r>
              <a:rPr lang="ru-RU" i="1" dirty="0" smtClean="0"/>
              <a:t>+778</a:t>
            </a:r>
            <a:r>
              <a:rPr lang="ru-RU" i="1" baseline="30000" dirty="0" smtClean="0"/>
              <a:t>778</a:t>
            </a:r>
            <a:r>
              <a:rPr lang="ru-RU" i="1" dirty="0" smtClean="0"/>
              <a:t> </a:t>
            </a:r>
            <a:r>
              <a:rPr lang="ru-RU" i="1" dirty="0"/>
              <a:t>не делится на 3</a:t>
            </a:r>
            <a:r>
              <a:rPr lang="ru-RU" dirty="0"/>
              <a:t>.</a:t>
            </a:r>
          </a:p>
          <a:p>
            <a:r>
              <a:rPr lang="ru-RU" b="1" dirty="0"/>
              <a:t>Решение</a:t>
            </a:r>
            <a:r>
              <a:rPr lang="ru-RU" dirty="0"/>
              <a:t>: воспользуемся арифметикой </a:t>
            </a:r>
            <a:r>
              <a:rPr lang="ru-RU" dirty="0" smtClean="0"/>
              <a:t>остатков </a:t>
            </a:r>
            <a:r>
              <a:rPr lang="ru-RU" dirty="0"/>
              <a:t>по модулю 3. Так как 776 ≡ 2 (</a:t>
            </a:r>
            <a:r>
              <a:rPr lang="en-US" dirty="0"/>
              <a:t>mod</a:t>
            </a:r>
            <a:r>
              <a:rPr lang="ru-RU" dirty="0"/>
              <a:t> 3), то 776</a:t>
            </a:r>
            <a:r>
              <a:rPr lang="ru-RU" baseline="30000" dirty="0"/>
              <a:t>2</a:t>
            </a:r>
            <a:r>
              <a:rPr lang="ru-RU" dirty="0"/>
              <a:t> ≡ 4 ≡ 1 (</a:t>
            </a:r>
            <a:r>
              <a:rPr lang="en-US" dirty="0"/>
              <a:t>mod</a:t>
            </a:r>
            <a:r>
              <a:rPr lang="ru-RU" dirty="0"/>
              <a:t> 3), а 776</a:t>
            </a:r>
            <a:r>
              <a:rPr lang="ru-RU" baseline="30000" dirty="0"/>
              <a:t>776</a:t>
            </a:r>
            <a:r>
              <a:rPr lang="ru-RU" dirty="0"/>
              <a:t>=  (776</a:t>
            </a:r>
            <a:r>
              <a:rPr lang="ru-RU" baseline="30000" dirty="0"/>
              <a:t>2</a:t>
            </a:r>
            <a:r>
              <a:rPr lang="ru-RU" dirty="0"/>
              <a:t>)</a:t>
            </a:r>
            <a:r>
              <a:rPr lang="ru-RU" baseline="30000" dirty="0"/>
              <a:t>388</a:t>
            </a:r>
            <a:r>
              <a:rPr lang="ru-RU" dirty="0"/>
              <a:t> ≡1</a:t>
            </a:r>
            <a:r>
              <a:rPr lang="ru-RU" baseline="30000" dirty="0"/>
              <a:t>388</a:t>
            </a:r>
            <a:r>
              <a:rPr lang="ru-RU" dirty="0"/>
              <a:t> ≡ 1 (</a:t>
            </a:r>
            <a:r>
              <a:rPr lang="en-US" dirty="0"/>
              <a:t>mod</a:t>
            </a:r>
            <a:r>
              <a:rPr lang="ru-RU" dirty="0"/>
              <a:t> 3).</a:t>
            </a:r>
          </a:p>
          <a:p>
            <a:r>
              <a:rPr lang="ru-RU" dirty="0"/>
              <a:t> 778 ≡ 1 (</a:t>
            </a:r>
            <a:r>
              <a:rPr lang="en-US" dirty="0"/>
              <a:t>mod</a:t>
            </a:r>
            <a:r>
              <a:rPr lang="ru-RU" dirty="0"/>
              <a:t> 3) и 778</a:t>
            </a:r>
            <a:r>
              <a:rPr lang="ru-RU" baseline="30000" dirty="0"/>
              <a:t>778</a:t>
            </a:r>
            <a:r>
              <a:rPr lang="ru-RU" dirty="0"/>
              <a:t> ≡ 1</a:t>
            </a:r>
            <a:r>
              <a:rPr lang="ru-RU" baseline="30000" dirty="0"/>
              <a:t>778</a:t>
            </a:r>
            <a:r>
              <a:rPr lang="ru-RU" dirty="0"/>
              <a:t> ≡ 1 (</a:t>
            </a:r>
            <a:r>
              <a:rPr lang="en-US" dirty="0"/>
              <a:t>mod</a:t>
            </a:r>
            <a:r>
              <a:rPr lang="ru-RU" dirty="0"/>
              <a:t> 3).</a:t>
            </a:r>
          </a:p>
          <a:p>
            <a:r>
              <a:rPr lang="ru-RU" dirty="0"/>
              <a:t> 777 ≡ 0 (</a:t>
            </a:r>
            <a:r>
              <a:rPr lang="en-US" dirty="0"/>
              <a:t>mod</a:t>
            </a:r>
            <a:r>
              <a:rPr lang="ru-RU" dirty="0"/>
              <a:t> 3) и 777</a:t>
            </a:r>
            <a:r>
              <a:rPr lang="ru-RU" baseline="30000" dirty="0"/>
              <a:t>777</a:t>
            </a:r>
            <a:r>
              <a:rPr lang="ru-RU" dirty="0"/>
              <a:t> ≡ 0 (</a:t>
            </a:r>
            <a:r>
              <a:rPr lang="en-US" dirty="0"/>
              <a:t>mod</a:t>
            </a:r>
            <a:r>
              <a:rPr lang="ru-RU" dirty="0"/>
              <a:t> 3).</a:t>
            </a:r>
          </a:p>
          <a:p>
            <a:r>
              <a:rPr lang="ru-RU" dirty="0"/>
              <a:t>Складывая эти сравнения, получим: 776</a:t>
            </a:r>
            <a:r>
              <a:rPr lang="ru-RU" baseline="30000" dirty="0"/>
              <a:t>776</a:t>
            </a:r>
            <a:r>
              <a:rPr lang="ru-RU" dirty="0"/>
              <a:t> + 777</a:t>
            </a:r>
            <a:r>
              <a:rPr lang="ru-RU" baseline="30000" dirty="0"/>
              <a:t>777</a:t>
            </a:r>
            <a:r>
              <a:rPr lang="ru-RU" dirty="0"/>
              <a:t> + 778</a:t>
            </a:r>
            <a:r>
              <a:rPr lang="ru-RU" baseline="30000" dirty="0"/>
              <a:t>778</a:t>
            </a:r>
            <a:r>
              <a:rPr lang="ru-RU" dirty="0"/>
              <a:t> ≡ 1 + 0 + 1 ≡ 2 (</a:t>
            </a:r>
            <a:r>
              <a:rPr lang="en-US" dirty="0"/>
              <a:t>mod</a:t>
            </a:r>
            <a:r>
              <a:rPr lang="ru-RU" dirty="0"/>
              <a:t> 3), т.е. данная сумма даёт при делении на 3 остаток, равный 2.</a:t>
            </a: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	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692696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Задача </a:t>
            </a:r>
            <a:r>
              <a:rPr lang="ru-RU" sz="2800" b="1" i="1" dirty="0" smtClean="0"/>
              <a:t>10</a:t>
            </a:r>
            <a:r>
              <a:rPr lang="ru-RU" sz="2800" i="1" dirty="0" smtClean="0"/>
              <a:t>.Найти </a:t>
            </a:r>
            <a:r>
              <a:rPr lang="ru-RU" sz="2800" i="1" dirty="0"/>
              <a:t>остаток от деления 39</a:t>
            </a:r>
            <a:r>
              <a:rPr lang="ru-RU" sz="2800" i="1" baseline="30000" dirty="0"/>
              <a:t>46</a:t>
            </a:r>
            <a:r>
              <a:rPr lang="ru-RU" sz="2800" i="1" dirty="0"/>
              <a:t> </a:t>
            </a:r>
            <a:endParaRPr lang="ru-RU" sz="2800" i="1" dirty="0" smtClean="0"/>
          </a:p>
          <a:p>
            <a:r>
              <a:rPr lang="ru-RU" sz="2800" i="1" dirty="0" smtClean="0"/>
              <a:t>на </a:t>
            </a:r>
            <a:r>
              <a:rPr lang="ru-RU" sz="2800" i="1" dirty="0"/>
              <a:t>5.</a:t>
            </a:r>
          </a:p>
          <a:p>
            <a:r>
              <a:rPr lang="ru-RU" sz="2800" b="1" dirty="0"/>
              <a:t>Решение</a:t>
            </a:r>
            <a:r>
              <a:rPr lang="ru-RU" sz="2800" dirty="0"/>
              <a:t>: 39 = 4 (</a:t>
            </a:r>
            <a:r>
              <a:rPr lang="en-US" sz="2800" dirty="0"/>
              <a:t>mod</a:t>
            </a:r>
            <a:r>
              <a:rPr lang="ru-RU" sz="2800" dirty="0"/>
              <a:t> 5), 39</a:t>
            </a:r>
            <a:r>
              <a:rPr lang="ru-RU" sz="2800" baseline="30000" dirty="0"/>
              <a:t>46 </a:t>
            </a:r>
            <a:r>
              <a:rPr lang="ru-RU" sz="2800" dirty="0"/>
              <a:t>= 4</a:t>
            </a:r>
            <a:r>
              <a:rPr lang="ru-RU" sz="2800" baseline="30000" dirty="0"/>
              <a:t>46</a:t>
            </a:r>
            <a:r>
              <a:rPr lang="ru-RU" sz="2800" dirty="0"/>
              <a:t> (</a:t>
            </a:r>
            <a:r>
              <a:rPr lang="en-US" sz="2800" dirty="0"/>
              <a:t>mod</a:t>
            </a:r>
            <a:r>
              <a:rPr lang="ru-RU" sz="2800" dirty="0"/>
              <a:t> 5)</a:t>
            </a:r>
          </a:p>
          <a:p>
            <a:r>
              <a:rPr lang="ru-RU" sz="2800" dirty="0"/>
              <a:t>Выпишем степени 4: 4</a:t>
            </a:r>
            <a:r>
              <a:rPr lang="ru-RU" sz="2800" baseline="30000" dirty="0"/>
              <a:t>1 </a:t>
            </a:r>
            <a:r>
              <a:rPr lang="ru-RU" sz="2800" dirty="0"/>
              <a:t>= 4  4</a:t>
            </a:r>
            <a:r>
              <a:rPr lang="ru-RU" sz="2800" baseline="30000" dirty="0"/>
              <a:t>2 </a:t>
            </a:r>
            <a:r>
              <a:rPr lang="ru-RU" sz="2800" dirty="0"/>
              <a:t>= 16  4</a:t>
            </a:r>
            <a:r>
              <a:rPr lang="ru-RU" sz="2800" baseline="30000" dirty="0"/>
              <a:t>3 </a:t>
            </a:r>
            <a:r>
              <a:rPr lang="ru-RU" sz="2800" dirty="0"/>
              <a:t>= 64</a:t>
            </a:r>
            <a:r>
              <a:rPr lang="ru-RU" sz="2800" dirty="0" smtClean="0"/>
              <a:t>, последовательность чисел </a:t>
            </a:r>
            <a:r>
              <a:rPr lang="ru-RU" sz="2800" b="1" dirty="0" smtClean="0"/>
              <a:t>4,6 </a:t>
            </a:r>
            <a:r>
              <a:rPr lang="ru-RU" sz="2800" dirty="0" smtClean="0"/>
              <a:t>будет </a:t>
            </a:r>
            <a:r>
              <a:rPr lang="ru-RU" sz="2800" dirty="0"/>
              <a:t>периодически </a:t>
            </a:r>
            <a:r>
              <a:rPr lang="ru-RU" sz="2800" dirty="0" smtClean="0"/>
              <a:t>повторяться, т.е</a:t>
            </a:r>
            <a:r>
              <a:rPr lang="ru-RU" sz="2800" dirty="0"/>
              <a:t>. 4 в нечётной степени, 6 в чётной степени. Число 46- чётное, значит последняя цифра  4</a:t>
            </a:r>
            <a:r>
              <a:rPr lang="ru-RU" sz="2800" baseline="30000" dirty="0"/>
              <a:t>46 </a:t>
            </a:r>
            <a:r>
              <a:rPr lang="ru-RU" sz="2800" dirty="0"/>
              <a:t>равна 6. 6 ≡ 1 (</a:t>
            </a:r>
            <a:r>
              <a:rPr lang="en-US" sz="2800" dirty="0"/>
              <a:t>mod</a:t>
            </a:r>
            <a:r>
              <a:rPr lang="ru-RU" sz="2800" dirty="0"/>
              <a:t> 5).</a:t>
            </a:r>
          </a:p>
          <a:p>
            <a:r>
              <a:rPr lang="ru-RU" sz="2800" dirty="0"/>
              <a:t>Ответ: остаток </a:t>
            </a:r>
            <a:r>
              <a:rPr lang="ru-RU" sz="2800" dirty="0" smtClean="0"/>
              <a:t>1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764704"/>
                <a:ext cx="8291264" cy="5102696"/>
              </a:xfrm>
            </p:spPr>
            <p:txBody>
              <a:bodyPr>
                <a:normAutofit/>
              </a:bodyPr>
              <a:lstStyle/>
              <a:p>
                <a:pPr eaLnBrk="1" hangingPunct="1">
                  <a:defRPr/>
                </a:pPr>
                <a:r>
                  <a:rPr lang="ru-RU" b="1" i="1" dirty="0" smtClean="0"/>
                  <a:t>Задача </a:t>
                </a:r>
                <a:r>
                  <a:rPr lang="ru-RU" b="1" i="1" dirty="0" smtClean="0"/>
                  <a:t>11. </a:t>
                </a:r>
                <a:r>
                  <a:rPr lang="ru-RU" i="1" dirty="0" smtClean="0"/>
                  <a:t>Число 98 возвели в 42 степень. Какая последняя цифра десятичной записи результата?</a:t>
                </a:r>
              </a:p>
              <a:p>
                <a:pPr eaLnBrk="1" hangingPunct="1">
                  <a:defRPr/>
                </a:pPr>
                <a:r>
                  <a:rPr lang="ru-RU" b="1" i="1" dirty="0" smtClean="0"/>
                  <a:t>Решение. </a:t>
                </a:r>
                <a:r>
                  <a:rPr lang="ru-RU" dirty="0" smtClean="0"/>
                  <a:t>Найдем остаток от деления на 10 числа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98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42</m:t>
                        </m:r>
                      </m:sup>
                    </m:sSup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. 98 </a:t>
                </a:r>
                <a:r>
                  <a:rPr lang="ru-RU" dirty="0" smtClean="0"/>
                  <a:t>≡  8(</a:t>
                </a:r>
                <a:r>
                  <a:rPr lang="en-US" dirty="0" smtClean="0"/>
                  <a:t>mod10)</a:t>
                </a:r>
                <a:r>
                  <a:rPr lang="ru-RU" dirty="0" smtClean="0"/>
                  <a:t>. Степени 8 заканчиваются цифрами 8, 4,2,6, которые будут периодически повторяться.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98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42</m:t>
                        </m:r>
                      </m:sup>
                    </m:sSup>
                  </m:oMath>
                </a14:m>
                <a:r>
                  <a:rPr lang="ru-RU" dirty="0"/>
                  <a:t> </a:t>
                </a:r>
                <a:r>
                  <a:rPr lang="ru-RU" dirty="0" smtClean="0"/>
                  <a:t>≡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dirty="0" smtClean="0">
                            <a:latin typeface="Cambria Math"/>
                          </a:rPr>
                          <m:t>98</m:t>
                        </m:r>
                      </m:e>
                      <m:sup>
                        <m:r>
                          <a:rPr lang="ru-RU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/>
                  <a:t> </a:t>
                </a:r>
                <a:r>
                  <a:rPr lang="ru-RU" dirty="0" smtClean="0"/>
                  <a:t>≡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dirty="0" smtClean="0">
                            <a:latin typeface="Cambria Math"/>
                          </a:rPr>
                          <m:t>8</m:t>
                        </m:r>
                      </m:e>
                      <m:sup>
                        <m:r>
                          <a:rPr lang="ru-RU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/>
                  <a:t>(</a:t>
                </a:r>
                <a:r>
                  <a:rPr lang="en-US" dirty="0"/>
                  <a:t>mod10)</a:t>
                </a:r>
                <a:r>
                  <a:rPr lang="ru-RU" dirty="0"/>
                  <a:t>. </a:t>
                </a:r>
                <a:r>
                  <a:rPr lang="ru-RU" dirty="0" smtClean="0"/>
                  <a:t>Значит последняя цифра 4. </a:t>
                </a:r>
                <a:r>
                  <a:rPr lang="ru-RU" b="1" i="1" dirty="0" smtClean="0"/>
                  <a:t>Ответ 4</a:t>
                </a:r>
                <a:endParaRPr lang="ru-RU" b="1" i="1" dirty="0"/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764704"/>
                <a:ext cx="8291264" cy="5102696"/>
              </a:xfrm>
              <a:blipFill rotWithShape="1">
                <a:blip r:embed="rId2"/>
                <a:stretch>
                  <a:fillRect l="-1029" t="-15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58175" cy="928688"/>
          </a:xfrm>
        </p:spPr>
        <p:txBody>
          <a:bodyPr/>
          <a:lstStyle/>
          <a:p>
            <a:pPr algn="ctr" eaLnBrk="1" hangingPunct="1"/>
            <a:r>
              <a:rPr lang="ru-RU" altLang="ru-RU" sz="2800" b="1" dirty="0" smtClean="0"/>
              <a:t>Деление с остатком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72136"/>
          </a:xfrm>
        </p:spPr>
        <p:txBody>
          <a:bodyPr/>
          <a:lstStyle/>
          <a:p>
            <a:pPr eaLnBrk="1" hangingPunct="1"/>
            <a:r>
              <a:rPr lang="ru-RU" altLang="ru-RU" sz="2800" dirty="0" smtClean="0"/>
              <a:t>Для любого целого числа a и натурального числа b существует единственная пара целых чисел q и r, таких, что </a:t>
            </a:r>
            <a:r>
              <a:rPr lang="ru-RU" altLang="ru-RU" sz="2800" i="1" dirty="0" smtClean="0"/>
              <a:t>a</a:t>
            </a:r>
            <a:r>
              <a:rPr lang="ru-RU" altLang="ru-RU" sz="2800" dirty="0" smtClean="0"/>
              <a:t>=</a:t>
            </a:r>
            <a:r>
              <a:rPr lang="ru-RU" altLang="ru-RU" sz="2800" dirty="0" err="1" smtClean="0"/>
              <a:t>bq+r</a:t>
            </a:r>
            <a:r>
              <a:rPr lang="ru-RU" altLang="ru-RU" sz="2800" dirty="0" smtClean="0"/>
              <a:t>, где 0 ≤ r &lt; b. q-целое, r- натуральное или нуль, причем r может принимать лишь b различных значений 0,1,2,… b-1.</a:t>
            </a:r>
          </a:p>
          <a:p>
            <a:pPr eaLnBrk="1" hangingPunct="1"/>
            <a:r>
              <a:rPr lang="ru-RU" altLang="ru-RU" sz="2800" dirty="0" smtClean="0"/>
              <a:t>Если остаток равен нулю, то </a:t>
            </a:r>
            <a:r>
              <a:rPr lang="ru-RU" altLang="ru-RU" sz="2800" i="1" dirty="0" smtClean="0"/>
              <a:t>a</a:t>
            </a:r>
            <a:r>
              <a:rPr lang="ru-RU" altLang="ru-RU" sz="2800" dirty="0" smtClean="0"/>
              <a:t> делится на b.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	</a:t>
            </a:r>
            <a:endParaRPr lang="ru-RU" alt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318720"/>
          </a:xfrm>
        </p:spPr>
        <p:txBody>
          <a:bodyPr/>
          <a:lstStyle/>
          <a:p>
            <a:pPr marL="0" indent="0">
              <a:buNone/>
            </a:pPr>
            <a:r>
              <a:rPr lang="ru-RU" sz="2800" b="1" i="1" dirty="0" smtClean="0"/>
              <a:t>Задача царя </a:t>
            </a:r>
            <a:r>
              <a:rPr lang="ru-RU" sz="2800" b="1" i="1" dirty="0" err="1" smtClean="0"/>
              <a:t>Дадона</a:t>
            </a:r>
            <a:r>
              <a:rPr lang="ru-RU" dirty="0" smtClean="0"/>
              <a:t>	</a:t>
            </a:r>
            <a:r>
              <a:rPr lang="ru-RU" dirty="0"/>
              <a:t>(</a:t>
            </a:r>
            <a:r>
              <a:rPr lang="ru-RU" dirty="0" smtClean="0"/>
              <a:t>12). </a:t>
            </a:r>
            <a:r>
              <a:rPr lang="ru-RU" sz="2800" dirty="0" smtClean="0"/>
              <a:t>Шестеро разбойников ограбили царя </a:t>
            </a:r>
            <a:r>
              <a:rPr lang="ru-RU" sz="2800" dirty="0" err="1" smtClean="0"/>
              <a:t>Дадона</a:t>
            </a:r>
            <a:r>
              <a:rPr lang="ru-RU" sz="2800" dirty="0"/>
              <a:t>.</a:t>
            </a:r>
            <a:r>
              <a:rPr lang="ru-RU" sz="2800" dirty="0" smtClean="0"/>
              <a:t> Добыча оказалось богатой – менее сотни одинаковых золотых слитков. Стали разбойники делить добычу поровну, но один слиток оказался лишним. Разбойники передрались, и в драке один разбойник был убит. И так далее каждый раз один слиток оставался лишним, и в затянувшейся драке убивали одного разбойника. В конце концов остался  лишь один разбойник, который скончался от ран. Сколько было слитков?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80728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b="1" i="1" dirty="0"/>
              <a:t>Решение. </a:t>
            </a:r>
            <a:r>
              <a:rPr lang="ru-RU" altLang="ru-RU" sz="2800" dirty="0"/>
              <a:t>Если бы первоначально было бы на один слиток меньше, то дележ каждый раз состоялся бы. Нужно найти НОК чисел 2,3,4,5,6. Это число 60. </a:t>
            </a:r>
            <a:r>
              <a:rPr lang="ru-RU" altLang="ru-RU" sz="2800" dirty="0" smtClean="0"/>
              <a:t>Всего слитков было </a:t>
            </a:r>
            <a:r>
              <a:rPr lang="ru-RU" altLang="ru-RU" sz="2800" dirty="0"/>
              <a:t>60 +1.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dirty="0"/>
              <a:t>    </a:t>
            </a:r>
            <a:r>
              <a:rPr lang="ru-RU" altLang="ru-RU" sz="2800" b="1" i="1" dirty="0"/>
              <a:t>Ответ </a:t>
            </a:r>
            <a:r>
              <a:rPr lang="ru-RU" altLang="ru-RU" sz="2800" b="1" i="1" dirty="0" smtClean="0"/>
              <a:t>61</a:t>
            </a:r>
            <a:r>
              <a:rPr lang="ru-RU" altLang="ru-RU" sz="28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6315094"/>
      </p:ext>
    </p:extLst>
  </p:cSld>
  <p:clrMapOvr>
    <a:masterClrMapping/>
  </p:clrMapOvr>
  <p:transition>
    <p:cover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7"/>
            <a:ext cx="8784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buNone/>
              <a:defRPr/>
            </a:pPr>
            <a:r>
              <a:rPr lang="ru-RU" sz="2800" b="1" i="1" dirty="0" smtClean="0"/>
              <a:t>Задача13</a:t>
            </a:r>
            <a:r>
              <a:rPr lang="ru-RU" sz="2800" dirty="0" smtClean="0"/>
              <a:t> </a:t>
            </a:r>
            <a:r>
              <a:rPr lang="ru-RU" sz="2800" dirty="0"/>
              <a:t>. </a:t>
            </a:r>
            <a:r>
              <a:rPr lang="ru-RU" sz="2800" i="1" dirty="0"/>
              <a:t>Получив двойку по географии, Вася решил порвать географическую карту в клочья. Каждый попавший ему в руки кусочек он рвет на четыре части. Может ли он получить ровно </a:t>
            </a:r>
            <a:r>
              <a:rPr lang="ru-RU" sz="2800" i="1" dirty="0" smtClean="0"/>
              <a:t>2019 кусков?2020 </a:t>
            </a:r>
            <a:r>
              <a:rPr lang="ru-RU" sz="2800" i="1" dirty="0"/>
              <a:t>кусков? </a:t>
            </a:r>
            <a:r>
              <a:rPr lang="ru-RU" sz="2800" i="1" dirty="0" smtClean="0"/>
              <a:t>2021 кусок? </a:t>
            </a:r>
            <a:endParaRPr lang="ru-RU" sz="2800" i="1" dirty="0"/>
          </a:p>
          <a:p>
            <a:pPr marL="0" indent="0" eaLnBrk="1" hangingPunct="1">
              <a:buNone/>
              <a:defRPr/>
            </a:pPr>
            <a:r>
              <a:rPr lang="ru-RU" sz="2800" b="1" i="1" dirty="0"/>
              <a:t>Решени</a:t>
            </a:r>
            <a:r>
              <a:rPr lang="ru-RU" sz="2800" dirty="0"/>
              <a:t>е. Каждый раз Вася увеличивает  число кусков на 3, поэтому он будет получать числа вида 1+3к, где к – количество кусков, которые он рвал на части. Число </a:t>
            </a:r>
            <a:r>
              <a:rPr lang="ru-RU" sz="2800" dirty="0" smtClean="0"/>
              <a:t>2020 </a:t>
            </a:r>
            <a:r>
              <a:rPr lang="ru-RU" sz="2800" dirty="0"/>
              <a:t>имеет такой вид, поэтому Вася может </a:t>
            </a:r>
            <a:r>
              <a:rPr lang="ru-RU" sz="2800" dirty="0" smtClean="0"/>
              <a:t>получить2020 </a:t>
            </a:r>
            <a:r>
              <a:rPr lang="ru-RU" sz="2800" dirty="0"/>
              <a:t>кусков. Числа </a:t>
            </a:r>
            <a:r>
              <a:rPr lang="ru-RU" sz="2800" dirty="0" smtClean="0"/>
              <a:t>2019,2021  </a:t>
            </a:r>
            <a:r>
              <a:rPr lang="ru-RU" sz="2800" dirty="0"/>
              <a:t>при делении на три дают остатки 0 и 2. </a:t>
            </a:r>
            <a:r>
              <a:rPr lang="ru-RU" sz="2800" b="1" i="1" dirty="0"/>
              <a:t>Ответ. </a:t>
            </a:r>
            <a:r>
              <a:rPr lang="ru-RU" sz="2800" i="1" dirty="0" smtClean="0"/>
              <a:t>2020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969990896"/>
      </p:ext>
    </p:extLst>
  </p:cSld>
  <p:clrMapOvr>
    <a:masterClrMapping/>
  </p:clrMapOvr>
  <p:transition>
    <p:cover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76250"/>
            <a:ext cx="8892480" cy="439291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dirty="0" smtClean="0">
                <a:latin typeface="+mj-lt"/>
                <a:cs typeface="Times New Roman" pitchFamily="18" charset="0"/>
              </a:rPr>
              <a:t>З</a:t>
            </a:r>
            <a:r>
              <a:rPr lang="ru-RU" sz="3000" b="1" dirty="0" smtClean="0">
                <a:latin typeface="+mj-lt"/>
                <a:cs typeface="Times New Roman" pitchFamily="18" charset="0"/>
              </a:rPr>
              <a:t>адача </a:t>
            </a:r>
            <a:r>
              <a:rPr lang="ru-RU" sz="3000" b="1" dirty="0" smtClean="0">
                <a:latin typeface="+mj-lt"/>
                <a:cs typeface="Times New Roman" pitchFamily="18" charset="0"/>
              </a:rPr>
              <a:t>14. </a:t>
            </a:r>
            <a:r>
              <a:rPr lang="ru-RU" sz="28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(олимпиада 7 кл.,2018). Римский легат Марк </a:t>
            </a:r>
            <a:r>
              <a:rPr lang="ru-RU" sz="28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Числиний</a:t>
            </a:r>
            <a:r>
              <a:rPr lang="ru-RU" sz="28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перед походом решил построить в шеренги воинов своего легиона, Он пытался их построить в ряды  по 2 , затем по з, по4, …, по 10 человек, но каждый раз у него оставался один лишний воин, Какое наименьшее количество воинов могло быть в легионе Марка </a:t>
            </a:r>
            <a:r>
              <a:rPr lang="ru-RU" sz="28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Числиния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Ответ.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 2521 (2520+1)</a:t>
            </a:r>
            <a:endParaRPr lang="ru-RU" sz="3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3924" y="1089720"/>
            <a:ext cx="775650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Задача </a:t>
            </a:r>
            <a:r>
              <a:rPr lang="ru-RU" sz="2800" b="1" i="1" dirty="0" smtClean="0"/>
              <a:t>15. </a:t>
            </a:r>
            <a:r>
              <a:rPr lang="ru-RU" sz="2800" i="1" dirty="0" smtClean="0"/>
              <a:t>Найдите наименьшее число, которое при делении на 2, 3,4,5,6 дает в остатке 1, а на 7 делится без остатка .</a:t>
            </a:r>
          </a:p>
          <a:p>
            <a:r>
              <a:rPr lang="ru-RU" sz="2800" b="1" i="1" dirty="0" smtClean="0"/>
              <a:t>Решение. </a:t>
            </a:r>
            <a:r>
              <a:rPr lang="ru-RU" sz="2800" i="1" dirty="0" smtClean="0"/>
              <a:t>Искомое число без единицы должно быть кратно 2,3,4,5,6.НОК этих чисел 60. Число 61 при делении на 7 дает в остатке 5, поэтому число 60  нужно увеличить во столько раз, чтобы остаток от деления полученного числа на 7 после прибавления 1 давал число кратное 7. Достаточно 60 умножить на 5 и прибавить 1. </a:t>
            </a:r>
            <a:r>
              <a:rPr lang="ru-RU" sz="2800" b="1" i="1" dirty="0" smtClean="0"/>
              <a:t>Ответ.301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896240452"/>
      </p:ext>
    </p:extLst>
  </p:cSld>
  <p:clrMapOvr>
    <a:masterClrMapping/>
  </p:clrMapOvr>
  <p:transition>
    <p:cover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85813"/>
            <a:ext cx="8229600" cy="1066800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	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229600" cy="6169174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800" b="1" i="1" dirty="0" smtClean="0"/>
              <a:t>Задача </a:t>
            </a:r>
            <a:r>
              <a:rPr lang="ru-RU" sz="2800" b="1" i="1" dirty="0" smtClean="0"/>
              <a:t>16</a:t>
            </a:r>
            <a:r>
              <a:rPr lang="ru-RU" dirty="0" smtClean="0"/>
              <a:t>	.</a:t>
            </a:r>
            <a:r>
              <a:rPr lang="ru-RU" sz="2800" i="1" dirty="0" smtClean="0"/>
              <a:t>Женщина несла на базар корзину яиц, Прохожий нечаянно толкнул женщину, корзина  упала, и яйца разбились. Виновник несчастья, желая возместить потерю, поинтересовался, сколько яиц было в корзине.- Точно не помню, - ответила  женщина, - но знаю, что когда я вынимала из корзины по 2, по 3, по 4, по 5, по 6 яиц, в корзине оставалось 1 яйцо, и когда я вынимала по 7, в корзине ничего не оставалось. Сколько было яиц в корзине?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800" i="1" dirty="0" smtClean="0"/>
              <a:t>    Решается </a:t>
            </a:r>
            <a:r>
              <a:rPr lang="ru-RU" sz="2800" i="1" dirty="0" err="1" smtClean="0"/>
              <a:t>анологично</a:t>
            </a:r>
            <a:r>
              <a:rPr lang="ru-RU" sz="2800" i="1" dirty="0" smtClean="0"/>
              <a:t> задаче11. </a:t>
            </a:r>
            <a:r>
              <a:rPr lang="ru-RU" sz="2800" b="1" i="1" dirty="0" smtClean="0"/>
              <a:t>Ответ.301</a:t>
            </a:r>
            <a:endParaRPr lang="ru-RU" sz="28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dirty="0" smtClean="0"/>
              <a:t>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548680"/>
                <a:ext cx="8424168" cy="5975945"/>
              </a:xfrm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ru-RU" sz="2800" b="1" i="1" dirty="0" smtClean="0"/>
                  <a:t>Задача 18. </a:t>
                </a:r>
                <a:r>
                  <a:rPr lang="ru-RU" sz="2800" i="1" dirty="0" smtClean="0"/>
                  <a:t>Лист бумаги разрезали на 4 части. Затем </a:t>
                </a:r>
                <a:r>
                  <a:rPr lang="ru-RU" sz="2800" i="1" dirty="0"/>
                  <a:t>каждый </a:t>
                </a:r>
                <a:r>
                  <a:rPr lang="ru-RU" sz="2800" i="1" dirty="0" smtClean="0"/>
                  <a:t>лист вновь разрезали на 4 части и т.д. Докажите, что после 26 разрезаний все полученные листы без одного можно разделить на 5 кучек.  </a:t>
                </a:r>
              </a:p>
              <a:p>
                <a:r>
                  <a:rPr lang="ru-RU" sz="2800" b="1" i="1" dirty="0" smtClean="0"/>
                  <a:t>Решение.</a:t>
                </a:r>
                <a:r>
                  <a:rPr lang="ru-RU" sz="2800" i="1" dirty="0" smtClean="0"/>
                  <a:t> После 26 разрезаний получилось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ru-RU" sz="2800" b="0" i="1" smtClean="0">
                            <a:latin typeface="Cambria Math"/>
                          </a:rPr>
                          <m:t>26</m:t>
                        </m:r>
                      </m:sup>
                    </m:sSup>
                  </m:oMath>
                </a14:m>
                <a:r>
                  <a:rPr lang="ru-RU" sz="2800" i="1" dirty="0" smtClean="0"/>
                  <a:t>, 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26</m:t>
                        </m:r>
                      </m:sup>
                    </m:sSup>
                  </m:oMath>
                </a14:m>
                <a:r>
                  <a:rPr lang="ru-RU" sz="2800" i="1" dirty="0" smtClean="0"/>
                  <a:t> - 1 делиться на 5. </a:t>
                </a:r>
                <a:endParaRPr lang="ru-RU" sz="2800" i="1" dirty="0" smtClean="0"/>
              </a:p>
              <a:p>
                <a:r>
                  <a:rPr lang="ru-RU" sz="2800" b="1" i="1" dirty="0" smtClean="0"/>
                  <a:t>Задача </a:t>
                </a:r>
                <a:r>
                  <a:rPr lang="ru-RU" sz="2800" b="1" dirty="0" smtClean="0"/>
                  <a:t>19. </a:t>
                </a:r>
                <a:r>
                  <a:rPr lang="ru-RU" sz="2800" dirty="0"/>
                  <a:t>Какой цифрой заканчивается десятичная запись числа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333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333</m:t>
                        </m:r>
                      </m:sup>
                    </m:sSup>
                  </m:oMath>
                </a14:m>
                <a:r>
                  <a:rPr lang="ru-RU" sz="2800" dirty="0"/>
                  <a:t>?</a:t>
                </a:r>
              </a:p>
              <a:p>
                <a:r>
                  <a:rPr lang="ru-RU" sz="2800" b="1" i="1" dirty="0"/>
                  <a:t>Ответ.1</a:t>
                </a:r>
                <a:endParaRPr lang="ru-RU" sz="2800" b="1" i="1" dirty="0"/>
              </a:p>
              <a:p>
                <a:pPr marL="0" indent="0" eaLnBrk="1" hangingPunct="1">
                  <a:buNone/>
                  <a:defRPr/>
                </a:pPr>
                <a:endParaRPr lang="ru-RU" sz="2800" i="1" dirty="0"/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548680"/>
                <a:ext cx="8424168" cy="5975945"/>
              </a:xfrm>
              <a:blipFill rotWithShape="1">
                <a:blip r:embed="rId3"/>
                <a:stretch>
                  <a:fillRect l="-651" t="-1020" r="-1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395288" y="908050"/>
            <a:ext cx="8229600" cy="54324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800" b="1" i="1" dirty="0" smtClean="0"/>
              <a:t>Задача </a:t>
            </a:r>
            <a:r>
              <a:rPr lang="ru-RU" altLang="ru-RU" sz="2800" b="1" i="1" dirty="0" smtClean="0"/>
              <a:t>20</a:t>
            </a:r>
            <a:r>
              <a:rPr lang="ru-RU" altLang="ru-RU" sz="2800" b="1" i="1" dirty="0" smtClean="0"/>
              <a:t>. </a:t>
            </a:r>
            <a:r>
              <a:rPr lang="ru-RU" altLang="ru-RU" sz="2800" i="1" dirty="0" smtClean="0"/>
              <a:t>Вася считает  пальцы от большого до мизинца, затем в  обратном порядке(каждый счет приходится на другой палец), затем обратно и т.д. На какой палец придется счет 2002?</a:t>
            </a:r>
          </a:p>
          <a:p>
            <a:pPr eaLnBrk="1" hangingPunct="1"/>
            <a:r>
              <a:rPr lang="ru-RU" altLang="ru-RU" sz="2800" b="1" i="1" dirty="0" smtClean="0"/>
              <a:t>Решение. </a:t>
            </a:r>
            <a:r>
              <a:rPr lang="ru-RU" altLang="ru-RU" sz="2800" dirty="0" smtClean="0">
                <a:ea typeface="Arial Unicode MS" pitchFamily="34" charset="-128"/>
                <a:cs typeface="Arial Unicode MS" pitchFamily="34" charset="-128"/>
              </a:rPr>
              <a:t>Просчитав пять пальцев от большого  до мизинца, Вася  через каждые</a:t>
            </a:r>
          </a:p>
          <a:p>
            <a:pPr marL="0" indent="0" eaLnBrk="1" hangingPunct="1">
              <a:buNone/>
            </a:pPr>
            <a:r>
              <a:rPr lang="ru-RU" altLang="ru-RU" sz="2800" dirty="0" smtClean="0">
                <a:ea typeface="Arial Unicode MS" pitchFamily="34" charset="-128"/>
                <a:cs typeface="Arial Unicode MS" pitchFamily="34" charset="-128"/>
              </a:rPr>
              <a:t>8 счетов будет оказываться в той же позиции счета( попробуйте считать свои пальцы). Так как 2002= 8*250 +2, то 2002-й счет придется на указательный палец</a:t>
            </a:r>
            <a:r>
              <a:rPr lang="ru-RU" altLang="ru-RU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988024"/>
          </a:xfrm>
        </p:spPr>
        <p:txBody>
          <a:bodyPr/>
          <a:lstStyle/>
          <a:p>
            <a:r>
              <a:rPr lang="ru-RU" i="1" dirty="0" smtClean="0"/>
              <a:t>     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Спасибо за внимание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456354"/>
      </p:ext>
    </p:extLst>
  </p:cSld>
  <p:clrMapOvr>
    <a:masterClrMapping/>
  </p:clrMapOvr>
  <p:transition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6350" y="620713"/>
            <a:ext cx="9137650" cy="1371600"/>
          </a:xfrm>
        </p:spPr>
        <p:txBody>
          <a:bodyPr/>
          <a:lstStyle/>
          <a:p>
            <a:pPr algn="ctr" eaLnBrk="1" hangingPunct="1"/>
            <a:r>
              <a:rPr lang="ru-RU" altLang="ru-RU" sz="2800" b="1" dirty="0" smtClean="0"/>
              <a:t>Признак делимости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950" y="1981200"/>
            <a:ext cx="8578850" cy="38862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/>
              <a:t>   - </a:t>
            </a:r>
            <a:r>
              <a:rPr lang="ru-RU" sz="3000" dirty="0" smtClean="0"/>
              <a:t>это правило, позволяющее сравнительно быстро определить, является ли число кратным заранее заданному без необходимости выполнять фактическое деление. Как правило, основано на действиях с частью цифр из записи числа в позиционной системе исчисления (обычно десятичной). </a:t>
            </a:r>
          </a:p>
          <a:p>
            <a:pPr algn="r" eaLnBrk="1" hangingPunct="1">
              <a:buFont typeface="Wingdings" panose="05000000000000000000" pitchFamily="2" charset="2"/>
              <a:buNone/>
              <a:defRPr/>
            </a:pPr>
            <a:r>
              <a:rPr lang="ru-RU" sz="2400" i="1" dirty="0" smtClean="0"/>
              <a:t>.</a:t>
            </a:r>
            <a:endParaRPr lang="ru-RU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3716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800" b="1" dirty="0" smtClean="0"/>
              <a:t>Классификация признаков делимости:</a:t>
            </a:r>
            <a:endParaRPr lang="ru-RU" sz="2800" b="1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3886200"/>
          </a:xfrm>
        </p:spPr>
        <p:txBody>
          <a:bodyPr/>
          <a:lstStyle/>
          <a:p>
            <a:pPr eaLnBrk="1" hangingPunct="1"/>
            <a:r>
              <a:rPr lang="ru-RU" altLang="ru-RU" sz="2800" dirty="0" smtClean="0"/>
              <a:t>признаки делимости, основанные на последних цифрах числа;</a:t>
            </a:r>
          </a:p>
          <a:p>
            <a:pPr eaLnBrk="1" hangingPunct="1"/>
            <a:r>
              <a:rPr lang="ru-RU" altLang="ru-RU" sz="2800" dirty="0" smtClean="0"/>
              <a:t>признаки делимости, основанные на сумме цифр числа;</a:t>
            </a:r>
          </a:p>
          <a:p>
            <a:pPr eaLnBrk="1" hangingPunct="1"/>
            <a:r>
              <a:rPr lang="ru-RU" altLang="ru-RU" sz="2800" dirty="0" smtClean="0"/>
              <a:t>признаки делимости, основанные на последней цифре числа и сумме цифр числа;</a:t>
            </a:r>
          </a:p>
          <a:p>
            <a:pPr eaLnBrk="1" hangingPunct="1"/>
            <a:r>
              <a:rPr lang="ru-RU" altLang="ru-RU" sz="2800" dirty="0" smtClean="0"/>
              <a:t>признаки делимости, связанные с разбиением цифр числа на группы (метод остатков).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58175" cy="928688"/>
          </a:xfrm>
        </p:spPr>
        <p:txBody>
          <a:bodyPr/>
          <a:lstStyle/>
          <a:p>
            <a:pPr algn="ctr" eaLnBrk="1" hangingPunct="1"/>
            <a:r>
              <a:rPr lang="ru-RU" altLang="ru-RU" sz="2800" dirty="0" smtClean="0"/>
              <a:t>Признаки делимости на 2,3, 4, 5,9 и 10 (</a:t>
            </a:r>
            <a:r>
              <a:rPr lang="ru-RU" altLang="ru-RU" sz="2800" i="1" dirty="0" smtClean="0"/>
              <a:t>мы знаем хорошо, учебник 5 класса)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58175" cy="494503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i="1" dirty="0"/>
              <a:t>Признак делимости на 6. </a:t>
            </a:r>
            <a:r>
              <a:rPr lang="ru-RU" sz="2800" dirty="0"/>
              <a:t>Для того чтобы число Х делилось на 6, необходимо и достаточно, чтобы оно делилось на 2 и на 3</a:t>
            </a:r>
            <a:r>
              <a:rPr lang="ru-RU" sz="2800" dirty="0" smtClean="0"/>
              <a:t>.</a:t>
            </a:r>
            <a:endParaRPr lang="ru-RU" sz="2800" dirty="0"/>
          </a:p>
          <a:p>
            <a:pPr eaLnBrk="1" hangingPunct="1">
              <a:defRPr/>
            </a:pPr>
            <a:r>
              <a:rPr lang="ru-RU" sz="2800" i="1" dirty="0" smtClean="0"/>
              <a:t>Признак </a:t>
            </a:r>
            <a:r>
              <a:rPr lang="ru-RU" sz="2800" i="1" dirty="0"/>
              <a:t>делимости на 12. </a:t>
            </a:r>
            <a:r>
              <a:rPr lang="ru-RU" sz="2800" dirty="0"/>
              <a:t>Для того чтобы число Х делилось на 12, необходимо и достаточно, чтобы оно делилось на 3 и на 4</a:t>
            </a:r>
            <a:r>
              <a:rPr lang="ru-RU" sz="2800" dirty="0" smtClean="0"/>
              <a:t>.</a:t>
            </a:r>
          </a:p>
          <a:p>
            <a:pPr eaLnBrk="1" hangingPunct="1">
              <a:defRPr/>
            </a:pPr>
            <a:r>
              <a:rPr lang="ru-RU" sz="2800" i="1" dirty="0" smtClean="0"/>
              <a:t>Признак </a:t>
            </a:r>
            <a:r>
              <a:rPr lang="ru-RU" sz="2800" i="1" dirty="0"/>
              <a:t>делимости на 15. </a:t>
            </a:r>
            <a:r>
              <a:rPr lang="ru-RU" sz="2800" dirty="0"/>
              <a:t>Для того чтобы число Х делилось на 15, необходимо и достаточно, чтобы оно делилось на 3 и на 5</a:t>
            </a:r>
            <a:r>
              <a:rPr lang="ru-RU" sz="2800" dirty="0" smtClean="0"/>
              <a:t>.</a:t>
            </a:r>
          </a:p>
          <a:p>
            <a:pPr eaLnBrk="1" hangingPunct="1">
              <a:defRPr/>
            </a:pPr>
            <a:r>
              <a:rPr lang="ru-RU" sz="2800" dirty="0" smtClean="0"/>
              <a:t> (</a:t>
            </a:r>
            <a:r>
              <a:rPr lang="ru-RU" sz="2800" i="1" dirty="0" err="1" smtClean="0"/>
              <a:t>анологично</a:t>
            </a:r>
            <a:r>
              <a:rPr lang="ru-RU" sz="2800" i="1" dirty="0" smtClean="0"/>
              <a:t> можно получить  и другие признаки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9"/>
            <a:ext cx="8229600" cy="86409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800" b="1" dirty="0" smtClean="0"/>
              <a:t>Важно знать.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777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dirty="0" smtClean="0"/>
              <a:t>1. Всякое число </a:t>
            </a:r>
            <a:r>
              <a:rPr lang="ru-RU" sz="2800" dirty="0" err="1" smtClean="0"/>
              <a:t>a</a:t>
            </a:r>
            <a:r>
              <a:rPr lang="ru-RU" sz="2800" dirty="0" smtClean="0"/>
              <a:t>, отличное от нуля делится на себя.</a:t>
            </a:r>
          </a:p>
          <a:p>
            <a:pPr eaLnBrk="1" hangingPunct="1">
              <a:defRPr/>
            </a:pPr>
            <a:r>
              <a:rPr lang="ru-RU" sz="2800" dirty="0" smtClean="0"/>
              <a:t>2. Если </a:t>
            </a:r>
            <a:r>
              <a:rPr lang="ru-RU" sz="2800" dirty="0" err="1" smtClean="0"/>
              <a:t>a⋮b</a:t>
            </a:r>
            <a:r>
              <a:rPr lang="ru-RU" sz="2800" dirty="0" smtClean="0"/>
              <a:t> и </a:t>
            </a:r>
            <a:r>
              <a:rPr lang="ru-RU" sz="2800" dirty="0" err="1" smtClean="0"/>
              <a:t>b⋮c</a:t>
            </a:r>
            <a:r>
              <a:rPr lang="ru-RU" sz="2800" dirty="0" smtClean="0"/>
              <a:t>, то </a:t>
            </a:r>
            <a:r>
              <a:rPr lang="ru-RU" sz="2800" dirty="0" err="1" smtClean="0"/>
              <a:t>a</a:t>
            </a:r>
            <a:r>
              <a:rPr lang="ru-RU" sz="2800" dirty="0" smtClean="0"/>
              <a:t> ⋮</a:t>
            </a:r>
            <a:r>
              <a:rPr lang="ru-RU" sz="2800" dirty="0" err="1" smtClean="0"/>
              <a:t>c</a:t>
            </a:r>
            <a:r>
              <a:rPr lang="ru-RU" sz="2800" dirty="0" smtClean="0"/>
              <a:t>.</a:t>
            </a:r>
          </a:p>
          <a:p>
            <a:pPr eaLnBrk="1" hangingPunct="1">
              <a:defRPr/>
            </a:pPr>
            <a:r>
              <a:rPr lang="ru-RU" sz="2800" dirty="0" smtClean="0"/>
              <a:t>3.Если a делится на b (b≠ 0) и b делится на a (a≠0), то числа a и b либо равны, либо являются противоположными числами.</a:t>
            </a:r>
          </a:p>
          <a:p>
            <a:pPr eaLnBrk="1" hangingPunct="1">
              <a:defRPr/>
            </a:pPr>
            <a:r>
              <a:rPr lang="ru-RU" sz="2800" dirty="0" smtClean="0"/>
              <a:t>4. Если в сумме целых чисел каждое слагаемое делится на некоторое число, то сумма делится на это число.</a:t>
            </a:r>
          </a:p>
          <a:p>
            <a:pPr eaLnBrk="1" hangingPunct="1">
              <a:defRPr/>
            </a:pPr>
            <a:endParaRPr lang="ru-RU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20688"/>
            <a:ext cx="8820472" cy="554461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/>
              <a:t>5. Если в разности целых чисел уменьшаемое и вычитаемое делятся на некоторое число, то разность делится на это число</a:t>
            </a:r>
            <a:r>
              <a:rPr lang="ru-RU" sz="2800" dirty="0" smtClean="0"/>
              <a:t>.(93-30)/6</a:t>
            </a:r>
            <a:r>
              <a:rPr lang="ru-RU" sz="2800" dirty="0"/>
              <a:t>. Если в сумме целых чисел все слагаемые, кроме одного, делятся на некоторое число, то сумма не делится на это число.</a:t>
            </a:r>
          </a:p>
          <a:p>
            <a:pPr eaLnBrk="1" hangingPunct="1">
              <a:defRPr/>
            </a:pPr>
            <a:r>
              <a:rPr lang="ru-RU" sz="2800" dirty="0"/>
              <a:t>7. Если в произведении целых чисел один из множителей делится на некоторое число, то и произведение делится на это число</a:t>
            </a:r>
          </a:p>
          <a:p>
            <a:pPr eaLnBrk="1" hangingPunct="1">
              <a:defRPr/>
            </a:pPr>
            <a:r>
              <a:rPr lang="ru-RU" sz="2800" dirty="0"/>
              <a:t>8. Если в произведении двух целых чисел один из множителей делится на m, а другой на n, и произведение делится на </a:t>
            </a:r>
            <a:r>
              <a:rPr lang="ru-RU" sz="2800" dirty="0" err="1"/>
              <a:t>mn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04265101"/>
      </p:ext>
    </p:extLst>
  </p:cSld>
  <p:clrMapOvr>
    <a:masterClrMapping/>
  </p:clrMapOvr>
  <p:transition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20688"/>
            <a:ext cx="8820472" cy="554461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6. Произведение двух последовательных целых чисел делится на 2 (</a:t>
            </a:r>
            <a:r>
              <a:rPr lang="en-US" sz="2800" i="1" dirty="0" smtClean="0"/>
              <a:t>n </a:t>
            </a:r>
            <a:r>
              <a:rPr lang="ru-RU" sz="2800" i="1" dirty="0" smtClean="0"/>
              <a:t>(</a:t>
            </a:r>
            <a:r>
              <a:rPr lang="en-US" sz="2800" i="1" dirty="0" smtClean="0"/>
              <a:t>n</a:t>
            </a:r>
            <a:r>
              <a:rPr lang="ru-RU" sz="2800" i="1" dirty="0" smtClean="0"/>
              <a:t>+1) всегда четное )</a:t>
            </a:r>
            <a:r>
              <a:rPr lang="ru-RU" sz="2800" dirty="0" smtClean="0"/>
              <a:t>.</a:t>
            </a:r>
          </a:p>
          <a:p>
            <a:pPr marL="0" indent="0" eaLnBrk="1" hangingPunct="1">
              <a:buNone/>
              <a:defRPr/>
            </a:pPr>
            <a:r>
              <a:rPr lang="ru-RU" sz="2800" dirty="0" smtClean="0"/>
              <a:t>   5*6, 20*21</a:t>
            </a:r>
            <a:endParaRPr lang="ru-RU" sz="2800" dirty="0"/>
          </a:p>
          <a:p>
            <a:pPr eaLnBrk="1" hangingPunct="1">
              <a:defRPr/>
            </a:pPr>
            <a:r>
              <a:rPr lang="ru-RU" sz="2800" dirty="0"/>
              <a:t>7. </a:t>
            </a:r>
            <a:r>
              <a:rPr lang="ru-RU" sz="2800" dirty="0" smtClean="0"/>
              <a:t>Произведение трех последовательных  </a:t>
            </a:r>
            <a:r>
              <a:rPr lang="ru-RU" sz="2800" dirty="0"/>
              <a:t>целых чисел </a:t>
            </a:r>
            <a:r>
              <a:rPr lang="ru-RU" sz="2800" dirty="0" smtClean="0"/>
              <a:t>делится на 6 (</a:t>
            </a:r>
            <a:r>
              <a:rPr lang="en-US" sz="2800" i="1" dirty="0"/>
              <a:t>n </a:t>
            </a:r>
            <a:r>
              <a:rPr lang="ru-RU" sz="2800" i="1" dirty="0"/>
              <a:t>(</a:t>
            </a:r>
            <a:r>
              <a:rPr lang="en-US" sz="2800" i="1" dirty="0"/>
              <a:t>n</a:t>
            </a:r>
            <a:r>
              <a:rPr lang="ru-RU" sz="2800" i="1" dirty="0"/>
              <a:t>+1</a:t>
            </a:r>
            <a:r>
              <a:rPr lang="ru-RU" sz="2800" i="1" dirty="0" smtClean="0"/>
              <a:t>)(</a:t>
            </a:r>
            <a:r>
              <a:rPr lang="en-US" sz="2800" i="1" dirty="0" smtClean="0"/>
              <a:t>n</a:t>
            </a:r>
            <a:r>
              <a:rPr lang="ru-RU" sz="2800" i="1" dirty="0" smtClean="0"/>
              <a:t> +2)).</a:t>
            </a:r>
          </a:p>
          <a:p>
            <a:pPr marL="0" indent="0" eaLnBrk="1" hangingPunct="1">
              <a:buNone/>
              <a:defRPr/>
            </a:pPr>
            <a:r>
              <a:rPr lang="ru-RU" sz="2800" i="1" dirty="0"/>
              <a:t> </a:t>
            </a:r>
            <a:r>
              <a:rPr lang="ru-RU" sz="2800" i="1" dirty="0" smtClean="0"/>
              <a:t>   2*3*4, 13*14*15=13*</a:t>
            </a:r>
            <a:r>
              <a:rPr lang="ru-RU" sz="2800" b="1" i="1" dirty="0" smtClean="0"/>
              <a:t>2</a:t>
            </a:r>
            <a:r>
              <a:rPr lang="ru-RU" sz="2800" i="1" dirty="0" smtClean="0"/>
              <a:t>*7*</a:t>
            </a:r>
            <a:r>
              <a:rPr lang="ru-RU" sz="2800" b="1" i="1" dirty="0" smtClean="0"/>
              <a:t>3</a:t>
            </a:r>
            <a:r>
              <a:rPr lang="ru-RU" sz="2800" i="1" dirty="0" smtClean="0"/>
              <a:t>*5 </a:t>
            </a:r>
            <a:endParaRPr lang="ru-RU" sz="2800" dirty="0"/>
          </a:p>
          <a:p>
            <a:pPr eaLnBrk="1" hangingPunct="1">
              <a:defRPr/>
            </a:pPr>
            <a:r>
              <a:rPr lang="ru-RU" sz="2800" dirty="0"/>
              <a:t>8. Произведение </a:t>
            </a:r>
            <a:r>
              <a:rPr lang="en-US" sz="2800" i="1" dirty="0"/>
              <a:t>n</a:t>
            </a:r>
            <a:r>
              <a:rPr lang="ru-RU" sz="2800" dirty="0" smtClean="0"/>
              <a:t> </a:t>
            </a:r>
            <a:r>
              <a:rPr lang="ru-RU" sz="2800" dirty="0"/>
              <a:t>последовательных целых чисел делится </a:t>
            </a:r>
            <a:r>
              <a:rPr lang="ru-RU" sz="2800" i="1" dirty="0" smtClean="0"/>
              <a:t>n.</a:t>
            </a:r>
          </a:p>
          <a:p>
            <a:pPr eaLnBrk="1" hangingPunct="1">
              <a:defRPr/>
            </a:pPr>
            <a:r>
              <a:rPr lang="ru-RU" sz="2800" i="1" dirty="0" smtClean="0"/>
              <a:t>2*3*4*</a:t>
            </a:r>
            <a:r>
              <a:rPr lang="ru-RU" sz="2800" b="1" i="1" dirty="0" smtClean="0"/>
              <a:t>5</a:t>
            </a:r>
            <a:r>
              <a:rPr lang="ru-RU" sz="2800" i="1" dirty="0" smtClean="0"/>
              <a:t>*6</a:t>
            </a:r>
            <a:r>
              <a:rPr lang="en-US" sz="2800" dirty="0" smtClean="0"/>
              <a:t>:</a:t>
            </a:r>
            <a:r>
              <a:rPr lang="en-US" sz="2800" b="1" dirty="0" smtClean="0"/>
              <a:t>5</a:t>
            </a:r>
            <a:r>
              <a:rPr lang="ru-RU" sz="2800" dirty="0" smtClean="0"/>
              <a:t>,  12*13*</a:t>
            </a:r>
            <a:r>
              <a:rPr lang="ru-RU" sz="2800" b="1" dirty="0" smtClean="0"/>
              <a:t>14</a:t>
            </a:r>
            <a:r>
              <a:rPr lang="ru-RU" sz="2800" dirty="0" smtClean="0"/>
              <a:t>*15*16*17*18</a:t>
            </a:r>
            <a:r>
              <a:rPr lang="en-US" sz="2800" b="1" dirty="0" smtClean="0"/>
              <a:t>:7</a:t>
            </a:r>
            <a:endParaRPr lang="ru-RU" sz="2800" b="1" i="1" dirty="0" smtClean="0"/>
          </a:p>
          <a:p>
            <a:pPr marL="0" indent="0" eaLnBrk="1" hangingPunct="1">
              <a:buNone/>
              <a:defRPr/>
            </a:pPr>
            <a:endParaRPr lang="ru-RU" sz="2800" i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7978625"/>
      </p:ext>
    </p:extLst>
  </p:cSld>
  <p:clrMapOvr>
    <a:masterClrMapping/>
  </p:clrMapOvr>
  <p:transition>
    <p:cover dir="d"/>
  </p:transition>
</p:sld>
</file>

<file path=ppt/theme/theme1.xml><?xml version="1.0" encoding="utf-8"?>
<a:theme xmlns:a="http://schemas.openxmlformats.org/drawingml/2006/main" name="Тема2">
  <a:themeElements>
    <a:clrScheme name="Пиксел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1858</TotalTime>
  <Words>2646</Words>
  <Application>Microsoft Office PowerPoint</Application>
  <PresentationFormat>Экран (4:3)</PresentationFormat>
  <Paragraphs>228</Paragraphs>
  <Slides>38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40" baseType="lpstr">
      <vt:lpstr>Тема2</vt:lpstr>
      <vt:lpstr>Край</vt:lpstr>
      <vt:lpstr>     Задачи на делимость</vt:lpstr>
      <vt:lpstr>                Что мы знаем</vt:lpstr>
      <vt:lpstr>Деление с остатком</vt:lpstr>
      <vt:lpstr>Признак делимости</vt:lpstr>
      <vt:lpstr>Классификация признаков делимости:</vt:lpstr>
      <vt:lpstr>Признаки делимости на 2,3, 4, 5,9 и 10 (мы знаем хорошо, учебник 5 класса)</vt:lpstr>
      <vt:lpstr>Важно знать.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Примеры задач</vt:lpstr>
      <vt:lpstr>Презентация PowerPoint</vt:lpstr>
      <vt:lpstr>.</vt:lpstr>
      <vt:lpstr>Таблица остатков по модулю             7</vt:lpstr>
      <vt:lpstr>Таблица остатков по модулю             10</vt:lpstr>
      <vt:lpstr>Презентация PowerPoint</vt:lpstr>
      <vt:lpstr>Выводы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</vt:lpstr>
      <vt:lpstr>Презентация PowerPoint</vt:lpstr>
      <vt:lpstr>      Спасибо за внимание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PC Com</cp:lastModifiedBy>
  <cp:revision>173</cp:revision>
  <dcterms:created xsi:type="dcterms:W3CDTF">2019-01-12T11:27:37Z</dcterms:created>
  <dcterms:modified xsi:type="dcterms:W3CDTF">2022-01-26T19:09:57Z</dcterms:modified>
</cp:coreProperties>
</file>