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8"/>
  </p:notesMasterIdLst>
  <p:sldIdLst>
    <p:sldId id="256" r:id="rId2"/>
    <p:sldId id="274" r:id="rId3"/>
    <p:sldId id="279" r:id="rId4"/>
    <p:sldId id="281" r:id="rId5"/>
    <p:sldId id="292" r:id="rId6"/>
    <p:sldId id="293" r:id="rId7"/>
    <p:sldId id="309" r:id="rId8"/>
    <p:sldId id="302" r:id="rId9"/>
    <p:sldId id="305" r:id="rId10"/>
    <p:sldId id="306" r:id="rId11"/>
    <p:sldId id="307" r:id="rId12"/>
    <p:sldId id="298" r:id="rId13"/>
    <p:sldId id="308" r:id="rId14"/>
    <p:sldId id="310" r:id="rId15"/>
    <p:sldId id="31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6" autoAdjust="0"/>
    <p:restoredTop sz="94624" autoAdjust="0"/>
  </p:normalViewPr>
  <p:slideViewPr>
    <p:cSldViewPr>
      <p:cViewPr>
        <p:scale>
          <a:sx n="90" d="100"/>
          <a:sy n="90" d="100"/>
        </p:scale>
        <p:origin x="-81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5CE526-0596-4C6F-BB43-0A1B6673560E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F4B34E-4A14-47EB-8153-F466A3B29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C04F8-9E62-402B-A93A-57B3DE6C153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CB3C19-F0BA-40B2-8F5C-2E2A8E4F9E3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3AD6-5572-4114-99F2-6F455E8C8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9CCD-7B32-470F-8FE8-89AA4CB05C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BDD5-B1F5-46DA-B239-B1ACE6D81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5D23-9B14-4AA2-8A9A-FD86AE225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7FFD-D3A6-4D71-A7EF-550D8126A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8686-4F23-4100-8763-0D9F61CF8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57ED-F855-42F4-94F2-D34D642706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45E9-85D4-4567-B436-621282D73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BB30-502D-4E4D-88EF-83D4F4368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6B8F-7F5A-42D3-8BC0-56E02FA21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2857-7B5B-42CC-AF76-54B8C7532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5580-04DA-4A12-92F7-46716875B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71B0B4-9A0A-40F7-88CB-7E0700B31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3" r:id="rId2"/>
    <p:sldLayoutId id="2147483889" r:id="rId3"/>
    <p:sldLayoutId id="2147483884" r:id="rId4"/>
    <p:sldLayoutId id="2147483885" r:id="rId5"/>
    <p:sldLayoutId id="2147483890" r:id="rId6"/>
    <p:sldLayoutId id="2147483891" r:id="rId7"/>
    <p:sldLayoutId id="2147483892" r:id="rId8"/>
    <p:sldLayoutId id="2147483893" r:id="rId9"/>
    <p:sldLayoutId id="2147483886" r:id="rId10"/>
    <p:sldLayoutId id="2147483894" r:id="rId11"/>
    <p:sldLayoutId id="21474838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Библиотек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685800"/>
            <a:ext cx="6858000" cy="4953000"/>
          </a:xfrm>
        </p:spPr>
        <p:txBody>
          <a:bodyPr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4000" dirty="0" smtClean="0">
              <a:latin typeface="Aquarelle" pitchFamily="66" charset="-52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7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ВЕКТОРЫ И ИХ ПРИМЕНЕНИЕ</a:t>
            </a:r>
            <a:endParaRPr lang="en-US" altLang="ru-RU" sz="7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ru-RU" sz="2000" dirty="0" smtClean="0">
              <a:latin typeface="Briolin" pitchFamily="2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alt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государственного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«Осиновский учебно-педагогический комплекс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- средняя школа»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Александрова Н.В.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4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:\00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07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5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: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077200" cy="530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9144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6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H: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03148"/>
            <a:ext cx="8153400" cy="536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7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:\00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001000" cy="497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3318684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762000"/>
            <a:ext cx="517354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9.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изображение_viber_2022-05-05_14-50-55-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1" y="762000"/>
            <a:ext cx="8000999" cy="560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620000" cy="3962400"/>
          </a:xfrm>
        </p:spPr>
        <p:txBody>
          <a:bodyPr/>
          <a:lstStyle/>
          <a:p>
            <a:pPr algn="ctr" eaLnBrk="1" hangingPunct="1"/>
            <a:r>
              <a:rPr lang="ru-RU" altLang="ru-RU" sz="6600" b="1" dirty="0" smtClean="0"/>
              <a:t>СПАСИБО ЗА </a:t>
            </a:r>
            <a:br>
              <a:rPr lang="ru-RU" altLang="ru-RU" sz="6600" b="1" dirty="0" smtClean="0"/>
            </a:br>
            <a:r>
              <a:rPr lang="ru-RU" altLang="ru-RU" sz="6600" b="1" dirty="0" smtClean="0"/>
              <a:t>ВНИМАНИЕ</a:t>
            </a:r>
            <a:r>
              <a:rPr lang="ru-RU" altLang="ru-RU" sz="6600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153400" cy="5775325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Вектор  - это направленный отрезок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АВ                        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Начало направленного отрезка считается началом вектора АВ, а конец   (В) - концом вектора АВ. Длиной вектора считается длина направленного отрезка.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               Векторы АВ и СД считаются равными, если они одинаково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Д     направлены и имеют одинаковую длину.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                АВ = СД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Вектор, который определяется направленным отрезком АА называется нулевым вектором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АА = 0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Векторы, которые определяются направленными отрезками                              АВ и ВА называют противоположными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ВА =  - АВ 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295400" y="914400"/>
            <a:ext cx="914400" cy="76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609600" y="2895600"/>
            <a:ext cx="762000" cy="76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838200" y="3124200"/>
            <a:ext cx="762000" cy="76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286000" y="11430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62800" y="1828800"/>
            <a:ext cx="228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95600" y="2133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24200" y="27432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57600" y="27432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77200" y="41148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76400" y="3810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86000" y="3810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76400" y="4800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76400" y="5715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38400" y="5715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5800" y="54102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19200" y="54102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6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839200" cy="6477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Сложение векторов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1)правило треугольника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В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а +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АВ + ВМ = АМ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                           М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а +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2)правило параллелограмма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В                         М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а +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АВ + А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АМ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Вычитание векторов 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Свойство сложения </a:t>
            </a: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+(b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62000" y="990600"/>
            <a:ext cx="914400" cy="685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2000" y="1676400"/>
            <a:ext cx="1447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1524000" y="1066800"/>
            <a:ext cx="762000" cy="609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14400" y="11430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05000" y="11430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19400" y="114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24200" y="114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81400" y="1143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114800" y="1143000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24400" y="11430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990600" y="18288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371600" y="18288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647700" y="2705100"/>
            <a:ext cx="838200" cy="76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676400" y="2667000"/>
            <a:ext cx="1066800" cy="838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447800" y="2667000"/>
            <a:ext cx="1295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85800" y="3505200"/>
            <a:ext cx="1066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85800" y="2667000"/>
            <a:ext cx="2057400" cy="838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H="1" flipV="1">
            <a:off x="723900" y="4305300"/>
            <a:ext cx="762000" cy="533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38200" y="4953000"/>
            <a:ext cx="1066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6200000" flipV="1">
            <a:off x="1219200" y="4267200"/>
            <a:ext cx="762000" cy="609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429000" y="2895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3733800" y="2895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191000" y="2895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724400" y="2895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334000" y="2895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62000" y="28956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600200" y="28956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295400" y="28956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066800" y="3581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914400" y="42672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143000" y="50292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752600" y="42672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895600" y="4267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76600" y="4267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581400" y="4267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752600" y="5715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133600" y="5715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514600" y="5715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895600" y="5715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8288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2098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5908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8956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2766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657600" y="6019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59277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Произведение вектора на число.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Произведением вектора а на число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вектор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такой, что                 во-первых, векторы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а одинаково направлены, если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&gt;0 и противоположно 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направлены, если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&lt;0 и во-вторых, длины векторов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связаны равенством     |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a|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|ⱪ|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•|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a|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3а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-2а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Справедливо равенство (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m•n)a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k=0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произведением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нулевой вектор</a:t>
            </a:r>
          </a:p>
          <a:p>
            <a:pPr algn="just"/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ⱪa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распределительные свойства </a:t>
            </a:r>
          </a:p>
          <a:p>
            <a:pPr algn="just"/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умножения вектора на число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315200" y="76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19400" y="114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0400" y="114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934200" y="1676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67600" y="1676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09800" y="2057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48000" y="2057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914400" y="2438400"/>
            <a:ext cx="838200" cy="457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90600" y="2438400"/>
            <a:ext cx="1600200" cy="838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1295400" y="3124200"/>
            <a:ext cx="1066800" cy="457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143000" y="25146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219200" y="2819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676400" y="3200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657600" y="3886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343400" y="3886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57600" y="4191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620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1430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764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2098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95400" y="495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828800" y="495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286000" y="4953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авая фигурная скобка 58"/>
          <p:cNvSpPr/>
          <p:nvPr/>
        </p:nvSpPr>
        <p:spPr>
          <a:xfrm>
            <a:off x="2514600" y="4495800"/>
            <a:ext cx="152400" cy="609600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352800" y="76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59277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                       Если нулевые векторы отложены от одного пункта:</a:t>
            </a: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а                        а = АВ,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АС,  то угол ВАС называется углом между       </a:t>
            </a:r>
          </a:p>
          <a:p>
            <a:pPr marL="342900" indent="-342900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векторами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                     С</a:t>
            </a: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Ненулевые векторы АВ и СД называются коллинеарными, если прямые АВ и СД параллельны или совпадают.      </a:t>
            </a: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Нулевой вектор считается коллинеарным с любым вектором. </a:t>
            </a: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Если векторы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коллинеарные, то один из них можно выразить через другой:</a:t>
            </a:r>
          </a:p>
          <a:p>
            <a:pPr marL="342900" indent="-342900" algn="just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или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определенные числа.     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95300" y="495300"/>
            <a:ext cx="990600" cy="914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3400" y="1447800"/>
            <a:ext cx="12192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533400" y="1143000"/>
            <a:ext cx="533400" cy="609600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38200" y="6858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38200" y="1676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62200" y="685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24200" y="685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43200" y="6858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73463" y="650875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05200" y="990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86200" y="990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534400" y="20574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38200" y="23622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048000" y="20574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581400" y="20574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14600" y="3048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95600" y="3048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47800" y="3657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81200" y="3657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67000" y="3657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00400" y="3657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71600" y="3048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28800" y="13716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86200" y="1371600"/>
            <a:ext cx="26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19400" y="129540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43400" y="129540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09800" y="1295400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129540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438400"/>
            <a:ext cx="647700" cy="533400"/>
          </a:xfrm>
          <a:prstGeom prst="rect">
            <a:avLst/>
          </a:prstGeom>
          <a:noFill/>
        </p:spPr>
      </p:pic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438400"/>
            <a:ext cx="6477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38400"/>
            <a:ext cx="600075" cy="5334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19400" y="1371600"/>
            <a:ext cx="26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240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6300" algn="l"/>
              </a:tabLst>
            </a:pPr>
            <a:endParaRPr kumimoji="1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95400"/>
            <a:ext cx="3048000" cy="309336"/>
          </a:xfrm>
          <a:prstGeom prst="rect">
            <a:avLst/>
          </a:prstGeom>
          <a:noFill/>
        </p:spPr>
      </p:pic>
      <p:sp>
        <p:nvSpPr>
          <p:cNvPr id="14339" name="Содержимое 7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62484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Если АВ – вектор пространства с началом в точке А(х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концом в точке В (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то координаты вектора АВ (х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х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Длина (или модуль) вектора АВ находится по формуле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|АВ| =                      ²                  ²                 ²                              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же формула выражает расстояние между точками А и В.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Координаты середины отрезка АВ  можно найти по формулам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        у =    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Скалярное произведение векторов  а и b – это число, определяемое  по формуле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•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|a|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|b|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φ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l-GR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φ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угол между векторами а и b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векторы заданы своими координатами а (а  , а 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), то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•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b=a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φ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191000" y="24384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33800" y="236220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14600" y="236220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371600" y="236220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71800" y="24384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752600" y="24384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590800" y="5105400"/>
            <a:ext cx="22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1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57200" y="198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410200"/>
            <a:ext cx="533400" cy="685800"/>
          </a:xfrm>
          <a:prstGeom prst="rect">
            <a:avLst/>
          </a:prstGeom>
          <a:noFill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609600" y="3581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4953000" y="6858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10000" y="9906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9600" y="1295400"/>
            <a:ext cx="3048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38200" y="3581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295400" y="3581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752600" y="35814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038600" y="4038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419600" y="40386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2578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867400" y="46482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553200" y="4648200"/>
            <a:ext cx="30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sz="1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562600" y="4648200"/>
            <a:ext cx="22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sz="1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172200" y="4648200"/>
            <a:ext cx="22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1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162800" y="4648200"/>
            <a:ext cx="22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1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858000" y="46482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09600" y="5029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914400" y="5029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752600" y="51054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143000" y="5105400"/>
            <a:ext cx="22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sz="1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371600" y="5105400"/>
            <a:ext cx="30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1 </a:t>
            </a:r>
            <a:endParaRPr lang="ru-RU" sz="1400" dirty="0"/>
          </a:p>
        </p:txBody>
      </p:sp>
      <p:sp>
        <p:nvSpPr>
          <p:cNvPr id="84" name="Прямоугольник 83"/>
          <p:cNvSpPr/>
          <p:nvPr/>
        </p:nvSpPr>
        <p:spPr>
          <a:xfrm flipH="1">
            <a:off x="1981200" y="5105400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²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362200" y="5105400"/>
            <a:ext cx="22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3  </a:t>
            </a:r>
            <a:endParaRPr lang="ru-RU" sz="1400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371600" y="5410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600200" y="5410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371600" y="5791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600200" y="5791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343400" y="3124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477000" y="45720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4648200" y="31242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048000" y="1447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114800" y="1447800"/>
            <a:ext cx="152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J:\изображение_viber_2022-04-29_14-42-39-6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153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610600" cy="5486400"/>
          </a:xfrm>
        </p:spPr>
        <p:txBody>
          <a:bodyPr/>
          <a:lstStyle/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 2 </a:t>
            </a: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векторах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 = 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 =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 треугольник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медиана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вектор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ОС.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Достроим треугольник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параллелограмма. Тогда по правилу параллелограмма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OA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b.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OD| =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2|О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]и векторы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коллинеарны и 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одинаково направлены.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OD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(a+ b).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егор\AppData\Local\Microsoft\Windows\Temporary Internet Files\Content.Word\004.jpg"/>
          <p:cNvPicPr/>
          <p:nvPr/>
        </p:nvPicPr>
        <p:blipFill>
          <a:blip r:embed="rId3"/>
          <a:srcRect l="34849" t="27989" r="38379" b="45109"/>
          <a:stretch>
            <a:fillRect/>
          </a:stretch>
        </p:blipFill>
        <p:spPr bwMode="auto">
          <a:xfrm>
            <a:off x="3048000" y="1371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2057400" y="29718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67000" y="29718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81400" y="29718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48000" y="29718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33600" y="34290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34000"/>
            <a:ext cx="152400" cy="4286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334000"/>
            <a:ext cx="152400" cy="428625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>
            <a:off x="2590800" y="43434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124200" y="43434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657600" y="43434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91000" y="4343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95800" y="43434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15000" y="43434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400800" y="43434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24000" y="48006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286000" y="48006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95800" y="48006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38600" y="53340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800600" y="53340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334000" y="53340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67400" y="53340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172200" y="5334000"/>
            <a:ext cx="228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886200" y="4800600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 descr="1620087529_1-phonoteka_org-p-fon-dlya-prezentatsii-na-urok-matematiki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572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: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1231</TotalTime>
  <Words>708</Words>
  <Application>Microsoft Office PowerPoint</Application>
  <PresentationFormat>Экран (4:3)</PresentationFormat>
  <Paragraphs>123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Задача 1  </vt:lpstr>
      <vt:lpstr>Слайд 8</vt:lpstr>
      <vt:lpstr>Задача 3</vt:lpstr>
      <vt:lpstr>Задача 4 </vt:lpstr>
      <vt:lpstr>Задача 5 </vt:lpstr>
      <vt:lpstr>Задача 6 </vt:lpstr>
      <vt:lpstr>Задача 7 </vt:lpstr>
      <vt:lpstr>Задача 8</vt:lpstr>
      <vt:lpstr>Задача 9.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CHITALKA22</dc:creator>
  <cp:lastModifiedBy>Библиотека</cp:lastModifiedBy>
  <cp:revision>138</cp:revision>
  <cp:lastPrinted>1601-01-01T00:00:00Z</cp:lastPrinted>
  <dcterms:created xsi:type="dcterms:W3CDTF">1601-01-01T00:00:00Z</dcterms:created>
  <dcterms:modified xsi:type="dcterms:W3CDTF">2022-05-05T12:15:23Z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