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74" r:id="rId2"/>
    <p:sldId id="305" r:id="rId3"/>
    <p:sldId id="320" r:id="rId4"/>
    <p:sldId id="322" r:id="rId5"/>
    <p:sldId id="323" r:id="rId6"/>
    <p:sldId id="324" r:id="rId7"/>
    <p:sldId id="325" r:id="rId8"/>
    <p:sldId id="318" r:id="rId9"/>
    <p:sldId id="326" r:id="rId10"/>
    <p:sldId id="332" r:id="rId11"/>
    <p:sldId id="327" r:id="rId12"/>
    <p:sldId id="336" r:id="rId13"/>
    <p:sldId id="335" r:id="rId14"/>
    <p:sldId id="328" r:id="rId15"/>
    <p:sldId id="33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3FBC"/>
    <a:srgbClr val="00FFFF"/>
    <a:srgbClr val="66FF33"/>
    <a:srgbClr val="19772F"/>
    <a:srgbClr val="FFCC99"/>
    <a:srgbClr val="FFFF00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49" autoAdjust="0"/>
    <p:restoredTop sz="94660"/>
  </p:normalViewPr>
  <p:slideViewPr>
    <p:cSldViewPr>
      <p:cViewPr varScale="1">
        <p:scale>
          <a:sx n="111" d="100"/>
          <a:sy n="111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2E61C-B506-44B2-A253-CB0B20C56E0B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B6192-9182-4CD9-924B-10CDE67FA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B6192-9182-4CD9-924B-10CDE67FA02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A71DB-B69F-4D24-BA52-726BF2FE5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4/21/2022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aufgab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aufgab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2286000"/>
            <a:ext cx="6400800" cy="1752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5400" b="1" dirty="0" smtClean="0">
                <a:solidFill>
                  <a:srgbClr val="003FBC"/>
                </a:solidFill>
              </a:rPr>
              <a:t>Функция. </a:t>
            </a:r>
          </a:p>
          <a:p>
            <a:pPr>
              <a:defRPr/>
            </a:pPr>
            <a:r>
              <a:rPr lang="ru-RU" sz="5400" b="1" dirty="0" smtClean="0">
                <a:solidFill>
                  <a:srgbClr val="003FBC"/>
                </a:solidFill>
              </a:rPr>
              <a:t>Свойства функции.</a:t>
            </a:r>
            <a:endParaRPr lang="ru-RU" sz="5400" b="1" dirty="0">
              <a:solidFill>
                <a:srgbClr val="003FBC"/>
              </a:solidFill>
            </a:endParaRPr>
          </a:p>
        </p:txBody>
      </p:sp>
      <p:pic>
        <p:nvPicPr>
          <p:cNvPr id="5" name="Рисунок 4" descr="school10-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150115"/>
            <a:ext cx="2286000" cy="22517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33400" y="533400"/>
            <a:ext cx="7772400" cy="16764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Нулем функции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y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</a:rPr>
              <a:t> = </a:t>
            </a:r>
            <a:r>
              <a:rPr lang="ru-RU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f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ru-RU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называется такое значение аргумента 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ru-RU" sz="2400" b="1" i="1" baseline="-250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при котором функция обращается в нуль</a:t>
            </a:r>
            <a:r>
              <a:rPr lang="ru-RU" sz="2400" i="1" dirty="0" smtClean="0">
                <a:solidFill>
                  <a:schemeClr val="accent4">
                    <a:lumMod val="50000"/>
                  </a:schemeClr>
                </a:solidFill>
              </a:rPr>
              <a:t>:   </a:t>
            </a:r>
            <a:r>
              <a:rPr lang="ru-RU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f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</a:rPr>
              <a:t> (x</a:t>
            </a:r>
            <a:r>
              <a:rPr lang="ru-RU" sz="2400" b="1" i="1" baseline="-250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</a:rPr>
              <a:t>) = 0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Нули функции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абсциссы точек пересечения с Ох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6" name="Рисунок 25" descr="сет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943100"/>
            <a:ext cx="6096000" cy="4572000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3505200" y="2286000"/>
            <a:ext cx="0" cy="3962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143000" y="4343400"/>
            <a:ext cx="47244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>
            <a:off x="1737360" y="2819400"/>
            <a:ext cx="3444240" cy="3032760"/>
          </a:xfrm>
          <a:custGeom>
            <a:avLst/>
            <a:gdLst>
              <a:gd name="connsiteX0" fmla="*/ 0 w 4038600"/>
              <a:gd name="connsiteY0" fmla="*/ 2100580 h 5575300"/>
              <a:gd name="connsiteX1" fmla="*/ 609600 w 4038600"/>
              <a:gd name="connsiteY1" fmla="*/ 4157980 h 5575300"/>
              <a:gd name="connsiteX2" fmla="*/ 1676400 w 4038600"/>
              <a:gd name="connsiteY2" fmla="*/ 5392420 h 5575300"/>
              <a:gd name="connsiteX3" fmla="*/ 2407920 w 4038600"/>
              <a:gd name="connsiteY3" fmla="*/ 5255260 h 5575300"/>
              <a:gd name="connsiteX4" fmla="*/ 2895600 w 4038600"/>
              <a:gd name="connsiteY4" fmla="*/ 4157980 h 5575300"/>
              <a:gd name="connsiteX5" fmla="*/ 3855720 w 4038600"/>
              <a:gd name="connsiteY5" fmla="*/ 652780 h 5575300"/>
              <a:gd name="connsiteX6" fmla="*/ 3992880 w 4038600"/>
              <a:gd name="connsiteY6" fmla="*/ 241300 h 557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8600" h="5575300">
                <a:moveTo>
                  <a:pt x="0" y="2100580"/>
                </a:moveTo>
                <a:cubicBezTo>
                  <a:pt x="165100" y="2854960"/>
                  <a:pt x="330200" y="3609340"/>
                  <a:pt x="609600" y="4157980"/>
                </a:cubicBezTo>
                <a:cubicBezTo>
                  <a:pt x="889000" y="4706620"/>
                  <a:pt x="1376680" y="5209540"/>
                  <a:pt x="1676400" y="5392420"/>
                </a:cubicBezTo>
                <a:cubicBezTo>
                  <a:pt x="1976120" y="5575300"/>
                  <a:pt x="2204720" y="5461000"/>
                  <a:pt x="2407920" y="5255260"/>
                </a:cubicBezTo>
                <a:cubicBezTo>
                  <a:pt x="2611120" y="5049520"/>
                  <a:pt x="2654300" y="4925060"/>
                  <a:pt x="2895600" y="4157980"/>
                </a:cubicBezTo>
                <a:cubicBezTo>
                  <a:pt x="3136900" y="3390900"/>
                  <a:pt x="3672840" y="1305560"/>
                  <a:pt x="3855720" y="652780"/>
                </a:cubicBezTo>
                <a:cubicBezTo>
                  <a:pt x="4038600" y="0"/>
                  <a:pt x="4015740" y="120650"/>
                  <a:pt x="3992880" y="241300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90600" y="0"/>
            <a:ext cx="33446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3. Нули функции</a:t>
            </a:r>
            <a:endParaRPr lang="ru-RU" sz="3200" dirty="0"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67400" y="5486400"/>
            <a:ext cx="3109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x</a:t>
            </a:r>
            <a:r>
              <a:rPr lang="ru-RU" sz="2400" b="1" baseline="-300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1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,x</a:t>
            </a:r>
            <a:r>
              <a:rPr lang="ru-RU" sz="2400" b="1" baseline="-300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2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 - нули функции 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524000" y="4495800"/>
          <a:ext cx="404812" cy="657087"/>
        </p:xfrm>
        <a:graphic>
          <a:graphicData uri="http://schemas.openxmlformats.org/presentationml/2006/ole">
            <p:oleObj spid="_x0000_s110594" name="Equation" r:id="rId4" imgW="152280" imgH="228600" progId="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4556125" y="4495800"/>
          <a:ext cx="438150" cy="657225"/>
        </p:xfrm>
        <a:graphic>
          <a:graphicData uri="http://schemas.openxmlformats.org/presentationml/2006/ole">
            <p:oleObj spid="_x0000_s110595" name="Equation" r:id="rId5" imgW="164880" imgH="228600" progId="">
              <p:embed/>
            </p:oleObj>
          </a:graphicData>
        </a:graphic>
      </p:graphicFrame>
      <p:sp>
        <p:nvSpPr>
          <p:cNvPr id="16" name="Oval 44"/>
          <p:cNvSpPr>
            <a:spLocks noChangeArrowheads="1"/>
          </p:cNvSpPr>
          <p:nvPr/>
        </p:nvSpPr>
        <p:spPr bwMode="auto">
          <a:xfrm flipH="1" flipV="1">
            <a:off x="4419600" y="4267200"/>
            <a:ext cx="130175" cy="166688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Oval 44"/>
          <p:cNvSpPr>
            <a:spLocks noChangeArrowheads="1"/>
          </p:cNvSpPr>
          <p:nvPr/>
        </p:nvSpPr>
        <p:spPr bwMode="auto">
          <a:xfrm flipH="1" flipV="1">
            <a:off x="1828800" y="4267200"/>
            <a:ext cx="130175" cy="166688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5622925" y="4510088"/>
          <a:ext cx="471488" cy="474662"/>
        </p:xfrm>
        <a:graphic>
          <a:graphicData uri="http://schemas.openxmlformats.org/presentationml/2006/ole">
            <p:oleObj spid="_x0000_s110596" name="Equation" r:id="rId6" imgW="177480" imgH="164880" progId="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3706813" y="2286000"/>
          <a:ext cx="371475" cy="474663"/>
        </p:xfrm>
        <a:graphic>
          <a:graphicData uri="http://schemas.openxmlformats.org/presentationml/2006/ole">
            <p:oleObj spid="_x0000_s110597" name="Equation" r:id="rId7" imgW="139680" imgH="1648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400" y="228600"/>
            <a:ext cx="23246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4. Четность</a:t>
            </a:r>
            <a:endParaRPr lang="ru-RU" sz="3200" dirty="0">
              <a:latin typeface="+mn-l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099220" y="4385204"/>
            <a:ext cx="4945577" cy="1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90600" y="838200"/>
            <a:ext cx="2524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Четная функция</a:t>
            </a:r>
            <a:endParaRPr lang="ru-RU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762000"/>
            <a:ext cx="2826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Нечетная функция</a:t>
            </a:r>
            <a:endParaRPr lang="ru-RU" sz="2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371600"/>
            <a:ext cx="4506057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= f(x)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называется четной, если  для любого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 области определения выполняется равенство    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 (-x) = f (x)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График ч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етной функция симметричен относительно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оси ординат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37943" y="1295400"/>
            <a:ext cx="4506057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= f(x)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называется нечетной, если  для любого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 области определения выполняется равенство </a:t>
            </a:r>
          </a:p>
          <a:p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 (-x) = - f (x)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 График нечетной функции симметричен относительно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начала координат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5" name="Object 7"/>
          <p:cNvGraphicFramePr>
            <a:graphicFrameLocks noChangeAspect="1"/>
          </p:cNvGraphicFramePr>
          <p:nvPr/>
        </p:nvGraphicFramePr>
        <p:xfrm>
          <a:off x="914400" y="3409951"/>
          <a:ext cx="2971800" cy="2971799"/>
        </p:xfrm>
        <a:graphic>
          <a:graphicData uri="http://schemas.openxmlformats.org/presentationml/2006/ole">
            <p:oleObj spid="_x0000_s107525" r:id="rId4" imgW="1976628" imgH="1691945" progId="">
              <p:embed/>
            </p:oleObj>
          </a:graphicData>
        </a:graphic>
      </p:graphicFrame>
      <p:graphicFrame>
        <p:nvGraphicFramePr>
          <p:cNvPr id="107526" name="Object 8"/>
          <p:cNvGraphicFramePr>
            <a:graphicFrameLocks noChangeAspect="1"/>
          </p:cNvGraphicFramePr>
          <p:nvPr/>
        </p:nvGraphicFramePr>
        <p:xfrm>
          <a:off x="5638800" y="3446755"/>
          <a:ext cx="2895600" cy="2876257"/>
        </p:xfrm>
        <a:graphic>
          <a:graphicData uri="http://schemas.openxmlformats.org/presentationml/2006/ole">
            <p:oleObj spid="_x0000_s107526" r:id="rId5" imgW="1976628" imgH="169194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848600" cy="6858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Промежутки </a:t>
            </a:r>
            <a:r>
              <a:rPr lang="ru-RU" sz="3200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знакопостоянства</a:t>
            </a:r>
            <a:endParaRPr lang="ru-RU" sz="32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sz="half" idx="1"/>
          </p:nvPr>
        </p:nvSpPr>
        <p:spPr>
          <a:xfrm>
            <a:off x="0" y="762000"/>
            <a:ext cx="8534400" cy="215741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Промежутки, на которых непрерывная функция сохраняет свой знак и не обращается в нуль, называются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промежутками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знакопостоянства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57150" cap="flat" cmpd="thinThick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57150" cap="flat" cmpd="thinThick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28600" y="2133600"/>
            <a:ext cx="4267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&gt; 0 (график расположен выше оси ОХ) при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∞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1)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(3; +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∞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&lt;0 (график расположен ниже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OX)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;3)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692" name="Object 1"/>
          <p:cNvGraphicFramePr>
            <a:graphicFrameLocks noChangeAspect="1"/>
          </p:cNvGraphicFramePr>
          <p:nvPr/>
        </p:nvGraphicFramePr>
        <p:xfrm>
          <a:off x="4572000" y="2819400"/>
          <a:ext cx="4189413" cy="3763628"/>
        </p:xfrm>
        <a:graphic>
          <a:graphicData uri="http://schemas.openxmlformats.org/presentationml/2006/ole">
            <p:oleObj spid="_x0000_s114692" r:id="rId3" imgW="2156460" imgH="1512113" progId="">
              <p:embed/>
            </p:oleObj>
          </a:graphicData>
        </a:graphic>
      </p:graphicFrame>
      <p:sp>
        <p:nvSpPr>
          <p:cNvPr id="18" name="Oval 44"/>
          <p:cNvSpPr>
            <a:spLocks noChangeArrowheads="1"/>
          </p:cNvSpPr>
          <p:nvPr/>
        </p:nvSpPr>
        <p:spPr bwMode="auto">
          <a:xfrm flipH="1" flipV="1">
            <a:off x="7696200" y="5410200"/>
            <a:ext cx="130175" cy="166688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Oval 44"/>
          <p:cNvSpPr>
            <a:spLocks noChangeArrowheads="1"/>
          </p:cNvSpPr>
          <p:nvPr/>
        </p:nvSpPr>
        <p:spPr bwMode="auto">
          <a:xfrm flipH="1" flipV="1">
            <a:off x="6858000" y="5410200"/>
            <a:ext cx="130175" cy="166688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/>
      <p:bldP spid="18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сет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114800"/>
            <a:ext cx="3200400" cy="2400300"/>
          </a:xfrm>
          <a:prstGeom prst="rect">
            <a:avLst/>
          </a:prstGeom>
        </p:spPr>
      </p:pic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4556000" cy="68578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2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Монотонность</a:t>
            </a:r>
            <a:endParaRPr lang="ru-RU" sz="32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28600" y="762000"/>
            <a:ext cx="4214842" cy="3071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500" dirty="0" smtClean="0">
                <a:solidFill>
                  <a:srgbClr val="000099"/>
                </a:solidFill>
              </a:rPr>
              <a:t>  </a:t>
            </a:r>
            <a:endParaRPr lang="ru-RU" sz="35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Функцию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называют     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возрастающей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множестве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любых двух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точек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области определения,  таких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24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выполняется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неравенство </a:t>
            </a:r>
          </a:p>
          <a:p>
            <a:pPr algn="just">
              <a:buFont typeface="Wingdings" pitchFamily="2" charset="2"/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(х</a:t>
            </a:r>
            <a:r>
              <a:rPr lang="ru-RU" sz="24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 f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(х</a:t>
            </a:r>
            <a:r>
              <a:rPr lang="ru-RU" sz="24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l-GR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72000" y="762000"/>
            <a:ext cx="4286280" cy="321470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35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Функцию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называют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убывающей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множестве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если для любых двух точек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области определения,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таких, что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24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выполняется неравенство </a:t>
            </a:r>
          </a:p>
          <a:p>
            <a:pPr algn="just">
              <a:buFont typeface="Wingdings" pitchFamily="2" charset="2"/>
              <a:buNone/>
            </a:pP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(х</a:t>
            </a:r>
            <a:r>
              <a:rPr lang="ru-RU" sz="24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&gt;f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(х</a:t>
            </a:r>
            <a:r>
              <a:rPr lang="ru-RU" sz="24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762000" y="5562600"/>
            <a:ext cx="4222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6732588" y="63817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58" name="Line 26"/>
          <p:cNvSpPr>
            <a:spLocks noChangeShapeType="1"/>
          </p:cNvSpPr>
          <p:nvPr/>
        </p:nvSpPr>
        <p:spPr bwMode="auto">
          <a:xfrm>
            <a:off x="5148263" y="60213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1285852" y="6143644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2214547" y="6143646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>
            <a:off x="2916238" y="62372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2916238" y="61658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71" name="Text Box 39"/>
          <p:cNvSpPr txBox="1">
            <a:spLocks noChangeArrowheads="1"/>
          </p:cNvSpPr>
          <p:nvPr/>
        </p:nvSpPr>
        <p:spPr bwMode="auto">
          <a:xfrm>
            <a:off x="762000" y="6096000"/>
            <a:ext cx="7921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f(x</a:t>
            </a:r>
            <a:r>
              <a:rPr lang="en-US" sz="20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1600200" y="4267200"/>
            <a:ext cx="650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f(x</a:t>
            </a:r>
            <a:r>
              <a:rPr lang="en-US" sz="20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H="1">
            <a:off x="1066800" y="4419600"/>
            <a:ext cx="19072" cy="118112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590800" y="5562600"/>
            <a:ext cx="0" cy="7953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524000" y="6324600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Полилиния 32"/>
          <p:cNvSpPr/>
          <p:nvPr/>
        </p:nvSpPr>
        <p:spPr>
          <a:xfrm>
            <a:off x="762000" y="4191000"/>
            <a:ext cx="2286000" cy="2362200"/>
          </a:xfrm>
          <a:custGeom>
            <a:avLst/>
            <a:gdLst>
              <a:gd name="connsiteX0" fmla="*/ 0 w 4495800"/>
              <a:gd name="connsiteY0" fmla="*/ 1145540 h 3888740"/>
              <a:gd name="connsiteX1" fmla="*/ 594360 w 4495800"/>
              <a:gd name="connsiteY1" fmla="*/ 383540 h 3888740"/>
              <a:gd name="connsiteX2" fmla="*/ 3474720 w 4495800"/>
              <a:gd name="connsiteY2" fmla="*/ 3446780 h 3888740"/>
              <a:gd name="connsiteX3" fmla="*/ 4495800 w 4495800"/>
              <a:gd name="connsiteY3" fmla="*/ 3035300 h 3888740"/>
              <a:gd name="connsiteX4" fmla="*/ 4495800 w 4495800"/>
              <a:gd name="connsiteY4" fmla="*/ 3035300 h 388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00" h="3888740">
                <a:moveTo>
                  <a:pt x="0" y="1145540"/>
                </a:moveTo>
                <a:cubicBezTo>
                  <a:pt x="7620" y="572770"/>
                  <a:pt x="15240" y="0"/>
                  <a:pt x="594360" y="383540"/>
                </a:cubicBezTo>
                <a:cubicBezTo>
                  <a:pt x="1173480" y="767080"/>
                  <a:pt x="2824480" y="3004820"/>
                  <a:pt x="3474720" y="3446780"/>
                </a:cubicBezTo>
                <a:cubicBezTo>
                  <a:pt x="4124960" y="3888740"/>
                  <a:pt x="4495800" y="3035300"/>
                  <a:pt x="4495800" y="3035300"/>
                </a:cubicBezTo>
                <a:lnTo>
                  <a:pt x="4495800" y="3035300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 flipV="1">
            <a:off x="1524000" y="4038600"/>
            <a:ext cx="0" cy="25146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85800" y="5562600"/>
            <a:ext cx="29718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2590800" y="5562600"/>
            <a:ext cx="4222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1066800" y="4495800"/>
            <a:ext cx="457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Oval 44"/>
          <p:cNvSpPr>
            <a:spLocks noChangeArrowheads="1"/>
          </p:cNvSpPr>
          <p:nvPr/>
        </p:nvSpPr>
        <p:spPr bwMode="auto">
          <a:xfrm>
            <a:off x="1066800" y="4419600"/>
            <a:ext cx="76200" cy="7620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Oval 44"/>
          <p:cNvSpPr>
            <a:spLocks noChangeArrowheads="1"/>
          </p:cNvSpPr>
          <p:nvPr/>
        </p:nvSpPr>
        <p:spPr bwMode="auto">
          <a:xfrm>
            <a:off x="2514600" y="6248400"/>
            <a:ext cx="76200" cy="7620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3" name="Рисунок 52" descr="сет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4114800"/>
            <a:ext cx="3200400" cy="2400300"/>
          </a:xfrm>
          <a:prstGeom prst="rect">
            <a:avLst/>
          </a:prstGeom>
        </p:spPr>
      </p:pic>
      <p:cxnSp>
        <p:nvCxnSpPr>
          <p:cNvPr id="54" name="Прямая со стрелкой 53"/>
          <p:cNvCxnSpPr/>
          <p:nvPr/>
        </p:nvCxnSpPr>
        <p:spPr>
          <a:xfrm>
            <a:off x="5410200" y="5562600"/>
            <a:ext cx="29718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6705600" y="4038600"/>
            <a:ext cx="0" cy="25146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олилиния 55"/>
          <p:cNvSpPr/>
          <p:nvPr/>
        </p:nvSpPr>
        <p:spPr>
          <a:xfrm>
            <a:off x="5697415" y="4705644"/>
            <a:ext cx="2363373" cy="1470073"/>
          </a:xfrm>
          <a:custGeom>
            <a:avLst/>
            <a:gdLst>
              <a:gd name="connsiteX0" fmla="*/ 0 w 2363373"/>
              <a:gd name="connsiteY0" fmla="*/ 21101 h 1470073"/>
              <a:gd name="connsiteX1" fmla="*/ 731520 w 2363373"/>
              <a:gd name="connsiteY1" fmla="*/ 63304 h 1470073"/>
              <a:gd name="connsiteX2" fmla="*/ 1617785 w 2363373"/>
              <a:gd name="connsiteY2" fmla="*/ 400928 h 1470073"/>
              <a:gd name="connsiteX3" fmla="*/ 2363373 w 2363373"/>
              <a:gd name="connsiteY3" fmla="*/ 1470073 h 1470073"/>
              <a:gd name="connsiteX4" fmla="*/ 2363373 w 2363373"/>
              <a:gd name="connsiteY4" fmla="*/ 1470073 h 1470073"/>
              <a:gd name="connsiteX5" fmla="*/ 2363373 w 2363373"/>
              <a:gd name="connsiteY5" fmla="*/ 1470073 h 1470073"/>
              <a:gd name="connsiteX6" fmla="*/ 2363373 w 2363373"/>
              <a:gd name="connsiteY6" fmla="*/ 1470073 h 147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63373" h="1470073">
                <a:moveTo>
                  <a:pt x="0" y="21101"/>
                </a:moveTo>
                <a:cubicBezTo>
                  <a:pt x="230944" y="10550"/>
                  <a:pt x="461889" y="0"/>
                  <a:pt x="731520" y="63304"/>
                </a:cubicBezTo>
                <a:cubicBezTo>
                  <a:pt x="1001151" y="126609"/>
                  <a:pt x="1345810" y="166467"/>
                  <a:pt x="1617785" y="400928"/>
                </a:cubicBezTo>
                <a:cubicBezTo>
                  <a:pt x="1889760" y="635389"/>
                  <a:pt x="2363373" y="1470073"/>
                  <a:pt x="2363373" y="1470073"/>
                </a:cubicBezTo>
                <a:lnTo>
                  <a:pt x="2363373" y="1470073"/>
                </a:lnTo>
                <a:lnTo>
                  <a:pt x="2363373" y="1470073"/>
                </a:lnTo>
                <a:lnTo>
                  <a:pt x="2363373" y="1470073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5638800" y="5638800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467600" y="5638800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5943600" y="4724400"/>
            <a:ext cx="0" cy="80012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543800" y="5334000"/>
            <a:ext cx="0" cy="26672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943600" y="4724400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6705600" y="5410200"/>
            <a:ext cx="8382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44"/>
          <p:cNvSpPr>
            <a:spLocks noChangeArrowheads="1"/>
          </p:cNvSpPr>
          <p:nvPr/>
        </p:nvSpPr>
        <p:spPr bwMode="auto">
          <a:xfrm>
            <a:off x="5943600" y="4724400"/>
            <a:ext cx="76200" cy="7620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" name="Oval 44"/>
          <p:cNvSpPr>
            <a:spLocks noChangeArrowheads="1"/>
          </p:cNvSpPr>
          <p:nvPr/>
        </p:nvSpPr>
        <p:spPr bwMode="auto">
          <a:xfrm>
            <a:off x="7467600" y="5334000"/>
            <a:ext cx="76200" cy="7620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0" name="Text Box 39"/>
          <p:cNvSpPr txBox="1">
            <a:spLocks noChangeArrowheads="1"/>
          </p:cNvSpPr>
          <p:nvPr/>
        </p:nvSpPr>
        <p:spPr bwMode="auto">
          <a:xfrm>
            <a:off x="6096000" y="5105400"/>
            <a:ext cx="7921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f(x</a:t>
            </a:r>
            <a:r>
              <a:rPr lang="en-US" sz="20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6781800" y="4419600"/>
            <a:ext cx="650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f(x</a:t>
            </a:r>
            <a:r>
              <a:rPr lang="en-US" sz="20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500042"/>
            <a:ext cx="8329642" cy="71438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.Наибольшее </a:t>
            </a:r>
            <a:r>
              <a:rPr lang="ru-RU" sz="32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 наименьшее значения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79389" y="1598613"/>
            <a:ext cx="8785225" cy="5070475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Число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называют наименьшим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значением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множестве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если:               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ClrTx/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области определения существует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такая точка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(х</a:t>
            </a:r>
            <a:r>
              <a:rPr lang="ru-RU" sz="28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spcBef>
                <a:spcPts val="0"/>
              </a:spcBef>
              <a:buClrTx/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области определения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выполняется неравенство              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≥ 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(х</a:t>
            </a:r>
            <a:r>
              <a:rPr lang="ru-RU" sz="28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называют наибольшим значением функции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множестве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если:               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области определения существует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такая точка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  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(х</a:t>
            </a:r>
            <a:r>
              <a:rPr lang="ru-RU" sz="28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всех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области определения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выполняется неравенство                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(х</a:t>
            </a:r>
            <a:r>
              <a:rPr lang="ru-RU" sz="28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75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0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35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650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675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300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700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250"/>
                            </p:stCondLst>
                            <p:childTnLst>
                              <p:par>
                                <p:cTn id="6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500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500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500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1"/>
      <p:bldP spid="686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62000" y="228600"/>
            <a:ext cx="7772400" cy="4330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6" name="Рисунок 25" descr="сет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04800"/>
            <a:ext cx="8280400" cy="6210300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4648200" y="838200"/>
            <a:ext cx="0" cy="55626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524000" y="3657600"/>
            <a:ext cx="63246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 rot="1118338">
            <a:off x="2247336" y="1508236"/>
            <a:ext cx="4831080" cy="3888740"/>
          </a:xfrm>
          <a:custGeom>
            <a:avLst/>
            <a:gdLst>
              <a:gd name="connsiteX0" fmla="*/ 0 w 4495800"/>
              <a:gd name="connsiteY0" fmla="*/ 1145540 h 3888740"/>
              <a:gd name="connsiteX1" fmla="*/ 594360 w 4495800"/>
              <a:gd name="connsiteY1" fmla="*/ 383540 h 3888740"/>
              <a:gd name="connsiteX2" fmla="*/ 3474720 w 4495800"/>
              <a:gd name="connsiteY2" fmla="*/ 3446780 h 3888740"/>
              <a:gd name="connsiteX3" fmla="*/ 4495800 w 4495800"/>
              <a:gd name="connsiteY3" fmla="*/ 3035300 h 3888740"/>
              <a:gd name="connsiteX4" fmla="*/ 4495800 w 4495800"/>
              <a:gd name="connsiteY4" fmla="*/ 3035300 h 388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00" h="3888740">
                <a:moveTo>
                  <a:pt x="0" y="1145540"/>
                </a:moveTo>
                <a:cubicBezTo>
                  <a:pt x="7620" y="572770"/>
                  <a:pt x="15240" y="0"/>
                  <a:pt x="594360" y="383540"/>
                </a:cubicBezTo>
                <a:cubicBezTo>
                  <a:pt x="1173480" y="767080"/>
                  <a:pt x="2824480" y="3004820"/>
                  <a:pt x="3474720" y="3446780"/>
                </a:cubicBezTo>
                <a:cubicBezTo>
                  <a:pt x="4124960" y="3888740"/>
                  <a:pt x="4495800" y="3035300"/>
                  <a:pt x="4495800" y="3035300"/>
                </a:cubicBezTo>
                <a:lnTo>
                  <a:pt x="4495800" y="3035300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371600" y="1143000"/>
            <a:ext cx="3276600" cy="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1981200" y="457200"/>
          <a:ext cx="1600200" cy="789526"/>
        </p:xfrm>
        <a:graphic>
          <a:graphicData uri="http://schemas.openxmlformats.org/presentationml/2006/ole">
            <p:oleObj spid="_x0000_s109570" name="Equation" r:id="rId4" imgW="444240" imgH="203040" progId="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5959475" y="5026025"/>
          <a:ext cx="1416050" cy="641350"/>
        </p:xfrm>
        <a:graphic>
          <a:graphicData uri="http://schemas.openxmlformats.org/presentationml/2006/ole">
            <p:oleObj spid="_x0000_s109571" name="Equation" r:id="rId5" imgW="393480" imgH="164880" progId="">
              <p:embed/>
            </p:oleObj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4648200" y="5562600"/>
            <a:ext cx="3276600" cy="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44"/>
          <p:cNvSpPr>
            <a:spLocks noChangeArrowheads="1"/>
          </p:cNvSpPr>
          <p:nvPr/>
        </p:nvSpPr>
        <p:spPr bwMode="auto">
          <a:xfrm flipH="1" flipV="1">
            <a:off x="4572000" y="1066800"/>
            <a:ext cx="130175" cy="166688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Oval 44"/>
          <p:cNvSpPr>
            <a:spLocks noChangeArrowheads="1"/>
          </p:cNvSpPr>
          <p:nvPr/>
        </p:nvSpPr>
        <p:spPr bwMode="auto">
          <a:xfrm flipH="1" flipV="1">
            <a:off x="4572000" y="5486400"/>
            <a:ext cx="130175" cy="166688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4937125" y="868363"/>
          <a:ext cx="1141413" cy="887412"/>
        </p:xfrm>
        <a:graphic>
          <a:graphicData uri="http://schemas.openxmlformats.org/presentationml/2006/ole">
            <p:oleObj spid="_x0000_s109572" name="Equation" r:id="rId6" imgW="317160" imgH="228600" progId="">
              <p:embed/>
            </p:oleObj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3429000" y="4953000"/>
          <a:ext cx="1141413" cy="887412"/>
        </p:xfrm>
        <a:graphic>
          <a:graphicData uri="http://schemas.openxmlformats.org/presentationml/2006/ole">
            <p:oleObj spid="_x0000_s109573" name="Equation" r:id="rId7" imgW="317160" imgH="22860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C</a:t>
            </a:r>
            <a:r>
              <a:rPr lang="ru-RU" sz="3200" dirty="0" err="1" smtClean="0">
                <a:solidFill>
                  <a:srgbClr val="C00000"/>
                </a:solidFill>
              </a:rPr>
              <a:t>одержание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gray">
          <a:xfrm>
            <a:off x="1752600" y="34290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gray">
          <a:xfrm rot="3419336">
            <a:off x="1099804" y="3587702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gray">
          <a:xfrm>
            <a:off x="1295400" y="35814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gray">
          <a:xfrm>
            <a:off x="1676400" y="12954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gray">
          <a:xfrm rot="3419336">
            <a:off x="1023603" y="99690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gray">
          <a:xfrm>
            <a:off x="1828800" y="990600"/>
            <a:ext cx="36988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 Определение функции.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gray">
          <a:xfrm>
            <a:off x="1143000" y="10668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gray">
          <a:xfrm>
            <a:off x="1676400" y="19812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gray">
          <a:xfrm rot="3419336">
            <a:off x="1099804" y="191130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gray">
          <a:xfrm>
            <a:off x="1219200" y="18288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gray">
          <a:xfrm>
            <a:off x="1752600" y="2743200"/>
            <a:ext cx="4799012" cy="158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gray">
          <a:xfrm>
            <a:off x="1828800" y="41148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ltGray">
          <a:xfrm rot="3419336">
            <a:off x="1099804" y="4502104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gray">
          <a:xfrm>
            <a:off x="1219200" y="45720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FFFFFF"/>
                </a:solidFill>
              </a:rPr>
              <a:t>5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gray">
          <a:xfrm>
            <a:off x="1828800" y="1828800"/>
            <a:ext cx="421140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Способы задания функции.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gray">
          <a:xfrm>
            <a:off x="1752600" y="2667000"/>
            <a:ext cx="6629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 График функции.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gray">
          <a:xfrm>
            <a:off x="1981200" y="3505200"/>
            <a:ext cx="565327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Алгоритм описания свойств функции. 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gray">
          <a:xfrm>
            <a:off x="2057400" y="4419600"/>
            <a:ext cx="29346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Свойства функции.</a:t>
            </a: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gray">
          <a:xfrm>
            <a:off x="1828800" y="48768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gray">
          <a:xfrm>
            <a:off x="1219200" y="26670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gray">
          <a:xfrm rot="3419336">
            <a:off x="1099803" y="2673303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gray">
          <a:xfrm>
            <a:off x="1219200" y="26670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31" name="Line 26"/>
          <p:cNvSpPr>
            <a:spLocks noChangeShapeType="1"/>
          </p:cNvSpPr>
          <p:nvPr/>
        </p:nvSpPr>
        <p:spPr bwMode="gray">
          <a:xfrm>
            <a:off x="1905000" y="55626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Line 26"/>
          <p:cNvSpPr>
            <a:spLocks noChangeShapeType="1"/>
          </p:cNvSpPr>
          <p:nvPr/>
        </p:nvSpPr>
        <p:spPr bwMode="gray">
          <a:xfrm>
            <a:off x="1905000" y="63246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"/>
            <a:ext cx="7772400" cy="48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Числовой функцией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называется </a:t>
            </a:r>
            <a:r>
              <a:rPr lang="ru-RU" u="sng" dirty="0" smtClean="0">
                <a:solidFill>
                  <a:srgbClr val="002060"/>
                </a:solidFill>
              </a:rPr>
              <a:t>соответствие</a:t>
            </a:r>
            <a:r>
              <a:rPr lang="ru-RU" dirty="0" smtClean="0">
                <a:solidFill>
                  <a:srgbClr val="002060"/>
                </a:solidFill>
              </a:rPr>
              <a:t> (</a:t>
            </a:r>
            <a:r>
              <a:rPr lang="ru-RU" u="sng" dirty="0" smtClean="0">
                <a:solidFill>
                  <a:srgbClr val="002060"/>
                </a:solidFill>
              </a:rPr>
              <a:t>зависимость</a:t>
            </a:r>
            <a:r>
              <a:rPr lang="ru-RU" dirty="0" smtClean="0">
                <a:solidFill>
                  <a:srgbClr val="002060"/>
                </a:solidFill>
              </a:rPr>
              <a:t>), при котором </a:t>
            </a:r>
            <a:r>
              <a:rPr lang="ru-RU" u="sng" dirty="0" smtClean="0">
                <a:solidFill>
                  <a:srgbClr val="002060"/>
                </a:solidFill>
              </a:rPr>
              <a:t>каждому</a:t>
            </a:r>
            <a:r>
              <a:rPr lang="ru-RU" dirty="0" smtClean="0">
                <a:solidFill>
                  <a:srgbClr val="002060"/>
                </a:solidFill>
              </a:rPr>
              <a:t> значению одной переменной сопоставляется по некоторому правилу </a:t>
            </a:r>
            <a:r>
              <a:rPr lang="ru-RU" u="sng" dirty="0" smtClean="0">
                <a:solidFill>
                  <a:srgbClr val="002060"/>
                </a:solidFill>
              </a:rPr>
              <a:t>единственное</a:t>
            </a:r>
            <a:r>
              <a:rPr lang="ru-RU" dirty="0" smtClean="0">
                <a:solidFill>
                  <a:srgbClr val="002060"/>
                </a:solidFill>
              </a:rPr>
              <a:t> значение другой переменной. 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  Обозначают латинскими (иногда греческими) буквами : </a:t>
            </a:r>
            <a:r>
              <a:rPr lang="en-US" sz="2000" dirty="0" smtClean="0">
                <a:solidFill>
                  <a:srgbClr val="002060"/>
                </a:solidFill>
              </a:rPr>
              <a:t>f, q, h, y, p  </a:t>
            </a:r>
            <a:r>
              <a:rPr lang="ru-RU" sz="2000" dirty="0" smtClean="0">
                <a:solidFill>
                  <a:srgbClr val="002060"/>
                </a:solidFill>
              </a:rPr>
              <a:t>и  т.д.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Задание 1.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rgbClr val="002060"/>
                </a:solidFill>
              </a:rPr>
              <a:t>	Определите, какая из данных зависимостей является функциональной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a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q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x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4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 n           f</a:t>
            </a:r>
            <a:endParaRPr lang="ru-RU" sz="19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412" name="Oval 11"/>
          <p:cNvSpPr>
            <a:spLocks noChangeArrowheads="1"/>
          </p:cNvSpPr>
          <p:nvPr/>
        </p:nvSpPr>
        <p:spPr bwMode="auto">
          <a:xfrm>
            <a:off x="1143000" y="5029200"/>
            <a:ext cx="620713" cy="142240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Oval 13"/>
          <p:cNvSpPr>
            <a:spLocks noChangeArrowheads="1"/>
          </p:cNvSpPr>
          <p:nvPr/>
        </p:nvSpPr>
        <p:spPr bwMode="auto">
          <a:xfrm>
            <a:off x="1979613" y="5029201"/>
            <a:ext cx="611187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Oval 14"/>
          <p:cNvSpPr>
            <a:spLocks noChangeArrowheads="1"/>
          </p:cNvSpPr>
          <p:nvPr/>
        </p:nvSpPr>
        <p:spPr bwMode="auto">
          <a:xfrm>
            <a:off x="3124201" y="5029201"/>
            <a:ext cx="584200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Oval 15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924300" y="5029201"/>
            <a:ext cx="723900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AutoShape 16"/>
          <p:cNvSpPr>
            <a:spLocks noChangeArrowheads="1"/>
          </p:cNvSpPr>
          <p:nvPr/>
        </p:nvSpPr>
        <p:spPr bwMode="auto">
          <a:xfrm>
            <a:off x="1476375" y="5516563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7" name="AutoShape 17"/>
          <p:cNvSpPr>
            <a:spLocks noChangeArrowheads="1"/>
          </p:cNvSpPr>
          <p:nvPr/>
        </p:nvSpPr>
        <p:spPr bwMode="auto">
          <a:xfrm>
            <a:off x="1331913" y="580390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AutoShape 18"/>
          <p:cNvSpPr>
            <a:spLocks noChangeArrowheads="1"/>
          </p:cNvSpPr>
          <p:nvPr/>
        </p:nvSpPr>
        <p:spPr bwMode="auto">
          <a:xfrm>
            <a:off x="1547813" y="5876925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9" name="AutoShape 19"/>
          <p:cNvSpPr>
            <a:spLocks noChangeArrowheads="1"/>
          </p:cNvSpPr>
          <p:nvPr/>
        </p:nvSpPr>
        <p:spPr bwMode="auto">
          <a:xfrm>
            <a:off x="1476375" y="6164263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0" name="AutoShape 20"/>
          <p:cNvSpPr>
            <a:spLocks noChangeArrowheads="1"/>
          </p:cNvSpPr>
          <p:nvPr/>
        </p:nvSpPr>
        <p:spPr bwMode="auto">
          <a:xfrm>
            <a:off x="2286000" y="518160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1" name="AutoShape 21"/>
          <p:cNvSpPr>
            <a:spLocks noChangeArrowheads="1"/>
          </p:cNvSpPr>
          <p:nvPr/>
        </p:nvSpPr>
        <p:spPr bwMode="auto">
          <a:xfrm>
            <a:off x="2339975" y="5589588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2" name="AutoShape 22"/>
          <p:cNvSpPr>
            <a:spLocks noChangeArrowheads="1"/>
          </p:cNvSpPr>
          <p:nvPr/>
        </p:nvSpPr>
        <p:spPr bwMode="auto">
          <a:xfrm>
            <a:off x="2124075" y="5734050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3" name="AutoShape 23"/>
          <p:cNvSpPr>
            <a:spLocks noChangeArrowheads="1"/>
          </p:cNvSpPr>
          <p:nvPr/>
        </p:nvSpPr>
        <p:spPr bwMode="auto">
          <a:xfrm>
            <a:off x="2339975" y="58769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4" name="AutoShape 24"/>
          <p:cNvSpPr>
            <a:spLocks noChangeArrowheads="1"/>
          </p:cNvSpPr>
          <p:nvPr/>
        </p:nvSpPr>
        <p:spPr bwMode="auto">
          <a:xfrm>
            <a:off x="2195513" y="6092825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5" name="AutoShape 25"/>
          <p:cNvSpPr>
            <a:spLocks noChangeArrowheads="1"/>
          </p:cNvSpPr>
          <p:nvPr/>
        </p:nvSpPr>
        <p:spPr bwMode="auto">
          <a:xfrm>
            <a:off x="2195513" y="6237288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6" name="Line 26"/>
          <p:cNvSpPr>
            <a:spLocks noChangeShapeType="1"/>
          </p:cNvSpPr>
          <p:nvPr/>
        </p:nvSpPr>
        <p:spPr bwMode="auto">
          <a:xfrm>
            <a:off x="1547813" y="5589588"/>
            <a:ext cx="5762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7" name="Line 27"/>
          <p:cNvSpPr>
            <a:spLocks noChangeShapeType="1"/>
          </p:cNvSpPr>
          <p:nvPr/>
        </p:nvSpPr>
        <p:spPr bwMode="auto">
          <a:xfrm flipV="1">
            <a:off x="1403350" y="5661025"/>
            <a:ext cx="9366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8" name="Line 28"/>
          <p:cNvSpPr>
            <a:spLocks noChangeShapeType="1"/>
          </p:cNvSpPr>
          <p:nvPr/>
        </p:nvSpPr>
        <p:spPr bwMode="auto">
          <a:xfrm>
            <a:off x="1619250" y="594995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9" name="Line 29"/>
          <p:cNvSpPr>
            <a:spLocks noChangeShapeType="1"/>
          </p:cNvSpPr>
          <p:nvPr/>
        </p:nvSpPr>
        <p:spPr bwMode="auto">
          <a:xfrm>
            <a:off x="1547813" y="6237288"/>
            <a:ext cx="6477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0" name="AutoShape 31"/>
          <p:cNvSpPr>
            <a:spLocks noChangeArrowheads="1"/>
          </p:cNvSpPr>
          <p:nvPr/>
        </p:nvSpPr>
        <p:spPr bwMode="auto">
          <a:xfrm>
            <a:off x="3419475" y="54451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1" name="AutoShape 32"/>
          <p:cNvSpPr>
            <a:spLocks noChangeArrowheads="1"/>
          </p:cNvSpPr>
          <p:nvPr/>
        </p:nvSpPr>
        <p:spPr bwMode="auto">
          <a:xfrm>
            <a:off x="3492500" y="56610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2" name="AutoShape 33"/>
          <p:cNvSpPr>
            <a:spLocks noChangeArrowheads="1"/>
          </p:cNvSpPr>
          <p:nvPr/>
        </p:nvSpPr>
        <p:spPr bwMode="auto">
          <a:xfrm>
            <a:off x="3348038" y="5876925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3" name="AutoShape 35"/>
          <p:cNvSpPr>
            <a:spLocks noChangeArrowheads="1"/>
          </p:cNvSpPr>
          <p:nvPr/>
        </p:nvSpPr>
        <p:spPr bwMode="auto">
          <a:xfrm>
            <a:off x="4343400" y="5257800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4" name="AutoShape 36"/>
          <p:cNvSpPr>
            <a:spLocks noChangeArrowheads="1"/>
          </p:cNvSpPr>
          <p:nvPr/>
        </p:nvSpPr>
        <p:spPr bwMode="auto">
          <a:xfrm>
            <a:off x="4067175" y="5805488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5" name="AutoShape 37"/>
          <p:cNvSpPr>
            <a:spLocks noChangeArrowheads="1"/>
          </p:cNvSpPr>
          <p:nvPr/>
        </p:nvSpPr>
        <p:spPr bwMode="auto">
          <a:xfrm>
            <a:off x="4140200" y="60928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6" name="Line 38"/>
          <p:cNvSpPr>
            <a:spLocks noChangeShapeType="1"/>
          </p:cNvSpPr>
          <p:nvPr/>
        </p:nvSpPr>
        <p:spPr bwMode="auto">
          <a:xfrm flipV="1">
            <a:off x="3429000" y="5334000"/>
            <a:ext cx="927100" cy="182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7" name="Line 39"/>
          <p:cNvSpPr>
            <a:spLocks noChangeShapeType="1"/>
          </p:cNvSpPr>
          <p:nvPr/>
        </p:nvSpPr>
        <p:spPr bwMode="auto">
          <a:xfrm>
            <a:off x="3563938" y="5734050"/>
            <a:ext cx="5762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8" name="Line 40"/>
          <p:cNvSpPr>
            <a:spLocks noChangeShapeType="1"/>
          </p:cNvSpPr>
          <p:nvPr/>
        </p:nvSpPr>
        <p:spPr bwMode="auto">
          <a:xfrm flipV="1">
            <a:off x="3492500" y="5876925"/>
            <a:ext cx="57467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9" name="Oval 41"/>
          <p:cNvSpPr>
            <a:spLocks noChangeArrowheads="1"/>
          </p:cNvSpPr>
          <p:nvPr/>
        </p:nvSpPr>
        <p:spPr bwMode="auto">
          <a:xfrm>
            <a:off x="5146675" y="5029201"/>
            <a:ext cx="568325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0" name="Oval 42"/>
          <p:cNvSpPr>
            <a:spLocks noChangeArrowheads="1"/>
          </p:cNvSpPr>
          <p:nvPr/>
        </p:nvSpPr>
        <p:spPr bwMode="auto">
          <a:xfrm>
            <a:off x="5867400" y="5029201"/>
            <a:ext cx="609600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1" name="AutoShape 44"/>
          <p:cNvSpPr>
            <a:spLocks noChangeArrowheads="1"/>
          </p:cNvSpPr>
          <p:nvPr/>
        </p:nvSpPr>
        <p:spPr bwMode="auto">
          <a:xfrm>
            <a:off x="3492500" y="60928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2" name="AutoShape 45"/>
          <p:cNvSpPr>
            <a:spLocks noChangeArrowheads="1"/>
          </p:cNvSpPr>
          <p:nvPr/>
        </p:nvSpPr>
        <p:spPr bwMode="auto">
          <a:xfrm>
            <a:off x="5292725" y="54451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3" name="AutoShape 46"/>
          <p:cNvSpPr>
            <a:spLocks noChangeArrowheads="1"/>
          </p:cNvSpPr>
          <p:nvPr/>
        </p:nvSpPr>
        <p:spPr bwMode="auto">
          <a:xfrm>
            <a:off x="5435600" y="56610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4" name="AutoShape 47"/>
          <p:cNvSpPr>
            <a:spLocks noChangeArrowheads="1"/>
          </p:cNvSpPr>
          <p:nvPr/>
        </p:nvSpPr>
        <p:spPr bwMode="auto">
          <a:xfrm>
            <a:off x="5292725" y="58769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5" name="AutoShape 48"/>
          <p:cNvSpPr>
            <a:spLocks noChangeArrowheads="1"/>
          </p:cNvSpPr>
          <p:nvPr/>
        </p:nvSpPr>
        <p:spPr bwMode="auto">
          <a:xfrm>
            <a:off x="5364163" y="616585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6" name="AutoShape 49"/>
          <p:cNvSpPr>
            <a:spLocks noChangeArrowheads="1"/>
          </p:cNvSpPr>
          <p:nvPr/>
        </p:nvSpPr>
        <p:spPr bwMode="auto">
          <a:xfrm>
            <a:off x="6172200" y="5181600"/>
            <a:ext cx="73025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7" name="AutoShape 50"/>
          <p:cNvSpPr>
            <a:spLocks noChangeArrowheads="1"/>
          </p:cNvSpPr>
          <p:nvPr/>
        </p:nvSpPr>
        <p:spPr bwMode="auto">
          <a:xfrm>
            <a:off x="6156325" y="5589588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8" name="AutoShape 51"/>
          <p:cNvSpPr>
            <a:spLocks noChangeArrowheads="1"/>
          </p:cNvSpPr>
          <p:nvPr/>
        </p:nvSpPr>
        <p:spPr bwMode="auto">
          <a:xfrm>
            <a:off x="6156325" y="5805488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9" name="AutoShape 52"/>
          <p:cNvSpPr>
            <a:spLocks noChangeArrowheads="1"/>
          </p:cNvSpPr>
          <p:nvPr/>
        </p:nvSpPr>
        <p:spPr bwMode="auto">
          <a:xfrm>
            <a:off x="6011863" y="6021388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0" name="AutoShape 53"/>
          <p:cNvSpPr>
            <a:spLocks noChangeArrowheads="1"/>
          </p:cNvSpPr>
          <p:nvPr/>
        </p:nvSpPr>
        <p:spPr bwMode="auto">
          <a:xfrm>
            <a:off x="6084888" y="6237288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1" name="Line 54"/>
          <p:cNvSpPr>
            <a:spLocks noChangeShapeType="1"/>
          </p:cNvSpPr>
          <p:nvPr/>
        </p:nvSpPr>
        <p:spPr bwMode="auto">
          <a:xfrm flipV="1">
            <a:off x="5364163" y="5257800"/>
            <a:ext cx="808037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2" name="Line 55"/>
          <p:cNvSpPr>
            <a:spLocks noChangeShapeType="1"/>
          </p:cNvSpPr>
          <p:nvPr/>
        </p:nvSpPr>
        <p:spPr bwMode="auto">
          <a:xfrm>
            <a:off x="5364163" y="5516563"/>
            <a:ext cx="792162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3" name="Line 56"/>
          <p:cNvSpPr>
            <a:spLocks noChangeShapeType="1"/>
          </p:cNvSpPr>
          <p:nvPr/>
        </p:nvSpPr>
        <p:spPr bwMode="auto">
          <a:xfrm>
            <a:off x="5508625" y="5734050"/>
            <a:ext cx="50323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4" name="Line 57"/>
          <p:cNvSpPr>
            <a:spLocks noChangeShapeType="1"/>
          </p:cNvSpPr>
          <p:nvPr/>
        </p:nvSpPr>
        <p:spPr bwMode="auto">
          <a:xfrm flipV="1">
            <a:off x="5435600" y="5876925"/>
            <a:ext cx="7207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5" name="Line 58"/>
          <p:cNvSpPr>
            <a:spLocks noChangeShapeType="1"/>
          </p:cNvSpPr>
          <p:nvPr/>
        </p:nvSpPr>
        <p:spPr bwMode="auto">
          <a:xfrm>
            <a:off x="5364163" y="5949950"/>
            <a:ext cx="7207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6" name="Oval 60"/>
          <p:cNvSpPr>
            <a:spLocks noChangeArrowheads="1"/>
          </p:cNvSpPr>
          <p:nvPr/>
        </p:nvSpPr>
        <p:spPr bwMode="auto">
          <a:xfrm>
            <a:off x="7010401" y="5029201"/>
            <a:ext cx="585788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7" name="Oval 61"/>
          <p:cNvSpPr>
            <a:spLocks noChangeArrowheads="1"/>
          </p:cNvSpPr>
          <p:nvPr/>
        </p:nvSpPr>
        <p:spPr bwMode="auto">
          <a:xfrm>
            <a:off x="7848600" y="4953000"/>
            <a:ext cx="646112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8" name="AutoShape 62"/>
          <p:cNvSpPr>
            <a:spLocks noChangeArrowheads="1"/>
          </p:cNvSpPr>
          <p:nvPr/>
        </p:nvSpPr>
        <p:spPr bwMode="auto">
          <a:xfrm>
            <a:off x="7308850" y="5516563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9" name="AutoShape 63"/>
          <p:cNvSpPr>
            <a:spLocks noChangeArrowheads="1"/>
          </p:cNvSpPr>
          <p:nvPr/>
        </p:nvSpPr>
        <p:spPr bwMode="auto">
          <a:xfrm>
            <a:off x="7235825" y="5734050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0" name="AutoShape 64"/>
          <p:cNvSpPr>
            <a:spLocks noChangeArrowheads="1"/>
          </p:cNvSpPr>
          <p:nvPr/>
        </p:nvSpPr>
        <p:spPr bwMode="auto">
          <a:xfrm>
            <a:off x="7380288" y="594995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1" name="AutoShape 65"/>
          <p:cNvSpPr>
            <a:spLocks noChangeArrowheads="1"/>
          </p:cNvSpPr>
          <p:nvPr/>
        </p:nvSpPr>
        <p:spPr bwMode="auto">
          <a:xfrm>
            <a:off x="7308850" y="6165850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2" name="AutoShape 66"/>
          <p:cNvSpPr>
            <a:spLocks noChangeArrowheads="1"/>
          </p:cNvSpPr>
          <p:nvPr/>
        </p:nvSpPr>
        <p:spPr bwMode="auto">
          <a:xfrm>
            <a:off x="8229600" y="525780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3" name="AutoShape 67"/>
          <p:cNvSpPr>
            <a:spLocks noChangeArrowheads="1"/>
          </p:cNvSpPr>
          <p:nvPr/>
        </p:nvSpPr>
        <p:spPr bwMode="auto">
          <a:xfrm>
            <a:off x="7956550" y="58769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4" name="AutoShape 68"/>
          <p:cNvSpPr>
            <a:spLocks noChangeArrowheads="1"/>
          </p:cNvSpPr>
          <p:nvPr/>
        </p:nvSpPr>
        <p:spPr bwMode="auto">
          <a:xfrm>
            <a:off x="8027988" y="6092825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5" name="Line 69"/>
          <p:cNvSpPr>
            <a:spLocks noChangeShapeType="1"/>
          </p:cNvSpPr>
          <p:nvPr/>
        </p:nvSpPr>
        <p:spPr bwMode="auto">
          <a:xfrm>
            <a:off x="7380288" y="5589588"/>
            <a:ext cx="5762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6" name="Line 70"/>
          <p:cNvSpPr>
            <a:spLocks noChangeShapeType="1"/>
          </p:cNvSpPr>
          <p:nvPr/>
        </p:nvSpPr>
        <p:spPr bwMode="auto">
          <a:xfrm flipV="1">
            <a:off x="7239000" y="5257800"/>
            <a:ext cx="99695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7" name="Line 71"/>
          <p:cNvSpPr>
            <a:spLocks noChangeShapeType="1"/>
          </p:cNvSpPr>
          <p:nvPr/>
        </p:nvSpPr>
        <p:spPr bwMode="auto">
          <a:xfrm flipV="1">
            <a:off x="7380288" y="594995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8" name="Line 72"/>
          <p:cNvSpPr>
            <a:spLocks noChangeShapeType="1"/>
          </p:cNvSpPr>
          <p:nvPr/>
        </p:nvSpPr>
        <p:spPr bwMode="auto">
          <a:xfrm>
            <a:off x="7451725" y="6021388"/>
            <a:ext cx="5762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15" grpId="0" animBg="1"/>
      <p:bldP spid="17439" grpId="0" animBg="1"/>
      <p:bldP spid="17440" grpId="0" animBg="1"/>
      <p:bldP spid="17456" grpId="0" animBg="1"/>
      <p:bldP spid="17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buNone/>
            </a:pP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1. </a:t>
            </a:r>
            <a:r>
              <a:rPr lang="ru-RU" sz="2600" b="1" dirty="0" smtClean="0">
                <a:solidFill>
                  <a:srgbClr val="C00000"/>
                </a:solidFill>
              </a:rPr>
              <a:t>Функция , </a:t>
            </a:r>
            <a:r>
              <a:rPr lang="ru-RU" sz="2600" dirty="0" smtClean="0">
                <a:solidFill>
                  <a:srgbClr val="002060"/>
                </a:solidFill>
              </a:rPr>
              <a:t>т.к. </a:t>
            </a:r>
            <a:r>
              <a:rPr lang="ru-RU" sz="2600" u="sng" dirty="0" smtClean="0">
                <a:solidFill>
                  <a:srgbClr val="002060"/>
                </a:solidFill>
              </a:rPr>
              <a:t>каждому</a:t>
            </a:r>
            <a:r>
              <a:rPr lang="ru-RU" sz="2600" dirty="0" smtClean="0">
                <a:solidFill>
                  <a:srgbClr val="002060"/>
                </a:solidFill>
              </a:rPr>
              <a:t> значению переменной </a:t>
            </a:r>
            <a:r>
              <a:rPr lang="ru-RU" sz="2600" b="1" dirty="0" err="1" smtClean="0">
                <a:solidFill>
                  <a:schemeClr val="accent3">
                    <a:lumMod val="50000"/>
                  </a:schemeClr>
                </a:solidFill>
              </a:rPr>
              <a:t>х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rgbClr val="002060"/>
                </a:solidFill>
              </a:rPr>
              <a:t>ставится в соответствие </a:t>
            </a:r>
            <a:r>
              <a:rPr lang="ru-RU" sz="2600" u="sng" dirty="0" smtClean="0">
                <a:solidFill>
                  <a:srgbClr val="002060"/>
                </a:solidFill>
              </a:rPr>
              <a:t>единственное</a:t>
            </a:r>
            <a:r>
              <a:rPr lang="ru-RU" sz="2600" dirty="0" smtClean="0">
                <a:solidFill>
                  <a:srgbClr val="002060"/>
                </a:solidFill>
              </a:rPr>
              <a:t> значение переменной 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</a:rPr>
              <a:t>у</a:t>
            </a:r>
          </a:p>
          <a:p>
            <a:pPr marL="533400" indent="-533400">
              <a:buNone/>
            </a:pP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2. </a:t>
            </a:r>
            <a:r>
              <a:rPr lang="ru-RU" sz="2600" b="1" dirty="0" smtClean="0">
                <a:solidFill>
                  <a:srgbClr val="C00000"/>
                </a:solidFill>
              </a:rPr>
              <a:t>Не функция</a:t>
            </a:r>
            <a:r>
              <a:rPr lang="ru-RU" sz="2600" b="1" dirty="0" smtClean="0">
                <a:solidFill>
                  <a:srgbClr val="002060"/>
                </a:solidFill>
              </a:rPr>
              <a:t>,</a:t>
            </a:r>
            <a:r>
              <a:rPr lang="ru-RU" sz="2600" dirty="0" smtClean="0">
                <a:solidFill>
                  <a:srgbClr val="002060"/>
                </a:solidFill>
              </a:rPr>
              <a:t> т.к. </a:t>
            </a:r>
            <a:r>
              <a:rPr lang="ru-RU" sz="2600" u="sng" dirty="0" smtClean="0">
                <a:solidFill>
                  <a:srgbClr val="002060"/>
                </a:solidFill>
              </a:rPr>
              <a:t>не</a:t>
            </a:r>
            <a:r>
              <a:rPr lang="ru-RU" sz="2600" dirty="0" smtClean="0">
                <a:solidFill>
                  <a:srgbClr val="002060"/>
                </a:solidFill>
              </a:rPr>
              <a:t> </a:t>
            </a:r>
            <a:r>
              <a:rPr lang="ru-RU" sz="2600" u="sng" dirty="0" smtClean="0">
                <a:solidFill>
                  <a:srgbClr val="002060"/>
                </a:solidFill>
              </a:rPr>
              <a:t>каждому</a:t>
            </a:r>
            <a:r>
              <a:rPr lang="ru-RU" sz="2600" dirty="0" smtClean="0">
                <a:solidFill>
                  <a:srgbClr val="002060"/>
                </a:solidFill>
              </a:rPr>
              <a:t> значению переменной </a:t>
            </a:r>
            <a:r>
              <a:rPr lang="ru-RU" sz="2600" b="1" dirty="0" smtClean="0">
                <a:solidFill>
                  <a:schemeClr val="accent3">
                    <a:lumMod val="50000"/>
                  </a:schemeClr>
                </a:solidFill>
              </a:rPr>
              <a:t>а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rgbClr val="002060"/>
                </a:solidFill>
              </a:rPr>
              <a:t>ставится в соответствие </a:t>
            </a:r>
            <a:r>
              <a:rPr lang="ru-RU" sz="2600" u="sng" dirty="0" smtClean="0">
                <a:solidFill>
                  <a:srgbClr val="002060"/>
                </a:solidFill>
              </a:rPr>
              <a:t>единственное</a:t>
            </a:r>
            <a:r>
              <a:rPr lang="ru-RU" sz="2600" dirty="0" smtClean="0">
                <a:solidFill>
                  <a:srgbClr val="002060"/>
                </a:solidFill>
              </a:rPr>
              <a:t> значение переменной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q</a:t>
            </a:r>
            <a:endParaRPr lang="ru-RU" sz="2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33400" indent="-533400">
              <a:buNone/>
            </a:pP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3. </a:t>
            </a:r>
            <a:r>
              <a:rPr lang="ru-RU" sz="2600" b="1" dirty="0" smtClean="0">
                <a:solidFill>
                  <a:srgbClr val="C00000"/>
                </a:solidFill>
              </a:rPr>
              <a:t>Не функция</a:t>
            </a:r>
            <a:r>
              <a:rPr lang="ru-RU" sz="2600" b="1" dirty="0" smtClean="0">
                <a:solidFill>
                  <a:srgbClr val="002060"/>
                </a:solidFill>
              </a:rPr>
              <a:t>,</a:t>
            </a:r>
            <a:r>
              <a:rPr lang="ru-RU" sz="2600" dirty="0" smtClean="0">
                <a:solidFill>
                  <a:srgbClr val="002060"/>
                </a:solidFill>
              </a:rPr>
              <a:t> т.к. </a:t>
            </a:r>
            <a:r>
              <a:rPr lang="ru-RU" sz="2600" u="sng" dirty="0" smtClean="0">
                <a:solidFill>
                  <a:srgbClr val="002060"/>
                </a:solidFill>
              </a:rPr>
              <a:t>одному </a:t>
            </a:r>
            <a:r>
              <a:rPr lang="ru-RU" sz="2600" dirty="0" smtClean="0">
                <a:solidFill>
                  <a:srgbClr val="002060"/>
                </a:solidFill>
              </a:rPr>
              <a:t> из значений переменной </a:t>
            </a:r>
            <a:r>
              <a:rPr lang="ru-RU" sz="2600" b="1" dirty="0" err="1" smtClean="0">
                <a:solidFill>
                  <a:schemeClr val="accent3">
                    <a:lumMod val="50000"/>
                  </a:schemeClr>
                </a:solidFill>
              </a:rPr>
              <a:t>х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rgbClr val="002060"/>
                </a:solidFill>
              </a:rPr>
              <a:t>ставится в соответствие </a:t>
            </a:r>
            <a:r>
              <a:rPr lang="ru-RU" sz="2600" u="sng" dirty="0" smtClean="0">
                <a:solidFill>
                  <a:srgbClr val="002060"/>
                </a:solidFill>
              </a:rPr>
              <a:t>не единственное значение </a:t>
            </a:r>
            <a:r>
              <a:rPr lang="ru-RU" sz="2600" dirty="0" smtClean="0">
                <a:solidFill>
                  <a:srgbClr val="002060"/>
                </a:solidFill>
              </a:rPr>
              <a:t>переменной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d</a:t>
            </a:r>
            <a:endParaRPr lang="ru-RU" sz="2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33400" indent="-533400">
              <a:buNone/>
            </a:pP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 4. </a:t>
            </a:r>
            <a:r>
              <a:rPr lang="ru-RU" sz="2600" b="1" dirty="0" smtClean="0">
                <a:solidFill>
                  <a:srgbClr val="C00000"/>
                </a:solidFill>
              </a:rPr>
              <a:t>Функция , </a:t>
            </a:r>
            <a:r>
              <a:rPr lang="ru-RU" sz="2600" dirty="0" smtClean="0">
                <a:solidFill>
                  <a:srgbClr val="002060"/>
                </a:solidFill>
              </a:rPr>
              <a:t>т.к. </a:t>
            </a:r>
            <a:r>
              <a:rPr lang="ru-RU" sz="2600" u="sng" dirty="0" smtClean="0">
                <a:solidFill>
                  <a:srgbClr val="002060"/>
                </a:solidFill>
              </a:rPr>
              <a:t>каждому</a:t>
            </a:r>
            <a:r>
              <a:rPr lang="ru-RU" sz="2600" dirty="0" smtClean="0">
                <a:solidFill>
                  <a:srgbClr val="002060"/>
                </a:solidFill>
              </a:rPr>
              <a:t> значению переменной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rgbClr val="002060"/>
                </a:solidFill>
              </a:rPr>
              <a:t>ставится в соответствие </a:t>
            </a:r>
            <a:r>
              <a:rPr lang="ru-RU" sz="2600" u="sng" dirty="0" smtClean="0">
                <a:solidFill>
                  <a:srgbClr val="002060"/>
                </a:solidFill>
              </a:rPr>
              <a:t>единственное</a:t>
            </a:r>
            <a:r>
              <a:rPr lang="ru-RU" sz="2600" dirty="0" smtClean="0">
                <a:solidFill>
                  <a:srgbClr val="002060"/>
                </a:solidFill>
              </a:rPr>
              <a:t> значение переменной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f </a:t>
            </a:r>
            <a:endParaRPr lang="ru-RU" sz="2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33400" indent="-533400">
              <a:buNone/>
            </a:pP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a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q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x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      4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ru-RU" sz="1900" b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sz="1900" b="1" dirty="0" smtClean="0">
                <a:solidFill>
                  <a:schemeClr val="accent3">
                    <a:lumMod val="50000"/>
                  </a:schemeClr>
                </a:solidFill>
              </a:rPr>
              <a:t>  n           f</a:t>
            </a:r>
            <a:endParaRPr lang="ru-RU" sz="19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412" name="Oval 11"/>
          <p:cNvSpPr>
            <a:spLocks noChangeArrowheads="1"/>
          </p:cNvSpPr>
          <p:nvPr/>
        </p:nvSpPr>
        <p:spPr bwMode="auto">
          <a:xfrm>
            <a:off x="1143000" y="5029200"/>
            <a:ext cx="620713" cy="142240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Oval 13"/>
          <p:cNvSpPr>
            <a:spLocks noChangeArrowheads="1"/>
          </p:cNvSpPr>
          <p:nvPr/>
        </p:nvSpPr>
        <p:spPr bwMode="auto">
          <a:xfrm>
            <a:off x="1979613" y="5029201"/>
            <a:ext cx="611187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Oval 14"/>
          <p:cNvSpPr>
            <a:spLocks noChangeArrowheads="1"/>
          </p:cNvSpPr>
          <p:nvPr/>
        </p:nvSpPr>
        <p:spPr bwMode="auto">
          <a:xfrm>
            <a:off x="3124201" y="5029201"/>
            <a:ext cx="584200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Oval 15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924300" y="5029201"/>
            <a:ext cx="723900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AutoShape 16"/>
          <p:cNvSpPr>
            <a:spLocks noChangeArrowheads="1"/>
          </p:cNvSpPr>
          <p:nvPr/>
        </p:nvSpPr>
        <p:spPr bwMode="auto">
          <a:xfrm>
            <a:off x="1476375" y="5516563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7" name="AutoShape 17"/>
          <p:cNvSpPr>
            <a:spLocks noChangeArrowheads="1"/>
          </p:cNvSpPr>
          <p:nvPr/>
        </p:nvSpPr>
        <p:spPr bwMode="auto">
          <a:xfrm>
            <a:off x="1331913" y="580390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AutoShape 18"/>
          <p:cNvSpPr>
            <a:spLocks noChangeArrowheads="1"/>
          </p:cNvSpPr>
          <p:nvPr/>
        </p:nvSpPr>
        <p:spPr bwMode="auto">
          <a:xfrm>
            <a:off x="1547813" y="5876925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9" name="AutoShape 19"/>
          <p:cNvSpPr>
            <a:spLocks noChangeArrowheads="1"/>
          </p:cNvSpPr>
          <p:nvPr/>
        </p:nvSpPr>
        <p:spPr bwMode="auto">
          <a:xfrm>
            <a:off x="1476375" y="6164263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0" name="AutoShape 20"/>
          <p:cNvSpPr>
            <a:spLocks noChangeArrowheads="1"/>
          </p:cNvSpPr>
          <p:nvPr/>
        </p:nvSpPr>
        <p:spPr bwMode="auto">
          <a:xfrm>
            <a:off x="2286000" y="518160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1" name="AutoShape 21"/>
          <p:cNvSpPr>
            <a:spLocks noChangeArrowheads="1"/>
          </p:cNvSpPr>
          <p:nvPr/>
        </p:nvSpPr>
        <p:spPr bwMode="auto">
          <a:xfrm>
            <a:off x="2339975" y="5589588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2" name="AutoShape 22"/>
          <p:cNvSpPr>
            <a:spLocks noChangeArrowheads="1"/>
          </p:cNvSpPr>
          <p:nvPr/>
        </p:nvSpPr>
        <p:spPr bwMode="auto">
          <a:xfrm>
            <a:off x="2124075" y="5734050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3" name="AutoShape 23"/>
          <p:cNvSpPr>
            <a:spLocks noChangeArrowheads="1"/>
          </p:cNvSpPr>
          <p:nvPr/>
        </p:nvSpPr>
        <p:spPr bwMode="auto">
          <a:xfrm>
            <a:off x="2339975" y="58769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4" name="AutoShape 24"/>
          <p:cNvSpPr>
            <a:spLocks noChangeArrowheads="1"/>
          </p:cNvSpPr>
          <p:nvPr/>
        </p:nvSpPr>
        <p:spPr bwMode="auto">
          <a:xfrm>
            <a:off x="2195513" y="6092825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5" name="AutoShape 25"/>
          <p:cNvSpPr>
            <a:spLocks noChangeArrowheads="1"/>
          </p:cNvSpPr>
          <p:nvPr/>
        </p:nvSpPr>
        <p:spPr bwMode="auto">
          <a:xfrm>
            <a:off x="2195513" y="6237288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6" name="Line 26"/>
          <p:cNvSpPr>
            <a:spLocks noChangeShapeType="1"/>
          </p:cNvSpPr>
          <p:nvPr/>
        </p:nvSpPr>
        <p:spPr bwMode="auto">
          <a:xfrm>
            <a:off x="1547813" y="5589588"/>
            <a:ext cx="5762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7" name="Line 27"/>
          <p:cNvSpPr>
            <a:spLocks noChangeShapeType="1"/>
          </p:cNvSpPr>
          <p:nvPr/>
        </p:nvSpPr>
        <p:spPr bwMode="auto">
          <a:xfrm flipV="1">
            <a:off x="1403350" y="5661025"/>
            <a:ext cx="9366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8" name="Line 28"/>
          <p:cNvSpPr>
            <a:spLocks noChangeShapeType="1"/>
          </p:cNvSpPr>
          <p:nvPr/>
        </p:nvSpPr>
        <p:spPr bwMode="auto">
          <a:xfrm>
            <a:off x="1619250" y="594995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9" name="Line 29"/>
          <p:cNvSpPr>
            <a:spLocks noChangeShapeType="1"/>
          </p:cNvSpPr>
          <p:nvPr/>
        </p:nvSpPr>
        <p:spPr bwMode="auto">
          <a:xfrm>
            <a:off x="1547813" y="6237288"/>
            <a:ext cx="6477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0" name="AutoShape 31"/>
          <p:cNvSpPr>
            <a:spLocks noChangeArrowheads="1"/>
          </p:cNvSpPr>
          <p:nvPr/>
        </p:nvSpPr>
        <p:spPr bwMode="auto">
          <a:xfrm>
            <a:off x="3419475" y="54451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1" name="AutoShape 32"/>
          <p:cNvSpPr>
            <a:spLocks noChangeArrowheads="1"/>
          </p:cNvSpPr>
          <p:nvPr/>
        </p:nvSpPr>
        <p:spPr bwMode="auto">
          <a:xfrm>
            <a:off x="3492500" y="56610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2" name="AutoShape 33"/>
          <p:cNvSpPr>
            <a:spLocks noChangeArrowheads="1"/>
          </p:cNvSpPr>
          <p:nvPr/>
        </p:nvSpPr>
        <p:spPr bwMode="auto">
          <a:xfrm>
            <a:off x="3348038" y="5876925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3" name="AutoShape 35"/>
          <p:cNvSpPr>
            <a:spLocks noChangeArrowheads="1"/>
          </p:cNvSpPr>
          <p:nvPr/>
        </p:nvSpPr>
        <p:spPr bwMode="auto">
          <a:xfrm>
            <a:off x="4343400" y="5257800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4" name="AutoShape 36"/>
          <p:cNvSpPr>
            <a:spLocks noChangeArrowheads="1"/>
          </p:cNvSpPr>
          <p:nvPr/>
        </p:nvSpPr>
        <p:spPr bwMode="auto">
          <a:xfrm>
            <a:off x="4067175" y="5805488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5" name="AutoShape 37"/>
          <p:cNvSpPr>
            <a:spLocks noChangeArrowheads="1"/>
          </p:cNvSpPr>
          <p:nvPr/>
        </p:nvSpPr>
        <p:spPr bwMode="auto">
          <a:xfrm>
            <a:off x="4140200" y="60928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36" name="Line 38"/>
          <p:cNvSpPr>
            <a:spLocks noChangeShapeType="1"/>
          </p:cNvSpPr>
          <p:nvPr/>
        </p:nvSpPr>
        <p:spPr bwMode="auto">
          <a:xfrm flipV="1">
            <a:off x="3429000" y="5334000"/>
            <a:ext cx="927100" cy="182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7" name="Line 39"/>
          <p:cNvSpPr>
            <a:spLocks noChangeShapeType="1"/>
          </p:cNvSpPr>
          <p:nvPr/>
        </p:nvSpPr>
        <p:spPr bwMode="auto">
          <a:xfrm>
            <a:off x="3563938" y="5734050"/>
            <a:ext cx="5762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8" name="Line 40"/>
          <p:cNvSpPr>
            <a:spLocks noChangeShapeType="1"/>
          </p:cNvSpPr>
          <p:nvPr/>
        </p:nvSpPr>
        <p:spPr bwMode="auto">
          <a:xfrm flipV="1">
            <a:off x="3492500" y="5876925"/>
            <a:ext cx="57467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9" name="Oval 41"/>
          <p:cNvSpPr>
            <a:spLocks noChangeArrowheads="1"/>
          </p:cNvSpPr>
          <p:nvPr/>
        </p:nvSpPr>
        <p:spPr bwMode="auto">
          <a:xfrm>
            <a:off x="5146675" y="5029201"/>
            <a:ext cx="568325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0" name="Oval 42"/>
          <p:cNvSpPr>
            <a:spLocks noChangeArrowheads="1"/>
          </p:cNvSpPr>
          <p:nvPr/>
        </p:nvSpPr>
        <p:spPr bwMode="auto">
          <a:xfrm>
            <a:off x="5867400" y="5029201"/>
            <a:ext cx="609600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1" name="AutoShape 44"/>
          <p:cNvSpPr>
            <a:spLocks noChangeArrowheads="1"/>
          </p:cNvSpPr>
          <p:nvPr/>
        </p:nvSpPr>
        <p:spPr bwMode="auto">
          <a:xfrm>
            <a:off x="3492500" y="60928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2" name="AutoShape 45"/>
          <p:cNvSpPr>
            <a:spLocks noChangeArrowheads="1"/>
          </p:cNvSpPr>
          <p:nvPr/>
        </p:nvSpPr>
        <p:spPr bwMode="auto">
          <a:xfrm>
            <a:off x="5292725" y="54451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3" name="AutoShape 46"/>
          <p:cNvSpPr>
            <a:spLocks noChangeArrowheads="1"/>
          </p:cNvSpPr>
          <p:nvPr/>
        </p:nvSpPr>
        <p:spPr bwMode="auto">
          <a:xfrm>
            <a:off x="5435600" y="56610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4" name="AutoShape 47"/>
          <p:cNvSpPr>
            <a:spLocks noChangeArrowheads="1"/>
          </p:cNvSpPr>
          <p:nvPr/>
        </p:nvSpPr>
        <p:spPr bwMode="auto">
          <a:xfrm>
            <a:off x="5292725" y="58769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5" name="AutoShape 48"/>
          <p:cNvSpPr>
            <a:spLocks noChangeArrowheads="1"/>
          </p:cNvSpPr>
          <p:nvPr/>
        </p:nvSpPr>
        <p:spPr bwMode="auto">
          <a:xfrm>
            <a:off x="5364163" y="616585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6" name="AutoShape 49"/>
          <p:cNvSpPr>
            <a:spLocks noChangeArrowheads="1"/>
          </p:cNvSpPr>
          <p:nvPr/>
        </p:nvSpPr>
        <p:spPr bwMode="auto">
          <a:xfrm>
            <a:off x="6172200" y="5181600"/>
            <a:ext cx="73025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7" name="AutoShape 50"/>
          <p:cNvSpPr>
            <a:spLocks noChangeArrowheads="1"/>
          </p:cNvSpPr>
          <p:nvPr/>
        </p:nvSpPr>
        <p:spPr bwMode="auto">
          <a:xfrm>
            <a:off x="6156325" y="5589588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8" name="AutoShape 51"/>
          <p:cNvSpPr>
            <a:spLocks noChangeArrowheads="1"/>
          </p:cNvSpPr>
          <p:nvPr/>
        </p:nvSpPr>
        <p:spPr bwMode="auto">
          <a:xfrm>
            <a:off x="6156325" y="5805488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49" name="AutoShape 52"/>
          <p:cNvSpPr>
            <a:spLocks noChangeArrowheads="1"/>
          </p:cNvSpPr>
          <p:nvPr/>
        </p:nvSpPr>
        <p:spPr bwMode="auto">
          <a:xfrm>
            <a:off x="6011863" y="6021388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0" name="AutoShape 53"/>
          <p:cNvSpPr>
            <a:spLocks noChangeArrowheads="1"/>
          </p:cNvSpPr>
          <p:nvPr/>
        </p:nvSpPr>
        <p:spPr bwMode="auto">
          <a:xfrm>
            <a:off x="6084888" y="6237288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1" name="Line 54"/>
          <p:cNvSpPr>
            <a:spLocks noChangeShapeType="1"/>
          </p:cNvSpPr>
          <p:nvPr/>
        </p:nvSpPr>
        <p:spPr bwMode="auto">
          <a:xfrm flipV="1">
            <a:off x="5364163" y="5257800"/>
            <a:ext cx="808037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2" name="Line 55"/>
          <p:cNvSpPr>
            <a:spLocks noChangeShapeType="1"/>
          </p:cNvSpPr>
          <p:nvPr/>
        </p:nvSpPr>
        <p:spPr bwMode="auto">
          <a:xfrm>
            <a:off x="5364163" y="5516563"/>
            <a:ext cx="792162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3" name="Line 56"/>
          <p:cNvSpPr>
            <a:spLocks noChangeShapeType="1"/>
          </p:cNvSpPr>
          <p:nvPr/>
        </p:nvSpPr>
        <p:spPr bwMode="auto">
          <a:xfrm>
            <a:off x="5508625" y="5734050"/>
            <a:ext cx="50323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4" name="Line 57"/>
          <p:cNvSpPr>
            <a:spLocks noChangeShapeType="1"/>
          </p:cNvSpPr>
          <p:nvPr/>
        </p:nvSpPr>
        <p:spPr bwMode="auto">
          <a:xfrm flipV="1">
            <a:off x="5435600" y="5876925"/>
            <a:ext cx="7207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5" name="Line 58"/>
          <p:cNvSpPr>
            <a:spLocks noChangeShapeType="1"/>
          </p:cNvSpPr>
          <p:nvPr/>
        </p:nvSpPr>
        <p:spPr bwMode="auto">
          <a:xfrm>
            <a:off x="5364163" y="5949950"/>
            <a:ext cx="7207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6" name="Oval 60"/>
          <p:cNvSpPr>
            <a:spLocks noChangeArrowheads="1"/>
          </p:cNvSpPr>
          <p:nvPr/>
        </p:nvSpPr>
        <p:spPr bwMode="auto">
          <a:xfrm>
            <a:off x="7010401" y="5029201"/>
            <a:ext cx="585788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7" name="Oval 61"/>
          <p:cNvSpPr>
            <a:spLocks noChangeArrowheads="1"/>
          </p:cNvSpPr>
          <p:nvPr/>
        </p:nvSpPr>
        <p:spPr bwMode="auto">
          <a:xfrm>
            <a:off x="7848600" y="4953000"/>
            <a:ext cx="646112" cy="1422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8" name="AutoShape 62"/>
          <p:cNvSpPr>
            <a:spLocks noChangeArrowheads="1"/>
          </p:cNvSpPr>
          <p:nvPr/>
        </p:nvSpPr>
        <p:spPr bwMode="auto">
          <a:xfrm>
            <a:off x="7308850" y="5516563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59" name="AutoShape 63"/>
          <p:cNvSpPr>
            <a:spLocks noChangeArrowheads="1"/>
          </p:cNvSpPr>
          <p:nvPr/>
        </p:nvSpPr>
        <p:spPr bwMode="auto">
          <a:xfrm>
            <a:off x="7235825" y="5734050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0" name="AutoShape 64"/>
          <p:cNvSpPr>
            <a:spLocks noChangeArrowheads="1"/>
          </p:cNvSpPr>
          <p:nvPr/>
        </p:nvSpPr>
        <p:spPr bwMode="auto">
          <a:xfrm>
            <a:off x="7380288" y="594995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1" name="AutoShape 65"/>
          <p:cNvSpPr>
            <a:spLocks noChangeArrowheads="1"/>
          </p:cNvSpPr>
          <p:nvPr/>
        </p:nvSpPr>
        <p:spPr bwMode="auto">
          <a:xfrm>
            <a:off x="7308850" y="6165850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2" name="AutoShape 66"/>
          <p:cNvSpPr>
            <a:spLocks noChangeArrowheads="1"/>
          </p:cNvSpPr>
          <p:nvPr/>
        </p:nvSpPr>
        <p:spPr bwMode="auto">
          <a:xfrm>
            <a:off x="8229600" y="5257800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3" name="AutoShape 67"/>
          <p:cNvSpPr>
            <a:spLocks noChangeArrowheads="1"/>
          </p:cNvSpPr>
          <p:nvPr/>
        </p:nvSpPr>
        <p:spPr bwMode="auto">
          <a:xfrm>
            <a:off x="7956550" y="5876925"/>
            <a:ext cx="71438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4" name="AutoShape 68"/>
          <p:cNvSpPr>
            <a:spLocks noChangeArrowheads="1"/>
          </p:cNvSpPr>
          <p:nvPr/>
        </p:nvSpPr>
        <p:spPr bwMode="auto">
          <a:xfrm>
            <a:off x="8027988" y="6092825"/>
            <a:ext cx="71437" cy="7302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65" name="Line 69"/>
          <p:cNvSpPr>
            <a:spLocks noChangeShapeType="1"/>
          </p:cNvSpPr>
          <p:nvPr/>
        </p:nvSpPr>
        <p:spPr bwMode="auto">
          <a:xfrm>
            <a:off x="7380288" y="5589588"/>
            <a:ext cx="5762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6" name="Line 70"/>
          <p:cNvSpPr>
            <a:spLocks noChangeShapeType="1"/>
          </p:cNvSpPr>
          <p:nvPr/>
        </p:nvSpPr>
        <p:spPr bwMode="auto">
          <a:xfrm flipV="1">
            <a:off x="7239000" y="5257800"/>
            <a:ext cx="99695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7" name="Line 71"/>
          <p:cNvSpPr>
            <a:spLocks noChangeShapeType="1"/>
          </p:cNvSpPr>
          <p:nvPr/>
        </p:nvSpPr>
        <p:spPr bwMode="auto">
          <a:xfrm flipV="1">
            <a:off x="7380288" y="594995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68" name="Line 72"/>
          <p:cNvSpPr>
            <a:spLocks noChangeShapeType="1"/>
          </p:cNvSpPr>
          <p:nvPr/>
        </p:nvSpPr>
        <p:spPr bwMode="auto">
          <a:xfrm>
            <a:off x="7451725" y="6021388"/>
            <a:ext cx="5762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3200" dirty="0" smtClean="0">
                <a:solidFill>
                  <a:srgbClr val="C00000"/>
                </a:solidFill>
                <a:effectLst/>
              </a:rPr>
              <a:t>Способы задания функций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57338"/>
            <a:ext cx="7689850" cy="5040312"/>
          </a:xfrm>
        </p:spPr>
        <p:txBody>
          <a:bodyPr>
            <a:normAutofit lnSpcReduction="10000"/>
          </a:bodyPr>
          <a:lstStyle/>
          <a:p>
            <a:pPr marL="0" indent="177800">
              <a:buNone/>
            </a:pPr>
            <a:r>
              <a:rPr lang="ru-RU" sz="2000" b="1" dirty="0" smtClean="0">
                <a:solidFill>
                  <a:srgbClr val="003FBC"/>
                </a:solidFill>
              </a:rPr>
              <a:t>- Аналитический (с помощью формулы)</a:t>
            </a:r>
          </a:p>
          <a:p>
            <a:pPr marL="0" indent="177800" eaLnBrk="1" hangingPunct="1">
              <a:buFont typeface="Wingdings" pitchFamily="2" charset="2"/>
              <a:buNone/>
            </a:pPr>
            <a:r>
              <a:rPr lang="ru-RU" sz="2000" dirty="0" smtClean="0"/>
              <a:t>	</a:t>
            </a:r>
          </a:p>
          <a:p>
            <a:pPr marL="0" indent="177800" eaLnBrk="1" hangingPunct="1">
              <a:buNone/>
            </a:pPr>
            <a:r>
              <a:rPr lang="ru-RU" sz="2000" b="1" dirty="0" smtClean="0">
                <a:solidFill>
                  <a:srgbClr val="0033CC"/>
                </a:solidFill>
              </a:rPr>
              <a:t>-  Графический</a:t>
            </a:r>
          </a:p>
          <a:p>
            <a:pPr marL="0" indent="177800" eaLnBrk="1" hangingPunct="1">
              <a:buFontTx/>
              <a:buChar char="-"/>
            </a:pPr>
            <a:endParaRPr lang="ru-RU" sz="2000" b="1" dirty="0" smtClean="0">
              <a:solidFill>
                <a:srgbClr val="0033CC"/>
              </a:solidFill>
            </a:endParaRPr>
          </a:p>
          <a:p>
            <a:pPr marL="0" indent="177800" eaLnBrk="1" hangingPunct="1">
              <a:buNone/>
            </a:pPr>
            <a:endParaRPr lang="ru-RU" sz="2000" dirty="0" smtClean="0"/>
          </a:p>
          <a:p>
            <a:pPr marL="0" indent="177800" eaLnBrk="1" hangingPunct="1">
              <a:buNone/>
            </a:pPr>
            <a:endParaRPr lang="ru-RU" sz="2000" b="1" dirty="0" smtClean="0">
              <a:solidFill>
                <a:srgbClr val="003FBC"/>
              </a:solidFill>
            </a:endParaRPr>
          </a:p>
          <a:p>
            <a:pPr marL="0" indent="177800" eaLnBrk="1" hangingPunct="1">
              <a:buNone/>
            </a:pPr>
            <a:r>
              <a:rPr lang="ru-RU" sz="2000" b="1" dirty="0" smtClean="0">
                <a:solidFill>
                  <a:srgbClr val="003FBC"/>
                </a:solidFill>
              </a:rPr>
              <a:t>- Табличный</a:t>
            </a:r>
          </a:p>
          <a:p>
            <a:pPr marL="0" indent="177800" eaLnBrk="1" hangingPunct="1">
              <a:buFontTx/>
              <a:buChar char="-"/>
            </a:pPr>
            <a:endParaRPr lang="ru-RU" sz="2000" b="1" dirty="0" smtClean="0">
              <a:solidFill>
                <a:srgbClr val="003FBC"/>
              </a:solidFill>
            </a:endParaRPr>
          </a:p>
          <a:p>
            <a:pPr marL="0" indent="177800" eaLnBrk="1" hangingPunct="1">
              <a:buFontTx/>
              <a:buChar char="-"/>
            </a:pPr>
            <a:endParaRPr lang="ru-RU" sz="2000" b="1" dirty="0" smtClean="0">
              <a:solidFill>
                <a:srgbClr val="003FBC"/>
              </a:solidFill>
            </a:endParaRPr>
          </a:p>
          <a:p>
            <a:pPr marL="0" indent="177800" eaLnBrk="1" hangingPunct="1">
              <a:buFontTx/>
              <a:buChar char="-"/>
            </a:pPr>
            <a:endParaRPr lang="ru-RU" sz="2000" b="1" dirty="0" smtClean="0">
              <a:solidFill>
                <a:srgbClr val="003FBC"/>
              </a:solidFill>
            </a:endParaRPr>
          </a:p>
          <a:p>
            <a:pPr marL="0" indent="177800" eaLnBrk="1" hangingPunct="1">
              <a:buFontTx/>
              <a:buChar char="-"/>
            </a:pPr>
            <a:endParaRPr lang="ru-RU" sz="2000" b="1" dirty="0" smtClean="0">
              <a:solidFill>
                <a:srgbClr val="003FBC"/>
              </a:solidFill>
            </a:endParaRPr>
          </a:p>
          <a:p>
            <a:pPr marL="0" indent="177800" eaLnBrk="1" hangingPunct="1">
              <a:buFontTx/>
              <a:buChar char="-"/>
            </a:pPr>
            <a:endParaRPr lang="ru-RU" sz="2000" b="1" dirty="0" smtClean="0">
              <a:solidFill>
                <a:srgbClr val="003FBC"/>
              </a:solidFill>
            </a:endParaRPr>
          </a:p>
          <a:p>
            <a:pPr marL="0" indent="177800">
              <a:buNone/>
            </a:pPr>
            <a:r>
              <a:rPr lang="ru-RU" sz="2000" b="1" dirty="0" smtClean="0">
                <a:solidFill>
                  <a:srgbClr val="003FBC"/>
                </a:solidFill>
              </a:rPr>
              <a:t>-  Описательный (словесное описание)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177800" eaLnBrk="1" hangingPunct="1">
              <a:buFont typeface="Wingdings" pitchFamily="2" charset="2"/>
              <a:buNone/>
            </a:pPr>
            <a:r>
              <a:rPr lang="ru-RU" sz="1800" b="1" dirty="0" smtClean="0">
                <a:solidFill>
                  <a:srgbClr val="003FBC"/>
                </a:solidFill>
              </a:rPr>
              <a:t>Сила равна скорости изменения импульса</a:t>
            </a:r>
            <a:endParaRPr lang="el-GR" sz="1800" b="1" dirty="0" smtClean="0">
              <a:solidFill>
                <a:srgbClr val="003FBC"/>
              </a:solidFill>
              <a:cs typeface="Arial" charset="0"/>
            </a:endParaRPr>
          </a:p>
        </p:txBody>
      </p:sp>
      <p:graphicFrame>
        <p:nvGraphicFramePr>
          <p:cNvPr id="110708" name="Group 116"/>
          <p:cNvGraphicFramePr>
            <a:graphicFrameLocks noGrp="1"/>
          </p:cNvGraphicFramePr>
          <p:nvPr>
            <p:ph sz="quarter" idx="3"/>
          </p:nvPr>
        </p:nvGraphicFramePr>
        <p:xfrm>
          <a:off x="1905000" y="4343400"/>
          <a:ext cx="2689225" cy="1044575"/>
        </p:xfrm>
        <a:graphic>
          <a:graphicData uri="http://schemas.openxmlformats.org/drawingml/2006/table">
            <a:tbl>
              <a:tblPr/>
              <a:tblGrid>
                <a:gridCol w="671512"/>
                <a:gridCol w="674688"/>
                <a:gridCol w="742950"/>
                <a:gridCol w="600075"/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059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791200" y="1524000"/>
          <a:ext cx="2536825" cy="463550"/>
        </p:xfrm>
        <a:graphic>
          <a:graphicData uri="http://schemas.openxmlformats.org/presentationml/2006/ole">
            <p:oleObj spid="_x0000_s84996" name="Equation" r:id="rId3" imgW="1320480" imgH="241200" progId="">
              <p:embed/>
            </p:oleObj>
          </a:graphicData>
        </a:graphic>
      </p:graphicFrame>
      <p:graphicFrame>
        <p:nvGraphicFramePr>
          <p:cNvPr id="84997" name="Object 2"/>
          <p:cNvGraphicFramePr>
            <a:graphicFrameLocks noChangeAspect="1"/>
          </p:cNvGraphicFramePr>
          <p:nvPr/>
        </p:nvGraphicFramePr>
        <p:xfrm>
          <a:off x="4876800" y="1981200"/>
          <a:ext cx="3847378" cy="2862263"/>
        </p:xfrm>
        <a:graphic>
          <a:graphicData uri="http://schemas.openxmlformats.org/presentationml/2006/ole">
            <p:oleObj spid="_x0000_s84997" r:id="rId4" imgW="2747772" imgH="205221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6705600" cy="7318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dirty="0" smtClean="0">
                <a:solidFill>
                  <a:srgbClr val="C00000"/>
                </a:solidFill>
              </a:rPr>
              <a:t>График функции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34400" cy="4637088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   Графиком функции </a:t>
            </a:r>
            <a:r>
              <a:rPr lang="en-US" sz="2400" b="1" dirty="0" smtClean="0">
                <a:solidFill>
                  <a:srgbClr val="002060"/>
                </a:solidFill>
              </a:rPr>
              <a:t>f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называют </a:t>
            </a:r>
            <a:r>
              <a:rPr lang="ru-RU" sz="2400" u="sng" dirty="0" smtClean="0">
                <a:solidFill>
                  <a:srgbClr val="002060"/>
                </a:solidFill>
              </a:rPr>
              <a:t>множество</a:t>
            </a:r>
            <a:r>
              <a:rPr lang="ru-RU" sz="2400" dirty="0" smtClean="0">
                <a:solidFill>
                  <a:srgbClr val="002060"/>
                </a:solidFill>
              </a:rPr>
              <a:t> всех </a:t>
            </a:r>
            <a:r>
              <a:rPr lang="ru-RU" sz="2400" u="sng" dirty="0" smtClean="0">
                <a:solidFill>
                  <a:srgbClr val="002060"/>
                </a:solidFill>
              </a:rPr>
              <a:t>точек </a:t>
            </a:r>
          </a:p>
          <a:p>
            <a:pPr>
              <a:buNone/>
            </a:pPr>
            <a:r>
              <a:rPr lang="ru-RU" sz="2400" u="sng" dirty="0" smtClean="0">
                <a:solidFill>
                  <a:srgbClr val="002060"/>
                </a:solidFill>
              </a:rPr>
              <a:t> (</a:t>
            </a:r>
            <a:r>
              <a:rPr lang="ru-RU" sz="2400" u="sng" dirty="0" err="1" smtClean="0">
                <a:solidFill>
                  <a:srgbClr val="002060"/>
                </a:solidFill>
              </a:rPr>
              <a:t>х</a:t>
            </a:r>
            <a:r>
              <a:rPr lang="ru-RU" sz="2400" u="sng" dirty="0" smtClean="0">
                <a:solidFill>
                  <a:srgbClr val="002060"/>
                </a:solidFill>
              </a:rPr>
              <a:t>; у)</a:t>
            </a:r>
            <a:r>
              <a:rPr lang="ru-RU" sz="2400" dirty="0" smtClean="0">
                <a:solidFill>
                  <a:srgbClr val="002060"/>
                </a:solidFill>
              </a:rPr>
              <a:t> координатной плоскости, абсциссы которых равны значениям аргумента, а ординаты равны соответствующим значениям функции. </a:t>
            </a:r>
          </a:p>
          <a:p>
            <a:pPr eaLnBrk="1" hangingPunct="1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buNone/>
            </a:pPr>
            <a:r>
              <a:rPr lang="ru-RU" sz="2400" b="1" u="sng" dirty="0" smtClean="0">
                <a:solidFill>
                  <a:srgbClr val="002060"/>
                </a:solidFill>
              </a:rPr>
              <a:t>Задание 2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	Определите, какой из данных графиков является графиком функции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Рис.1                                   Рис.2                                             Рис.3                       Рис.4</a:t>
            </a:r>
          </a:p>
        </p:txBody>
      </p:sp>
      <p:sp>
        <p:nvSpPr>
          <p:cNvPr id="109578" name="Line 10"/>
          <p:cNvSpPr>
            <a:spLocks noChangeShapeType="1"/>
          </p:cNvSpPr>
          <p:nvPr/>
        </p:nvSpPr>
        <p:spPr bwMode="auto">
          <a:xfrm flipV="1">
            <a:off x="1752600" y="4190999"/>
            <a:ext cx="0" cy="2362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09579" name="Line 11"/>
          <p:cNvSpPr>
            <a:spLocks noChangeShapeType="1"/>
          </p:cNvSpPr>
          <p:nvPr/>
        </p:nvSpPr>
        <p:spPr bwMode="auto">
          <a:xfrm>
            <a:off x="900113" y="5445125"/>
            <a:ext cx="180022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1828800" y="40386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</a:t>
            </a:r>
          </a:p>
        </p:txBody>
      </p:sp>
      <p:sp>
        <p:nvSpPr>
          <p:cNvPr id="109583" name="Freeform 15"/>
          <p:cNvSpPr>
            <a:spLocks/>
          </p:cNvSpPr>
          <p:nvPr/>
        </p:nvSpPr>
        <p:spPr bwMode="auto">
          <a:xfrm>
            <a:off x="971550" y="5084763"/>
            <a:ext cx="1584325" cy="649287"/>
          </a:xfrm>
          <a:custGeom>
            <a:avLst/>
            <a:gdLst>
              <a:gd name="T0" fmla="*/ 0 w 998"/>
              <a:gd name="T1" fmla="*/ 217750952 h 241"/>
              <a:gd name="T2" fmla="*/ 1713706625 w 998"/>
              <a:gd name="T3" fmla="*/ 217750952 h 241"/>
              <a:gd name="T4" fmla="*/ 572076321 w 998"/>
              <a:gd name="T5" fmla="*/ 1531517447 h 241"/>
              <a:gd name="T6" fmla="*/ 2147483647 w 998"/>
              <a:gd name="T7" fmla="*/ 1531517447 h 241"/>
              <a:gd name="T8" fmla="*/ 0 60000 65536"/>
              <a:gd name="T9" fmla="*/ 0 60000 65536"/>
              <a:gd name="T10" fmla="*/ 0 60000 65536"/>
              <a:gd name="T11" fmla="*/ 0 60000 65536"/>
              <a:gd name="T12" fmla="*/ 0 w 998"/>
              <a:gd name="T13" fmla="*/ 0 h 241"/>
              <a:gd name="T14" fmla="*/ 998 w 998"/>
              <a:gd name="T15" fmla="*/ 241 h 2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8" h="241">
                <a:moveTo>
                  <a:pt x="0" y="30"/>
                </a:moveTo>
                <a:cubicBezTo>
                  <a:pt x="321" y="15"/>
                  <a:pt x="642" y="0"/>
                  <a:pt x="680" y="30"/>
                </a:cubicBezTo>
                <a:cubicBezTo>
                  <a:pt x="718" y="60"/>
                  <a:pt x="174" y="181"/>
                  <a:pt x="227" y="211"/>
                </a:cubicBezTo>
                <a:cubicBezTo>
                  <a:pt x="280" y="241"/>
                  <a:pt x="639" y="226"/>
                  <a:pt x="998" y="211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 dirty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09584" name="Line 16"/>
          <p:cNvSpPr>
            <a:spLocks noChangeShapeType="1"/>
          </p:cNvSpPr>
          <p:nvPr/>
        </p:nvSpPr>
        <p:spPr bwMode="auto">
          <a:xfrm flipV="1">
            <a:off x="3810000" y="4114800"/>
            <a:ext cx="0" cy="2438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>
            <a:off x="2916238" y="5445125"/>
            <a:ext cx="187166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589" name="Line 21"/>
          <p:cNvSpPr>
            <a:spLocks noChangeShapeType="1"/>
          </p:cNvSpPr>
          <p:nvPr/>
        </p:nvSpPr>
        <p:spPr bwMode="auto">
          <a:xfrm flipH="1" flipV="1">
            <a:off x="5791200" y="4114800"/>
            <a:ext cx="0" cy="2514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>
            <a:off x="4932363" y="5445125"/>
            <a:ext cx="180022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594" name="Line 26"/>
          <p:cNvSpPr>
            <a:spLocks noChangeShapeType="1"/>
          </p:cNvSpPr>
          <p:nvPr/>
        </p:nvSpPr>
        <p:spPr bwMode="auto">
          <a:xfrm flipH="1" flipV="1">
            <a:off x="7772400" y="4114800"/>
            <a:ext cx="0" cy="2438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6948488" y="5445125"/>
            <a:ext cx="180022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599" name="Oval 31"/>
          <p:cNvSpPr>
            <a:spLocks noChangeArrowheads="1"/>
          </p:cNvSpPr>
          <p:nvPr/>
        </p:nvSpPr>
        <p:spPr bwMode="auto">
          <a:xfrm>
            <a:off x="5289550" y="5229225"/>
            <a:ext cx="1079500" cy="431800"/>
          </a:xfrm>
          <a:prstGeom prst="ellips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605" name="Freeform 37"/>
          <p:cNvSpPr>
            <a:spLocks/>
          </p:cNvSpPr>
          <p:nvPr/>
        </p:nvSpPr>
        <p:spPr bwMode="auto">
          <a:xfrm>
            <a:off x="2987675" y="4941888"/>
            <a:ext cx="1584325" cy="1079500"/>
          </a:xfrm>
          <a:custGeom>
            <a:avLst/>
            <a:gdLst>
              <a:gd name="T0" fmla="*/ 0 w 817"/>
              <a:gd name="T1" fmla="*/ 1553321013 h 694"/>
              <a:gd name="T2" fmla="*/ 853631195 w 817"/>
              <a:gd name="T3" fmla="*/ 16936017 h 694"/>
              <a:gd name="T4" fmla="*/ 1534280136 w 817"/>
              <a:gd name="T5" fmla="*/ 1662199983 h 694"/>
              <a:gd name="T6" fmla="*/ 2147483647 w 817"/>
              <a:gd name="T7" fmla="*/ 125814641 h 694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694"/>
              <a:gd name="T14" fmla="*/ 817 w 817"/>
              <a:gd name="T15" fmla="*/ 694 h 6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694">
                <a:moveTo>
                  <a:pt x="0" y="642"/>
                </a:moveTo>
                <a:cubicBezTo>
                  <a:pt x="79" y="321"/>
                  <a:pt x="159" y="0"/>
                  <a:pt x="227" y="7"/>
                </a:cubicBezTo>
                <a:cubicBezTo>
                  <a:pt x="295" y="14"/>
                  <a:pt x="310" y="680"/>
                  <a:pt x="408" y="687"/>
                </a:cubicBezTo>
                <a:cubicBezTo>
                  <a:pt x="506" y="694"/>
                  <a:pt x="749" y="158"/>
                  <a:pt x="817" y="52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611" name="Freeform 43"/>
          <p:cNvSpPr>
            <a:spLocks/>
          </p:cNvSpPr>
          <p:nvPr/>
        </p:nvSpPr>
        <p:spPr bwMode="auto">
          <a:xfrm>
            <a:off x="7596188" y="4954588"/>
            <a:ext cx="1008062" cy="779462"/>
          </a:xfrm>
          <a:custGeom>
            <a:avLst/>
            <a:gdLst>
              <a:gd name="T0" fmla="*/ 0 w 635"/>
              <a:gd name="T1" fmla="*/ 1237395220 h 491"/>
              <a:gd name="T2" fmla="*/ 1146669687 w 635"/>
              <a:gd name="T3" fmla="*/ 98285237 h 491"/>
              <a:gd name="T4" fmla="*/ 1469249403 w 635"/>
              <a:gd name="T5" fmla="*/ 642638676 h 491"/>
              <a:gd name="T6" fmla="*/ 1600297413 w 635"/>
              <a:gd name="T7" fmla="*/ 1121468136 h 491"/>
              <a:gd name="T8" fmla="*/ 0 60000 65536"/>
              <a:gd name="T9" fmla="*/ 0 60000 65536"/>
              <a:gd name="T10" fmla="*/ 0 60000 65536"/>
              <a:gd name="T11" fmla="*/ 0 60000 65536"/>
              <a:gd name="T12" fmla="*/ 0 w 635"/>
              <a:gd name="T13" fmla="*/ 0 h 491"/>
              <a:gd name="T14" fmla="*/ 635 w 635"/>
              <a:gd name="T15" fmla="*/ 491 h 49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35" h="491">
                <a:moveTo>
                  <a:pt x="0" y="491"/>
                </a:moveTo>
                <a:cubicBezTo>
                  <a:pt x="76" y="416"/>
                  <a:pt x="358" y="78"/>
                  <a:pt x="455" y="39"/>
                </a:cubicBezTo>
                <a:cubicBezTo>
                  <a:pt x="552" y="0"/>
                  <a:pt x="553" y="187"/>
                  <a:pt x="583" y="255"/>
                </a:cubicBezTo>
                <a:cubicBezTo>
                  <a:pt x="613" y="323"/>
                  <a:pt x="624" y="406"/>
                  <a:pt x="635" y="445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612" name="Oval 44"/>
          <p:cNvSpPr>
            <a:spLocks noChangeArrowheads="1"/>
          </p:cNvSpPr>
          <p:nvPr/>
        </p:nvSpPr>
        <p:spPr bwMode="auto">
          <a:xfrm flipH="1" flipV="1">
            <a:off x="7524750" y="5734050"/>
            <a:ext cx="73025" cy="71438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613" name="Freeform 45"/>
          <p:cNvSpPr>
            <a:spLocks/>
          </p:cNvSpPr>
          <p:nvPr/>
        </p:nvSpPr>
        <p:spPr bwMode="auto">
          <a:xfrm>
            <a:off x="7019925" y="5084763"/>
            <a:ext cx="504825" cy="649287"/>
          </a:xfrm>
          <a:custGeom>
            <a:avLst/>
            <a:gdLst>
              <a:gd name="T0" fmla="*/ 0 w 318"/>
              <a:gd name="T1" fmla="*/ 1030742408 h 409"/>
              <a:gd name="T2" fmla="*/ 468749081 w 318"/>
              <a:gd name="T3" fmla="*/ 597275798 h 409"/>
              <a:gd name="T4" fmla="*/ 801409578 w 318"/>
              <a:gd name="T5" fmla="*/ 0 h 409"/>
              <a:gd name="T6" fmla="*/ 0 60000 65536"/>
              <a:gd name="T7" fmla="*/ 0 60000 65536"/>
              <a:gd name="T8" fmla="*/ 0 60000 65536"/>
              <a:gd name="T9" fmla="*/ 0 w 318"/>
              <a:gd name="T10" fmla="*/ 0 h 409"/>
              <a:gd name="T11" fmla="*/ 318 w 318"/>
              <a:gd name="T12" fmla="*/ 409 h 4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8" h="409">
                <a:moveTo>
                  <a:pt x="0" y="409"/>
                </a:moveTo>
                <a:cubicBezTo>
                  <a:pt x="31" y="380"/>
                  <a:pt x="133" y="305"/>
                  <a:pt x="186" y="237"/>
                </a:cubicBezTo>
                <a:cubicBezTo>
                  <a:pt x="239" y="169"/>
                  <a:pt x="290" y="50"/>
                  <a:pt x="318" y="0"/>
                </a:cubicBezTo>
              </a:path>
            </a:pathLst>
          </a:cu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9614" name="AutoShape 46"/>
          <p:cNvSpPr>
            <a:spLocks noChangeArrowheads="1"/>
          </p:cNvSpPr>
          <p:nvPr/>
        </p:nvSpPr>
        <p:spPr bwMode="auto">
          <a:xfrm flipV="1">
            <a:off x="7524750" y="5013325"/>
            <a:ext cx="71438" cy="71438"/>
          </a:xfrm>
          <a:prstGeom prst="flowChartConnector">
            <a:avLst/>
          </a:prstGeom>
          <a:solidFill>
            <a:schemeClr val="accent3"/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3962400" y="41910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943600" y="41148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</a:t>
            </a: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7848600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8534400" y="5486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х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6400800" y="5486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х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4572000" y="55626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х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2209800" y="55626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х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57200" y="6248400"/>
            <a:ext cx="6665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НЕ  ЯВЛЯЮТСЯ графиками функций  рис.1, рис. 3,рис. 4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8" grpId="0" animBg="1"/>
      <p:bldP spid="109579" grpId="0" animBg="1"/>
      <p:bldP spid="109580" grpId="0"/>
      <p:bldP spid="109583" grpId="0" animBg="1"/>
      <p:bldP spid="109584" grpId="0" animBg="1"/>
      <p:bldP spid="109585" grpId="0" animBg="1"/>
      <p:bldP spid="109589" grpId="0" animBg="1"/>
      <p:bldP spid="109590" grpId="0" animBg="1"/>
      <p:bldP spid="109594" grpId="0" animBg="1"/>
      <p:bldP spid="109595" grpId="0" animBg="1"/>
      <p:bldP spid="109599" grpId="0" animBg="1"/>
      <p:bldP spid="109605" grpId="0" animBg="1"/>
      <p:bldP spid="109611" grpId="0" animBg="1"/>
      <p:bldP spid="109612" grpId="0" animBg="1"/>
      <p:bldP spid="109613" grpId="0" animBg="1"/>
      <p:bldP spid="10961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295400"/>
            <a:ext cx="7196158" cy="592935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Область определения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Область значений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Нули функции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Четность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Промежутки 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знакопостоянства</a:t>
            </a:r>
            <a:endParaRPr lang="en-US" sz="20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Монотонность</a:t>
            </a:r>
            <a:endParaRPr lang="ru-RU" sz="20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Наибольшее и наименьшее значения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142852"/>
            <a:ext cx="2784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Свойства функции</a:t>
            </a:r>
            <a:endParaRPr lang="ru-RU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600" y="533400"/>
            <a:ext cx="800462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описания свойств функции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3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3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3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3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build="allAtOnce"/>
      <p:bldP spid="7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1676400"/>
            <a:ext cx="7772400" cy="3810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5397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1.Область определения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5800" y="990600"/>
            <a:ext cx="8229600" cy="3958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2800" b="1" i="1" dirty="0" smtClean="0">
                <a:solidFill>
                  <a:srgbClr val="002060"/>
                </a:solidFill>
                <a:latin typeface="+mn-lt"/>
              </a:rPr>
              <a:t>Область определения функции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– все значения, которые принимает независимая переменная.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rgbClr val="003FBC"/>
                </a:solidFill>
                <a:latin typeface="+mn-lt"/>
              </a:rPr>
              <a:t>Обозначается : </a:t>
            </a:r>
            <a:r>
              <a:rPr lang="en-US" sz="2400" b="1" dirty="0" smtClean="0">
                <a:solidFill>
                  <a:srgbClr val="003FBC"/>
                </a:solidFill>
                <a:latin typeface="+mn-lt"/>
              </a:rPr>
              <a:t>D</a:t>
            </a:r>
            <a:r>
              <a:rPr lang="ru-RU" sz="2400" b="1" dirty="0" smtClean="0">
                <a:solidFill>
                  <a:srgbClr val="003FBC"/>
                </a:solidFill>
                <a:latin typeface="+mn-lt"/>
              </a:rPr>
              <a:t> (</a:t>
            </a:r>
            <a:r>
              <a:rPr lang="en-US" sz="2400" b="1" dirty="0" smtClean="0">
                <a:solidFill>
                  <a:srgbClr val="003FBC"/>
                </a:solidFill>
                <a:latin typeface="+mn-lt"/>
              </a:rPr>
              <a:t>f</a:t>
            </a:r>
            <a:r>
              <a:rPr lang="ru-RU" sz="2400" b="1" dirty="0" smtClean="0">
                <a:solidFill>
                  <a:srgbClr val="003FBC"/>
                </a:solidFill>
                <a:latin typeface="+mn-lt"/>
              </a:rPr>
              <a:t>).</a:t>
            </a:r>
          </a:p>
          <a:p>
            <a:pPr algn="ctr" eaLnBrk="1" hangingPunct="1">
              <a:buFontTx/>
              <a:buNone/>
            </a:pPr>
            <a:endParaRPr lang="ru-RU" sz="2800" dirty="0" smtClean="0">
              <a:solidFill>
                <a:srgbClr val="002060"/>
              </a:solidFill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Пример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Функция задана формулой у =</a:t>
            </a:r>
            <a:r>
              <a:rPr lang="ru-RU" sz="2400" dirty="0" smtClean="0">
                <a:solidFill>
                  <a:srgbClr val="002060"/>
                </a:solidFill>
              </a:rPr>
              <a:t>        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Данная формула имеет смысл при всех значениях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х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≠ -3</a:t>
            </a: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х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≠ 3,</a:t>
            </a:r>
            <a:endParaRPr lang="ru-RU" sz="2400" dirty="0" smtClean="0">
              <a:solidFill>
                <a:srgbClr val="002060"/>
              </a:solidFill>
              <a:latin typeface="+mn-lt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 поэтому</a:t>
            </a:r>
            <a:r>
              <a:rPr lang="ru-RU" sz="2400" dirty="0" smtClean="0">
                <a:latin typeface="+mn-lt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D( y )=(</a:t>
            </a:r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-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∞</a:t>
            </a:r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;-3)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U</a:t>
            </a:r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 (-3;3)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U</a:t>
            </a:r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 (3; +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∞</a:t>
            </a:r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)</a:t>
            </a:r>
          </a:p>
          <a:p>
            <a:pPr algn="ctr" eaLnBrk="1" hangingPunct="1">
              <a:buFontTx/>
              <a:buNone/>
            </a:pPr>
            <a:endParaRPr lang="ru-RU" sz="28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6019800" y="2362200"/>
          <a:ext cx="1066800" cy="1016322"/>
        </p:xfrm>
        <a:graphic>
          <a:graphicData uri="http://schemas.openxmlformats.org/presentationml/2006/ole">
            <p:oleObj spid="_x0000_s80900" name="Equation" r:id="rId3" imgW="266400" imgH="25380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1676400"/>
            <a:ext cx="7772400" cy="3810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5397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Область значений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5800" y="990600"/>
            <a:ext cx="8229600" cy="401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2800" b="1" i="1" dirty="0" smtClean="0">
                <a:solidFill>
                  <a:srgbClr val="002060"/>
                </a:solidFill>
                <a:latin typeface="+mn-lt"/>
              </a:rPr>
              <a:t>Область (множество) значений функции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– все значения, которые принимает зависимая переменная.</a:t>
            </a:r>
            <a:endParaRPr lang="en-US" sz="2800" dirty="0" smtClean="0">
              <a:solidFill>
                <a:srgbClr val="002060"/>
              </a:solidFill>
              <a:latin typeface="+mn-lt"/>
            </a:endParaRPr>
          </a:p>
          <a:p>
            <a:pPr eaLnBrk="1" hangingPunct="1"/>
            <a:r>
              <a:rPr lang="en-US" sz="2800" b="1" dirty="0" smtClean="0">
                <a:solidFill>
                  <a:srgbClr val="002060"/>
                </a:solidFill>
                <a:latin typeface="+mn-lt"/>
              </a:rPr>
              <a:t>  </a:t>
            </a:r>
            <a:r>
              <a:rPr lang="ru-RU" sz="2400" b="1" dirty="0" smtClean="0">
                <a:solidFill>
                  <a:srgbClr val="003FBC"/>
                </a:solidFill>
                <a:latin typeface="+mn-lt"/>
              </a:rPr>
              <a:t>Обозначается : </a:t>
            </a:r>
            <a:r>
              <a:rPr lang="en-US" sz="2400" b="1" dirty="0" smtClean="0">
                <a:solidFill>
                  <a:srgbClr val="003FBC"/>
                </a:solidFill>
                <a:latin typeface="+mn-lt"/>
              </a:rPr>
              <a:t>E</a:t>
            </a:r>
            <a:r>
              <a:rPr lang="ru-RU" sz="2400" b="1" dirty="0" smtClean="0">
                <a:solidFill>
                  <a:srgbClr val="003FBC"/>
                </a:solidFill>
                <a:latin typeface="+mn-lt"/>
              </a:rPr>
              <a:t> </a:t>
            </a:r>
            <a:r>
              <a:rPr lang="en-US" sz="2400" b="1" dirty="0" smtClean="0">
                <a:solidFill>
                  <a:srgbClr val="003FBC"/>
                </a:solidFill>
                <a:latin typeface="+mn-lt"/>
              </a:rPr>
              <a:t>(f)</a:t>
            </a:r>
            <a:endParaRPr lang="ru-RU" sz="2400" b="1" baseline="-25000" dirty="0" smtClean="0">
              <a:latin typeface="+mn-lt"/>
            </a:endParaRPr>
          </a:p>
          <a:p>
            <a:pPr algn="ctr" eaLnBrk="1" hangingPunct="1">
              <a:buFontTx/>
              <a:buNone/>
            </a:pPr>
            <a:endParaRPr lang="ru-RU" sz="2800" dirty="0" smtClean="0">
              <a:solidFill>
                <a:srgbClr val="002060"/>
              </a:solidFill>
              <a:latin typeface="+mn-lt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Пример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Функция задана формулой у =        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b="1" dirty="0" smtClean="0">
              <a:solidFill>
                <a:srgbClr val="002060"/>
              </a:solidFill>
              <a:latin typeface="+mn-lt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Данная функция является квадратичной , график – парабола, вершина (0; 9)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 поэтому</a:t>
            </a:r>
            <a:r>
              <a:rPr lang="ru-RU" sz="2400" dirty="0" smtClean="0">
                <a:latin typeface="+mn-lt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E( y </a:t>
            </a:r>
            <a:r>
              <a:rPr lang="en-US" sz="2400" b="1" dirty="0" smtClean="0">
                <a:solidFill>
                  <a:srgbClr val="003FBC"/>
                </a:solidFill>
                <a:latin typeface="+mn-lt"/>
              </a:rPr>
              <a:t>)=</a:t>
            </a:r>
            <a:r>
              <a:rPr lang="ru-RU" sz="2400" dirty="0" smtClean="0">
                <a:solidFill>
                  <a:srgbClr val="003FBC"/>
                </a:solidFill>
                <a:latin typeface="+mn-lt"/>
              </a:rPr>
              <a:t> </a:t>
            </a:r>
            <a:r>
              <a:rPr lang="en-US" sz="2400" b="1" dirty="0" smtClean="0">
                <a:solidFill>
                  <a:srgbClr val="003FBC"/>
                </a:solidFill>
                <a:latin typeface="+mn-lt"/>
              </a:rPr>
              <a:t>[ 9</a:t>
            </a:r>
            <a:r>
              <a:rPr lang="ru-RU" sz="2400" b="1" dirty="0" smtClean="0">
                <a:solidFill>
                  <a:srgbClr val="003FBC"/>
                </a:solidFill>
                <a:latin typeface="+mn-lt"/>
              </a:rPr>
              <a:t> ; +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∞</a:t>
            </a:r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)</a:t>
            </a:r>
            <a:r>
              <a:rPr lang="ru-RU" sz="2400" b="1" dirty="0" smtClean="0">
                <a:solidFill>
                  <a:schemeClr val="accent2"/>
                </a:solidFill>
                <a:latin typeface="+mn-lt"/>
              </a:rPr>
              <a:t> </a:t>
            </a:r>
            <a:endParaRPr lang="ru-RU" sz="2800" dirty="0" smtClean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5943600" y="2895600"/>
          <a:ext cx="1320800" cy="681703"/>
        </p:xfrm>
        <a:graphic>
          <a:graphicData uri="http://schemas.openxmlformats.org/presentationml/2006/ole">
            <p:oleObj spid="_x0000_s106498" name="Equation" r:id="rId3" imgW="393480" imgH="20304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FC000"/>
      </a:accent1>
      <a:accent2>
        <a:srgbClr val="E1D5A3"/>
      </a:accent2>
      <a:accent3>
        <a:srgbClr val="FF0000"/>
      </a:accent3>
      <a:accent4>
        <a:srgbClr val="6585CF"/>
      </a:accent4>
      <a:accent5>
        <a:srgbClr val="7E6BC9"/>
      </a:accent5>
      <a:accent6>
        <a:srgbClr val="92D050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Words>742</Words>
  <Application>Microsoft Office PowerPoint</Application>
  <PresentationFormat>Экран (4:3)</PresentationFormat>
  <Paragraphs>139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Апекс</vt:lpstr>
      <vt:lpstr>Equation</vt:lpstr>
      <vt:lpstr>Слайд 1</vt:lpstr>
      <vt:lpstr>Cодержание</vt:lpstr>
      <vt:lpstr>Слайд 3</vt:lpstr>
      <vt:lpstr>Слайд 4</vt:lpstr>
      <vt:lpstr>Способы задания функций</vt:lpstr>
      <vt:lpstr>График функции</vt:lpstr>
      <vt:lpstr>Слайд 7</vt:lpstr>
      <vt:lpstr> </vt:lpstr>
      <vt:lpstr> </vt:lpstr>
      <vt:lpstr>Слайд 10</vt:lpstr>
      <vt:lpstr>Слайд 11</vt:lpstr>
      <vt:lpstr>5. Промежутки знакопостоянства</vt:lpstr>
      <vt:lpstr>6. Монотонность</vt:lpstr>
      <vt:lpstr>7.Наибольшее и наименьшее значения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Правило (“фонтана”)</dc:title>
  <dc:creator>pc</dc:creator>
  <cp:lastModifiedBy>HomeUser</cp:lastModifiedBy>
  <cp:revision>328</cp:revision>
  <dcterms:modified xsi:type="dcterms:W3CDTF">2022-04-21T06:18:10Z</dcterms:modified>
</cp:coreProperties>
</file>