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0" r:id="rId2"/>
    <p:sldId id="257" r:id="rId3"/>
    <p:sldId id="258" r:id="rId4"/>
    <p:sldId id="272" r:id="rId5"/>
    <p:sldId id="260" r:id="rId6"/>
    <p:sldId id="277" r:id="rId7"/>
    <p:sldId id="279" r:id="rId8"/>
    <p:sldId id="275" r:id="rId9"/>
    <p:sldId id="261" r:id="rId10"/>
    <p:sldId id="262" r:id="rId11"/>
    <p:sldId id="273" r:id="rId12"/>
    <p:sldId id="263" r:id="rId13"/>
    <p:sldId id="264" r:id="rId14"/>
    <p:sldId id="274" r:id="rId15"/>
    <p:sldId id="266" r:id="rId16"/>
    <p:sldId id="265" r:id="rId17"/>
    <p:sldId id="267" r:id="rId18"/>
    <p:sldId id="268" r:id="rId19"/>
    <p:sldId id="270" r:id="rId20"/>
    <p:sldId id="271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 autoAdjust="0"/>
  </p:normalViewPr>
  <p:slideViewPr>
    <p:cSldViewPr>
      <p:cViewPr>
        <p:scale>
          <a:sx n="86" d="100"/>
          <a:sy n="86" d="100"/>
        </p:scale>
        <p:origin x="-149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76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507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62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6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577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359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778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758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84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26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06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t"/>
            <a:r>
              <a:rPr lang="ru-RU" b="1" dirty="0">
                <a:solidFill>
                  <a:srgbClr val="000000"/>
                </a:solidFill>
                <a:effectLst/>
                <a:latin typeface="Arial"/>
              </a:rPr>
              <a:t>Перечислительная комбинаторика</a:t>
            </a:r>
            <a:br>
              <a:rPr lang="ru-RU" b="1" dirty="0">
                <a:solidFill>
                  <a:srgbClr val="000000"/>
                </a:solidFill>
                <a:effectLst/>
                <a:latin typeface="Arial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000000"/>
                </a:solidFill>
                <a:latin typeface="Arial"/>
              </a:rPr>
              <a:t>Перечислительная комбинаторика (или исчисляющая комбинаторика) рассматривает задачи о перечислении или подсчёте количества различных конфигураций 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образуемых 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элементами конечных множеств, на которые могут накладываться определённые 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ограничения 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746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743200"/>
            <a:ext cx="8686800" cy="1371600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Задачи на размещения</a:t>
            </a:r>
            <a:endParaRPr lang="ru-RU" sz="4800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Tm="8460">
        <p14:honeycomb/>
      </p:transition>
    </mc:Choice>
    <mc:Fallback xmlns="">
      <p:transition spd="slow" advTm="846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62000"/>
            <a:ext cx="8686800" cy="31700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Размещением</a:t>
            </a:r>
            <a:r>
              <a:rPr lang="ru-RU" sz="4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из n элементов по k (</a:t>
            </a:r>
            <a:r>
              <a:rPr lang="ru-RU" sz="40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k≤n</a:t>
            </a:r>
            <a:r>
              <a:rPr lang="ru-RU" sz="4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)  называется любое множество, состоящее из k  элементов, взятых в определённом порядке из данных  n  элементов.</a:t>
            </a:r>
            <a:endParaRPr lang="ru-RU" sz="4000" dirty="0" smtClean="0">
              <a:latin typeface="Arial" pitchFamily="34" charset="0"/>
            </a:endParaRPr>
          </a:p>
        </p:txBody>
      </p:sp>
      <p:pic>
        <p:nvPicPr>
          <p:cNvPr id="3" name="Рисунок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4114800"/>
            <a:ext cx="2475614" cy="1196083"/>
          </a:xfrm>
          <a:prstGeom prst="rect">
            <a:avLst/>
          </a:prstGeom>
          <a:noFill/>
        </p:spPr>
      </p:pic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0" y="0"/>
            <a:ext cx="8610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Задача: У нас имеется  5 книг, что у нас всего одна полка, и что на ней вмещается лишь 3 книги . Сколькими способами можно расставить на полке 3 книги?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" name="Рисунок 2" descr="размещения до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533400"/>
            <a:ext cx="2667000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3048000"/>
            <a:ext cx="8763000" cy="212365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Выбираем одну из 5-ти книг и ставим на первое место на полке. Это мы можем сделать 5-ю способами. Теперь на полке осталось два места и у нас осталось 4 книги. Вторую книгу мы можем выбрать 4-мя способами и поставить рядом с одной из 5-ти возможных первых. Таких пар может быть 5·4. Осталось 3 книги и одно место. Одну книгу из 3-ёх можно выбрать 3-мя способами и поставить рядом с одной из возможных 5·4 пар. Получится 5·4·3 разнообразных троек. Значит всего способов разместить 3 книги из 5-ти 5·4·3 = 60.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Это задача на  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размещение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330">
        <p:dissolve/>
      </p:transition>
    </mc:Choice>
    <mc:Fallback xmlns="">
      <p:transition spd="slow" advTm="6033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91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49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8686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Задача.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Учащиеся второго класса изучают 9 предметов. Сколькими способами  можно составить  расписание на один день, чтобы  в нём было 4 различных предмета?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" name="Рисунок 2" descr="http://im8-tub-ru.yandex.net/i?id=170494319-44-72&amp;n=2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05500" y="3048000"/>
            <a:ext cx="29718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-152400" y="2667000"/>
            <a:ext cx="8458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A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ru-RU" sz="28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9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=     = 6∙ 7∙ 8∙ 9 = 3024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5120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5003537"/>
              </p:ext>
            </p:extLst>
          </p:nvPr>
        </p:nvGraphicFramePr>
        <p:xfrm>
          <a:off x="1219200" y="2438400"/>
          <a:ext cx="457200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3" name="Формула" r:id="rId5" imgW="164880" imgH="393480" progId="Equation.3">
                  <p:embed/>
                </p:oleObj>
              </mc:Choice>
              <mc:Fallback>
                <p:oleObj name="Формула" r:id="rId5" imgW="16488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438400"/>
                        <a:ext cx="457200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20000">
        <p14:doors dir="vert"/>
      </p:transition>
    </mc:Choice>
    <mc:Fallback xmlns="">
      <p:transition spd="slow" advTm="2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1" grpId="0"/>
      <p:bldP spid="5120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-5417"/>
            <a:ext cx="76962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4400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Решите самостоятельно:</a:t>
            </a:r>
            <a:endParaRPr lang="ru-RU" sz="44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В классе 27 учащихся. Нужно отправить одного учащегося за мелом, второго дежурить в столовую, а третьего вызвать к доске. Сколькими способами можно это сделать?</a:t>
            </a:r>
            <a:r>
              <a:rPr lang="ru-RU" sz="4400" dirty="0" smtClean="0"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60000">
        <p:circle/>
      </p:transition>
    </mc:Choice>
    <mc:Fallback xmlns="">
      <p:transition spd="slow" advTm="60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533400" y="1676400"/>
            <a:ext cx="8001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Сочетанием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из n элементов по k  называется любое множество, составленное  из  k элементов, выбранных  из данных  n  элементов.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4273" name="Рисунок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5257800"/>
            <a:ext cx="2409568" cy="9906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4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4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Задачи на сочетания: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295400"/>
            <a:ext cx="8001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Задача.  Сколькими способами можно расставить 3 тома на книжной полке, если выбирать их из имеющихся в наличии внешне неразличимых 5  книг?</a:t>
            </a:r>
            <a:endParaRPr lang="ru-RU" sz="2000" dirty="0"/>
          </a:p>
        </p:txBody>
      </p:sp>
      <p:pic>
        <p:nvPicPr>
          <p:cNvPr id="4" name="Рисунок 3" descr="сочетания до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1905000"/>
            <a:ext cx="1996123" cy="2372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0" y="4114800"/>
            <a:ext cx="8305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Книги внешне неразличимы. Но они различаются, и существенно! Эти книги разные по содержанию. Возникает ситуация, когда важен состав элементов выборки, но несущественен порядок их расположения.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5562600"/>
            <a:ext cx="7696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123  124  125  134  135  145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234  235  245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345                                      ответ: 10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Это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задача на 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сочетания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</p:spTree>
    <p:custDataLst>
      <p:tags r:id="rId1"/>
    </p:custDataLst>
  </p:cSld>
  <p:clrMapOvr>
    <a:masterClrMapping/>
  </p:clrMapOvr>
  <p:transition spd="slow" advTm="62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2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2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2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22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75438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Задача</a:t>
            </a:r>
            <a:r>
              <a:rPr lang="ru-RU" sz="2400" dirty="0" smtClean="0"/>
              <a:t>. </a:t>
            </a:r>
            <a:endParaRPr lang="en-US" sz="2400" dirty="0" smtClean="0"/>
          </a:p>
          <a:p>
            <a:r>
              <a:rPr lang="ru-RU" sz="2800" dirty="0" smtClean="0"/>
              <a:t>В  классе  7 человек  успешно занимаются  математикой.  Сколькими способами  можно выбрать из них двоих для участия в математической олимпиаде?</a:t>
            </a:r>
            <a:endParaRPr lang="ru-RU" sz="2800" dirty="0"/>
          </a:p>
        </p:txBody>
      </p:sp>
      <p:pic>
        <p:nvPicPr>
          <p:cNvPr id="3" name="Рисунок 2" descr="http://im0-tub-ru.yandex.net/i?id=481068437-03-72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2362200"/>
            <a:ext cx="3886200" cy="317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04800" y="2819400"/>
            <a:ext cx="2667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C</a:t>
            </a:r>
            <a:r>
              <a:rPr lang="ru-RU" sz="2400" baseline="-25000" dirty="0" smtClean="0"/>
              <a:t>7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 =</a:t>
            </a:r>
            <a:r>
              <a:rPr lang="ru-RU" dirty="0" smtClean="0"/>
              <a:t>                       = 21</a:t>
            </a:r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2590800"/>
            <a:ext cx="1143000" cy="729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57000">
        <p14:warp dir="in"/>
      </p:transition>
    </mc:Choice>
    <mc:Fallback xmlns="">
      <p:transition spd="slow" advTm="57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3 -0.0506  0.075 -0.08255  0.125 -0.08255  C 0.175 -0.08255  0.22 -0.0506  0.25 0  C 0.22 0.0506  0.175 0.08255  0.125 0.08255  C 0.075 0.08255  0.03 0.0506 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800" y="1066800"/>
            <a:ext cx="7696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/>
              <a:t>Решите самостоятельно: </a:t>
            </a:r>
          </a:p>
          <a:p>
            <a:r>
              <a:rPr lang="ru-RU" sz="4400" dirty="0" smtClean="0"/>
              <a:t>В классе 7 учащихся успешно занимаются по математике. Сколькими способами можно выбрать двоих из них, чтобы направить для участия в математической олимпиаде?</a:t>
            </a:r>
            <a:endParaRPr lang="ru-RU" sz="4400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67000">
        <p14:pan dir="u"/>
      </p:transition>
    </mc:Choice>
    <mc:Fallback xmlns="">
      <p:transition spd="slow" advTm="67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04801" y="1066801"/>
          <a:ext cx="7696200" cy="5160717"/>
        </p:xfrm>
        <a:graphic>
          <a:graphicData uri="http://schemas.openxmlformats.org/drawingml/2006/table">
            <a:tbl>
              <a:tblPr/>
              <a:tblGrid>
                <a:gridCol w="2216060"/>
                <a:gridCol w="2627852"/>
                <a:gridCol w="2852288"/>
              </a:tblGrid>
              <a:tr h="160020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Перестановки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Размещения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Сочетания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4263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ru-RU" sz="1800" kern="1200" dirty="0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элементов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ru-RU" sz="1800" kern="1200" dirty="0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клеток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ru-RU" sz="1800" kern="1200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элементов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ru-RU" sz="1800" kern="1200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клеток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ru-RU" sz="1800" kern="1200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элементов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ru-RU" sz="1800" kern="1200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клеток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8429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Порядок имеет значение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Порядок имеет значение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Порядок не имеет значения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78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5299" name="Рисунок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5334000"/>
            <a:ext cx="2133600" cy="690995"/>
          </a:xfrm>
          <a:prstGeom prst="rect">
            <a:avLst/>
          </a:prstGeom>
          <a:noFill/>
        </p:spPr>
      </p:pic>
      <p:pic>
        <p:nvPicPr>
          <p:cNvPr id="55298" name="Рисунок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19400" y="5181600"/>
            <a:ext cx="2029918" cy="990600"/>
          </a:xfrm>
          <a:prstGeom prst="rect">
            <a:avLst/>
          </a:prstGeom>
          <a:noFill/>
        </p:spPr>
      </p:pic>
      <p:pic>
        <p:nvPicPr>
          <p:cNvPr id="55297" name="Рисунок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5181600"/>
            <a:ext cx="2514600" cy="1049400"/>
          </a:xfrm>
          <a:prstGeom prst="rect">
            <a:avLst/>
          </a:prstGeom>
          <a:noFill/>
        </p:spPr>
      </p:pic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2362200" y="304800"/>
            <a:ext cx="3352800" cy="40011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9063" algn="l"/>
                <a:tab pos="2970213" algn="ctr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Составим таблицу: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63000">
        <p14:flash/>
      </p:transition>
    </mc:Choice>
    <mc:Fallback xmlns="">
      <p:transition spd="slow" advTm="6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0" y="381000"/>
            <a:ext cx="4343400" cy="3592251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Элементы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Комбинаторики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47800" y="1828800"/>
            <a:ext cx="5867400" cy="2514600"/>
          </a:xfrm>
        </p:spPr>
        <p:txBody>
          <a:bodyPr>
            <a:normAutofit fontScale="70000" lnSpcReduction="20000"/>
          </a:bodyPr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just"/>
            <a:r>
              <a:rPr lang="ru-RU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Комбинаторика </a:t>
            </a:r>
            <a:r>
              <a:rPr lang="ru-RU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 раздел математики, который занят поисками ответов на вопросы: сколько всего есть комбинаций в том или ином случае, как из всех этих комбинаций выбрать наилучшую. Слово «комбинаторика» происходит от латинского слова «combinare», что в переводе на русский означает – «сочетать», «соединять». Термин "комбинаторика" был введён знаменитым Готфридом Вильгельмом Лейбницем, - всемирно известным немецким учёным.</a:t>
            </a:r>
          </a:p>
          <a:p>
            <a:endParaRPr lang="ru-RU" sz="23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760">
        <p:split orient="vert"/>
      </p:transition>
    </mc:Choice>
    <mc:Fallback xmlns="">
      <p:transition spd="slow" advTm="2076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0" y="0"/>
            <a:ext cx="9144000" cy="569386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3375" algn="l"/>
                <a:tab pos="2970213" algn="ctr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Решите самостоятельно задачи: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3375" algn="l"/>
                <a:tab pos="2970213" algn="ctr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1.В коробке находится 10 белых и 6 черных шаров.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3375" algn="l"/>
                <a:tab pos="2970213" algn="ctr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Сколькими способами из коробки можно вынуть один шар любого цвета?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3375" algn="l"/>
                <a:tab pos="2970213" algn="ctr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2.Ольга помнит, что телефон подруги оканчивается тремя цифрами 5, 7, 8 но  забыла, в каком порядке эти цифры расположены. Укажите наибольшее число вариантов, которые ей придется перебрать, чтобы дозвониться подруге.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3375" algn="l"/>
                <a:tab pos="2970213" algn="ctr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3.     В магазине “Филателия” продается 8 разных наборов марок, посвященных спортивной тематике. Сколькими способами можно выбрать из них 3 набора?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93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3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93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895600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Спасибо за урок!</a:t>
            </a:r>
            <a:endParaRPr lang="ru-RU" sz="4800" dirty="0"/>
          </a:p>
        </p:txBody>
      </p:sp>
    </p:spTree>
    <p:custDataLst>
      <p:tags r:id="rId1"/>
    </p:custData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Комбинаторные задачи  делятся на несколько групп: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200" y="3505200"/>
            <a:ext cx="2133600" cy="76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Задачи на перестановки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24200" y="3505200"/>
            <a:ext cx="2438400" cy="838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Задачи на размещение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096000" y="3429000"/>
            <a:ext cx="2667000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Задачи на сочетание</a:t>
            </a:r>
            <a:endParaRPr lang="ru-RU" sz="2400" dirty="0"/>
          </a:p>
        </p:txBody>
      </p:sp>
      <p:cxnSp>
        <p:nvCxnSpPr>
          <p:cNvPr id="7" name="Прямая со стрелкой 6"/>
          <p:cNvCxnSpPr/>
          <p:nvPr/>
        </p:nvCxnSpPr>
        <p:spPr>
          <a:xfrm rot="16200000" flipH="1">
            <a:off x="5677678" y="1180322"/>
            <a:ext cx="2883159" cy="14369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2972594" y="1905000"/>
            <a:ext cx="2742406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381000" y="1447800"/>
            <a:ext cx="28956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8156">
        <p:checker/>
      </p:transition>
    </mc:Choice>
    <mc:Fallback xmlns="">
      <p:transition spd="slow" advTm="18156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56  0.125 0.16644  C 0.125 0.25831  0.069 0.33287  0 0.33287  C -0.069 0.33287  -0.125 0.25831  -0.125 0.16644  C -0.125 0.07456  -0.069 0  0 0  Z" pathEditMode="relative" ptsTypes="">
                                      <p:cBhvr>
                                        <p:cTn id="3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56  0.125 0.16644  C 0.125 0.25831  0.069 0.33287  0 0.33287  C -0.069 0.33287  -0.125 0.25831  -0.125 0.16644  C -0.125 0.07456  -0.069 0  0 0  Z" pathEditMode="relative" ptsTypes=""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56  0.125 0.16644  C 0.125 0.25831  0.069 0.33287  0 0.33287  C -0.069 0.33287  -0.125 0.25831  -0.125 0.16644  C -0.125 0.07456  -0.069 0  0 0  Z" pathEditMode="relative" ptsTypes="">
                                      <p:cBhvr>
                                        <p:cTn id="4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3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9200" y="685800"/>
            <a:ext cx="66294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+mj-lt"/>
              </a:rPr>
              <a:t>Перестановкой </a:t>
            </a:r>
            <a:r>
              <a:rPr lang="ru-RU" sz="3200" dirty="0" smtClean="0">
                <a:latin typeface="+mj-lt"/>
              </a:rPr>
              <a:t>из n элементов называется</a:t>
            </a:r>
            <a:r>
              <a:rPr lang="ru-RU" sz="3200" dirty="0">
                <a:solidFill>
                  <a:srgbClr val="333333"/>
                </a:solidFill>
                <a:latin typeface="+mj-lt"/>
              </a:rPr>
              <a:t> соединения,</a:t>
            </a:r>
            <a:r>
              <a:rPr lang="ru-RU" sz="3200" dirty="0">
                <a:solidFill>
                  <a:prstClr val="black"/>
                </a:solidFill>
                <a:latin typeface="+mj-lt"/>
              </a:rPr>
              <a:t/>
            </a:r>
            <a:br>
              <a:rPr lang="ru-RU" sz="3200" dirty="0">
                <a:solidFill>
                  <a:prstClr val="black"/>
                </a:solidFill>
                <a:latin typeface="+mj-lt"/>
              </a:rPr>
            </a:br>
            <a:r>
              <a:rPr lang="ru-RU" sz="3200" dirty="0">
                <a:solidFill>
                  <a:srgbClr val="333333"/>
                </a:solidFill>
                <a:latin typeface="+mj-lt"/>
              </a:rPr>
              <a:t>которые можно составить из n</a:t>
            </a:r>
            <a:r>
              <a:rPr lang="ru-RU" sz="3200" dirty="0">
                <a:solidFill>
                  <a:prstClr val="black"/>
                </a:solidFill>
                <a:latin typeface="+mj-lt"/>
              </a:rPr>
              <a:t/>
            </a:r>
            <a:br>
              <a:rPr lang="ru-RU" sz="3200" dirty="0">
                <a:solidFill>
                  <a:prstClr val="black"/>
                </a:solidFill>
                <a:latin typeface="+mj-lt"/>
              </a:rPr>
            </a:br>
            <a:r>
              <a:rPr lang="ru-RU" sz="3200" dirty="0">
                <a:solidFill>
                  <a:srgbClr val="333333"/>
                </a:solidFill>
                <a:latin typeface="+mj-lt"/>
              </a:rPr>
              <a:t>элементов, меняя </a:t>
            </a:r>
            <a:r>
              <a:rPr lang="ru-RU" sz="3200" dirty="0" err="1" smtClean="0">
                <a:solidFill>
                  <a:srgbClr val="333333"/>
                </a:solidFill>
                <a:latin typeface="+mj-lt"/>
              </a:rPr>
              <a:t>всемивозможными</a:t>
            </a:r>
            <a:r>
              <a:rPr lang="ru-RU" sz="3200" dirty="0" smtClean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3200" dirty="0">
                <a:solidFill>
                  <a:srgbClr val="333333"/>
                </a:solidFill>
                <a:latin typeface="+mj-lt"/>
              </a:rPr>
              <a:t>способами их порядок</a:t>
            </a:r>
            <a:r>
              <a:rPr lang="ru-RU" sz="3200" dirty="0" smtClean="0">
                <a:latin typeface="+mj-lt"/>
              </a:rPr>
              <a:t> </a:t>
            </a:r>
            <a:endParaRPr lang="en-US" sz="3200" dirty="0" smtClean="0">
              <a:latin typeface="+mj-lt"/>
            </a:endParaRPr>
          </a:p>
          <a:p>
            <a:r>
              <a:rPr lang="ru-RU" sz="3200" dirty="0" smtClean="0">
                <a:latin typeface="+mj-lt"/>
              </a:rPr>
              <a:t> </a:t>
            </a:r>
            <a:r>
              <a:rPr lang="ru-RU" sz="3200" dirty="0" err="1" smtClean="0">
                <a:latin typeface="+mj-lt"/>
              </a:rPr>
              <a:t>Pn</a:t>
            </a:r>
            <a:r>
              <a:rPr lang="ru-RU" sz="3200" dirty="0" smtClean="0">
                <a:latin typeface="+mj-lt"/>
              </a:rPr>
              <a:t> = 1 · 2 · 3 · ... · n.</a:t>
            </a:r>
          </a:p>
          <a:p>
            <a:r>
              <a:rPr lang="en-US" sz="3200" dirty="0" err="1" smtClean="0">
                <a:latin typeface="+mj-lt"/>
              </a:rPr>
              <a:t>Pn</a:t>
            </a:r>
            <a:r>
              <a:rPr lang="en-US" sz="3200" dirty="0" smtClean="0">
                <a:latin typeface="+mj-lt"/>
              </a:rPr>
              <a:t>=n</a:t>
            </a:r>
            <a:r>
              <a:rPr lang="ru-RU" sz="3200" dirty="0" smtClean="0">
                <a:latin typeface="+mj-lt"/>
              </a:rPr>
              <a:t>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9000">
        <p14:prism/>
      </p:transition>
    </mc:Choice>
    <mc:Fallback xmlns="">
      <p:transition spd="slow" advTm="19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1524000"/>
            <a:ext cx="91440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Запись 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!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читается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так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:«эн факториал»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Факториал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- это произведение всех натуральных  чисел от 1 до 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Например, 4! = 1*2*3*4 = 24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n! = 1 · 2 · 3 · ... · n.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0930">
        <p:blinds dir="vert"/>
      </p:transition>
    </mc:Choice>
    <mc:Fallback xmlns="">
      <p:transition spd="slow" advTm="2093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980922"/>
              </p:ext>
            </p:extLst>
          </p:nvPr>
        </p:nvGraphicFramePr>
        <p:xfrm>
          <a:off x="381001" y="1981200"/>
          <a:ext cx="8229601" cy="1897572"/>
        </p:xfrm>
        <a:graphic>
          <a:graphicData uri="http://schemas.openxmlformats.org/drawingml/2006/table">
            <a:tbl>
              <a:tblPr/>
              <a:tblGrid>
                <a:gridCol w="718093"/>
                <a:gridCol w="712995"/>
                <a:gridCol w="712995"/>
                <a:gridCol w="712995"/>
                <a:gridCol w="720642"/>
                <a:gridCol w="729140"/>
                <a:gridCol w="729140"/>
                <a:gridCol w="736789"/>
                <a:gridCol w="744437"/>
                <a:gridCol w="804774"/>
                <a:gridCol w="907601"/>
              </a:tblGrid>
              <a:tr h="914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26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n!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720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5040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40320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362880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3628800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19200" y="9906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Факториалы растут удивительно быстро:</a:t>
            </a:r>
            <a:endParaRPr lang="ru-RU" sz="2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Tm="20370">
        <p14:shred/>
      </p:transition>
    </mc:Choice>
    <mc:Fallback xmlns="">
      <p:transition spd="slow" advTm="2037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333333"/>
                </a:solidFill>
                <a:effectLst/>
                <a:latin typeface="Helvetica Neue"/>
              </a:rPr>
              <a:t> Пример</a:t>
            </a:r>
            <a:br>
              <a:rPr lang="ru-RU" b="1" dirty="0">
                <a:solidFill>
                  <a:srgbClr val="333333"/>
                </a:solidFill>
                <a:effectLst/>
                <a:latin typeface="Helvetica Neue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dirty="0">
                <a:solidFill>
                  <a:srgbClr val="333333"/>
                </a:solidFill>
                <a:latin typeface="Helvetica Neue"/>
              </a:rPr>
              <a:t>Сколькими способами могут 8 человек встать </a:t>
            </a:r>
            <a:r>
              <a:rPr lang="ru-RU" sz="2000" dirty="0" smtClean="0">
                <a:solidFill>
                  <a:srgbClr val="333333"/>
                </a:solidFill>
                <a:latin typeface="Helvetica Neue"/>
              </a:rPr>
              <a:t>в</a:t>
            </a:r>
            <a:r>
              <a:rPr lang="en-US" sz="2000" dirty="0" smtClean="0">
                <a:solidFill>
                  <a:srgbClr val="333333"/>
                </a:solidFill>
                <a:latin typeface="Helvetica Neue"/>
              </a:rPr>
              <a:t> </a:t>
            </a:r>
            <a:r>
              <a:rPr lang="ru-RU" sz="2000" dirty="0" smtClean="0">
                <a:solidFill>
                  <a:srgbClr val="333333"/>
                </a:solidFill>
                <a:latin typeface="Helvetica Neue"/>
              </a:rPr>
              <a:t>очередь </a:t>
            </a:r>
            <a:r>
              <a:rPr lang="ru-RU" sz="2000" dirty="0">
                <a:solidFill>
                  <a:srgbClr val="333333"/>
                </a:solidFill>
                <a:latin typeface="Helvetica Neue"/>
              </a:rPr>
              <a:t>к театральной </a:t>
            </a:r>
            <a:r>
              <a:rPr lang="ru-RU" sz="2000" dirty="0" smtClean="0">
                <a:solidFill>
                  <a:srgbClr val="333333"/>
                </a:solidFill>
                <a:latin typeface="Helvetica Neue"/>
              </a:rPr>
              <a:t>кассе</a:t>
            </a:r>
            <a:r>
              <a:rPr lang="en-US" sz="2000" dirty="0" smtClean="0">
                <a:solidFill>
                  <a:srgbClr val="333333"/>
                </a:solidFill>
                <a:latin typeface="Helvetica Neue"/>
              </a:rPr>
              <a:t>?</a:t>
            </a:r>
          </a:p>
          <a:p>
            <a:r>
              <a:rPr lang="ru-RU" sz="2000" dirty="0">
                <a:solidFill>
                  <a:srgbClr val="333333"/>
                </a:solidFill>
                <a:latin typeface="Helvetica Neue"/>
              </a:rPr>
              <a:t>Решение задачи: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333333"/>
                </a:solidFill>
                <a:latin typeface="Helvetica Neue"/>
              </a:rPr>
              <a:t>Существует 8 мест, которые должны занять 8 человек.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333333"/>
                </a:solidFill>
                <a:latin typeface="Helvetica Neue"/>
              </a:rPr>
              <a:t>На первое место может встать любой из 8 человек, т.е. способов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333333"/>
                </a:solidFill>
                <a:latin typeface="Helvetica Neue"/>
              </a:rPr>
              <a:t>занять первое место – 8.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333333"/>
                </a:solidFill>
                <a:latin typeface="Helvetica Neue"/>
              </a:rPr>
              <a:t>После того, как один человек встал на первое место, осталось 7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333333"/>
                </a:solidFill>
                <a:latin typeface="Helvetica Neue"/>
              </a:rPr>
              <a:t>мест и 7 человек, которые могут быть на них размещены, т.е.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333333"/>
                </a:solidFill>
                <a:latin typeface="Helvetica Neue"/>
              </a:rPr>
              <a:t>способов занять второе место – 7. Аналогично для третьего,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333333"/>
                </a:solidFill>
                <a:latin typeface="Helvetica Neue"/>
              </a:rPr>
              <a:t>четвертого и т.д. места.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>
                <a:solidFill>
                  <a:srgbClr val="333333"/>
                </a:solidFill>
                <a:latin typeface="Helvetica Neue"/>
              </a:rPr>
              <a:t>Такое</a:t>
            </a:r>
            <a:r>
              <a:rPr lang="en-US" sz="2000" dirty="0" smtClean="0">
                <a:solidFill>
                  <a:srgbClr val="333333"/>
                </a:solidFill>
                <a:latin typeface="Helvetica Neue"/>
              </a:rPr>
              <a:t> </a:t>
            </a:r>
            <a:r>
              <a:rPr lang="ru-RU" sz="2000" dirty="0" smtClean="0">
                <a:solidFill>
                  <a:srgbClr val="333333"/>
                </a:solidFill>
                <a:latin typeface="Helvetica Neue"/>
              </a:rPr>
              <a:t>произведение </a:t>
            </a:r>
            <a:r>
              <a:rPr lang="ru-RU" sz="2000" dirty="0">
                <a:solidFill>
                  <a:srgbClr val="333333"/>
                </a:solidFill>
                <a:latin typeface="Helvetica Neue"/>
              </a:rPr>
              <a:t>обозначается как 8! (читается 8 факториал) и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333333"/>
                </a:solidFill>
                <a:latin typeface="Helvetica Neue"/>
              </a:rPr>
              <a:t>называется перестановкой P8.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333333"/>
                </a:solidFill>
                <a:latin typeface="Helvetica Neue"/>
              </a:rPr>
              <a:t>Ответ: P8 = 8!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15116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0"/>
            <a:ext cx="6477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4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Задача. Сколькими способами можно расставить  8 участниц  финального забега  на  восьми беговых дорожках?</a:t>
            </a:r>
            <a:endParaRPr lang="ru-RU" sz="4000" dirty="0" smtClean="0"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5257800"/>
            <a:ext cx="403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P8 = 8!= 1 ∙2∙ 3 ∙4∙ 5 ∙6∙ 7 ∙8 = 40320 </a:t>
            </a:r>
            <a:endParaRPr lang="ru-RU" b="1" dirty="0" smtClean="0">
              <a:latin typeface="Arial" pitchFamily="34" charset="0"/>
            </a:endParaRPr>
          </a:p>
        </p:txBody>
      </p:sp>
      <p:pic>
        <p:nvPicPr>
          <p:cNvPr id="4" name="Рисунок 3" descr="http://im7-tub-ru.yandex.net/i?id=412289884-23-72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2590800"/>
            <a:ext cx="236220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slow" advTm="3004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52600" y="0"/>
            <a:ext cx="4953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600" dirty="0"/>
          </a:p>
        </p:txBody>
      </p:sp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0" y="1295400"/>
            <a:ext cx="8001000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Задача.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Квартет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Проказница Мартышка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Осёл,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Козёл,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Да косолапый Мишка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Затеяли играть квартет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…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Стой, братцы стой! –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Кричит Мартышка, - погодите!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Как музыке идти?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Ведь вы не так сидите…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419100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 так, и этак пересаживались – опять музыка на лад не идет.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Вот пуще прежнего пошли у них разборы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 споры,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Кому и как сидеть…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1143000"/>
            <a:ext cx="3048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5562600"/>
            <a:ext cx="56082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Сколькими способами можно рассадить четырех музыкантов?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 = 4! = 1 * 2 * 3 * 4 = 24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6009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7" grpId="0"/>
      <p:bldP spid="45058" grpId="0"/>
      <p:bldP spid="4505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3|2.6|2.4|2.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5|2.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.4|1.9|1.9|2.2|2.7|2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.8|2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4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4|2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.5|2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2.7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</TotalTime>
  <Words>741</Words>
  <Application>Microsoft Office PowerPoint</Application>
  <PresentationFormat>Экран (4:3)</PresentationFormat>
  <Paragraphs>111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Тема Office</vt:lpstr>
      <vt:lpstr>Формула</vt:lpstr>
      <vt:lpstr>Перечислительная комбинаторика </vt:lpstr>
      <vt:lpstr>Элементы  Комбинаторики</vt:lpstr>
      <vt:lpstr>Презентация PowerPoint</vt:lpstr>
      <vt:lpstr>Презентация PowerPoint</vt:lpstr>
      <vt:lpstr>Презентация PowerPoint</vt:lpstr>
      <vt:lpstr>Презентация PowerPoint</vt:lpstr>
      <vt:lpstr> Пример </vt:lpstr>
      <vt:lpstr>Презентация PowerPoint</vt:lpstr>
      <vt:lpstr>Презентация PowerPoint</vt:lpstr>
      <vt:lpstr>Задачи на размещения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Задачи на сочетания: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урок!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Элементы комбинаторики: перестановки, сочетания и размещения</dc:title>
  <dc:creator>Atomic</dc:creator>
  <cp:lastModifiedBy>Admin</cp:lastModifiedBy>
  <cp:revision>29</cp:revision>
  <dcterms:modified xsi:type="dcterms:W3CDTF">2024-11-21T03:51:18Z</dcterms:modified>
</cp:coreProperties>
</file>