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3" r:id="rId5"/>
    <p:sldId id="262" r:id="rId6"/>
    <p:sldId id="261" r:id="rId7"/>
    <p:sldId id="260" r:id="rId8"/>
    <p:sldId id="259" r:id="rId9"/>
    <p:sldId id="258" r:id="rId10"/>
    <p:sldId id="272" r:id="rId11"/>
    <p:sldId id="271" r:id="rId12"/>
    <p:sldId id="270" r:id="rId13"/>
    <p:sldId id="269" r:id="rId14"/>
    <p:sldId id="268" r:id="rId15"/>
    <p:sldId id="267" r:id="rId16"/>
    <p:sldId id="266" r:id="rId17"/>
    <p:sldId id="265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347986C-14A0-45C9-A2A2-9CD8582D2CA2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9201849-68FF-4D66-8658-95A6EAAD494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694754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986C-14A0-45C9-A2A2-9CD8582D2CA2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01849-68FF-4D66-8658-95A6EAAD4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207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986C-14A0-45C9-A2A2-9CD8582D2CA2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01849-68FF-4D66-8658-95A6EAAD4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821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986C-14A0-45C9-A2A2-9CD8582D2CA2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01849-68FF-4D66-8658-95A6EAAD4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513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47986C-14A0-45C9-A2A2-9CD8582D2CA2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201849-68FF-4D66-8658-95A6EAAD494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579100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986C-14A0-45C9-A2A2-9CD8582D2CA2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01849-68FF-4D66-8658-95A6EAAD4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0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986C-14A0-45C9-A2A2-9CD8582D2CA2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01849-68FF-4D66-8658-95A6EAAD4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978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986C-14A0-45C9-A2A2-9CD8582D2CA2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01849-68FF-4D66-8658-95A6EAAD4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3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986C-14A0-45C9-A2A2-9CD8582D2CA2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01849-68FF-4D66-8658-95A6EAAD4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31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47986C-14A0-45C9-A2A2-9CD8582D2CA2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201849-68FF-4D66-8658-95A6EAAD494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8687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47986C-14A0-45C9-A2A2-9CD8582D2CA2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201849-68FF-4D66-8658-95A6EAAD494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49018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347986C-14A0-45C9-A2A2-9CD8582D2CA2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9201849-68FF-4D66-8658-95A6EAAD494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27045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14811" y="1910281"/>
            <a:ext cx="11199137" cy="394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6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Геометрические задачи</a:t>
            </a:r>
            <a:endParaRPr lang="en-US" sz="44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300"/>
              </a:spcAft>
            </a:pPr>
            <a:r>
              <a:rPr lang="ru-RU" sz="3600" i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Геометрия есть искусство</a:t>
            </a:r>
            <a:endParaRPr lang="en-US" sz="36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300"/>
              </a:spcAft>
            </a:pPr>
            <a:r>
              <a:rPr lang="ru-RU" sz="3600" i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правильно рассуждать на</a:t>
            </a:r>
            <a:endParaRPr lang="en-US" sz="36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300"/>
              </a:spcAft>
            </a:pPr>
            <a:r>
              <a:rPr lang="ru-RU" sz="3600" i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неправильных чертежах.</a:t>
            </a:r>
            <a:endParaRPr lang="en-US" sz="36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300"/>
              </a:spcAft>
            </a:pPr>
            <a:r>
              <a:rPr lang="ru-RU" sz="3600" i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Пойа Д.</a:t>
            </a:r>
            <a:endParaRPr lang="en-US" sz="36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Геометрия.Начальные геометрические сведения.Урок 1.Основные понятия  геометрии.Прямая и отрезок. | Уро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646" y="3334311"/>
            <a:ext cx="3692462" cy="294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400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6648" y="310354"/>
            <a:ext cx="11039193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периметр квадрата будет равен 16 см, тогда периметр треугольника также 16 см, но общая сторона находится внутри пятиугольника, поэтому его периметр будет равен 16+16-2*4=24 см.</a:t>
            </a:r>
            <a:endParaRPr lang="en-US" sz="2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843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2328" y="308466"/>
            <a:ext cx="11193101" cy="2579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en-US" sz="2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ru-RU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Имеется 16 палочек длиной в 1 см, 16 палочек длиной в 2 см и 15 палочек длиной в 3 см. Можно ли из всех палочек этого набора сложить прямоугольник</a:t>
            </a:r>
            <a:r>
              <a:rPr lang="ru-RU" sz="28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374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2327" y="375406"/>
            <a:ext cx="11030139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</a:t>
            </a:r>
            <a:r>
              <a:rPr lang="ru-RU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нельзя, т.к. периметр прямоугольника должен быть четным числом, а сумма длин всех палочек равна 93 см.</a:t>
            </a:r>
            <a:endParaRPr lang="en-US" sz="2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736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5168" y="210890"/>
            <a:ext cx="11111619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6</a:t>
            </a:r>
            <a:endParaRPr lang="en-US" sz="2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ru-RU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 квадратным столом могут сидеть только 4 человека (по одному с каждой стороны). На школьном вечере 7 таких столов были составлены в ряд так, что получился один длинный прямоугольный стол. Какое наибольшее число школьников может сесть за этот длинный стол</a:t>
            </a:r>
            <a:r>
              <a:rPr lang="ru-RU" sz="28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232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3274" y="406254"/>
            <a:ext cx="11165941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</a:t>
            </a:r>
            <a:r>
              <a:rPr lang="ru-RU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образовавшийся стол имеет 2 длинные стороны, за которые сядет по 7 школьников и 2 коротких, за которые сядет 2 школьника, итого 7+7+1+1=16.</a:t>
            </a:r>
            <a:endParaRPr lang="en-US" sz="2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494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4756" y="306790"/>
            <a:ext cx="10984872" cy="2579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7</a:t>
            </a:r>
            <a:endParaRPr lang="en-US" sz="2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ru-RU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Какой периметр будет иметь фигура, полученная из прямоугольника 15 см*9 см, после того, как из всех его углов вырезали квадраты с периметром 8 см каждый</a:t>
            </a:r>
            <a:r>
              <a:rPr lang="ru-RU" sz="28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743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6114" y="319406"/>
            <a:ext cx="10957711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</a:t>
            </a:r>
            <a:r>
              <a:rPr lang="ru-RU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периметр квадрата равен 8 см, значит его сторона равна 8/4=2 см. Зная стороны квадратов, длины всех отрезков, являющихся сторонами новой фигуры 2*11+2*5+8*2=48.</a:t>
            </a:r>
            <a:endParaRPr lang="en-US" sz="2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9659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0970" y="259511"/>
            <a:ext cx="11075406" cy="2579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endParaRPr lang="en-US" sz="2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ru-RU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Две противоположные стороны прямоугольника увеличили на 1/6 часть, а две другие уменьшили на 1/6 часть. Как изменилась площадь прямоугольника</a:t>
            </a:r>
            <a:r>
              <a:rPr lang="ru-RU" sz="28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740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6568" y="480359"/>
            <a:ext cx="7257115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</a:t>
            </a:r>
            <a:r>
              <a:rPr lang="ru-RU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уменьшилась на 1/36 часть;</a:t>
            </a:r>
            <a:endParaRPr lang="en-US" sz="2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03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1517" y="597528"/>
            <a:ext cx="1047485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Arial Black" panose="020B0A04020102020204" pitchFamily="34" charset="0"/>
              </a:rPr>
              <a:t>Тема</a:t>
            </a:r>
            <a:endParaRPr lang="en-US" sz="2800" dirty="0">
              <a:latin typeface="Arial Black" panose="020B0A04020102020204" pitchFamily="34" charset="0"/>
            </a:endParaRPr>
          </a:p>
          <a:p>
            <a:pPr algn="just"/>
            <a:r>
              <a:rPr lang="ru-RU" sz="2800" dirty="0">
                <a:latin typeface="Arial Black" panose="020B0A04020102020204" pitchFamily="34" charset="0"/>
              </a:rPr>
              <a:t>Слово &lt;</a:t>
            </a:r>
            <a:r>
              <a:rPr lang="ru-RU" sz="2800" i="1" dirty="0">
                <a:latin typeface="Arial Black" panose="020B0A04020102020204" pitchFamily="34" charset="0"/>
              </a:rPr>
              <a:t>геометрия</a:t>
            </a:r>
            <a:r>
              <a:rPr lang="ru-RU" sz="2800" dirty="0">
                <a:latin typeface="Arial Black" panose="020B0A04020102020204" pitchFamily="34" charset="0"/>
              </a:rPr>
              <a:t>&gt; происходит от греческих слов  </a:t>
            </a:r>
            <a:r>
              <a:rPr lang="en-US" sz="2800" i="1" dirty="0" err="1">
                <a:latin typeface="Arial Black" panose="020B0A04020102020204" pitchFamily="34" charset="0"/>
              </a:rPr>
              <a:t>ge</a:t>
            </a:r>
            <a:r>
              <a:rPr lang="ru-RU" sz="2800" i="1" dirty="0">
                <a:latin typeface="Arial Black" panose="020B0A04020102020204" pitchFamily="34" charset="0"/>
              </a:rPr>
              <a:t> - Земля</a:t>
            </a:r>
            <a:r>
              <a:rPr lang="ru-RU" sz="2800" dirty="0">
                <a:latin typeface="Arial Black" panose="020B0A04020102020204" pitchFamily="34" charset="0"/>
              </a:rPr>
              <a:t> и </a:t>
            </a:r>
            <a:r>
              <a:rPr lang="en-US" sz="2800" i="1" dirty="0">
                <a:latin typeface="Arial Black" panose="020B0A04020102020204" pitchFamily="34" charset="0"/>
              </a:rPr>
              <a:t>metro</a:t>
            </a:r>
            <a:r>
              <a:rPr lang="ru-RU" sz="2800" i="1" dirty="0">
                <a:latin typeface="Arial Black" panose="020B0A04020102020204" pitchFamily="34" charset="0"/>
              </a:rPr>
              <a:t> – измеряют</a:t>
            </a:r>
            <a:r>
              <a:rPr lang="ru-RU" sz="2800" dirty="0">
                <a:latin typeface="Arial Black" panose="020B0A04020102020204" pitchFamily="34" charset="0"/>
              </a:rPr>
              <a:t>, что означает &lt;</a:t>
            </a:r>
            <a:r>
              <a:rPr lang="ru-RU" sz="2800" i="1" dirty="0">
                <a:latin typeface="Arial Black" panose="020B0A04020102020204" pitchFamily="34" charset="0"/>
              </a:rPr>
              <a:t>землемерие</a:t>
            </a:r>
            <a:r>
              <a:rPr lang="ru-RU" sz="2800" dirty="0">
                <a:latin typeface="Arial Black" panose="020B0A04020102020204" pitchFamily="34" charset="0"/>
              </a:rPr>
              <a:t>&gt;. Возникновение и развитие геометрии были обусловлены необходимостью решать различные практические задачи, а дошедшие до современников исторические сведения говорят о том, что истоки геометрии находились в Древнем Египте. Изготовление орудий труда, измерение земельных участков, строительство храмов и пирамид требовало геометрических знаний, позволяющих выполнять сложные чертежные и измерительные работы.</a:t>
            </a:r>
            <a:endParaRPr lang="en-U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430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8130" y="443388"/>
            <a:ext cx="11057299" cy="1829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ru-RU" sz="40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</a:t>
            </a:r>
            <a:r>
              <a:rPr lang="ru-RU" sz="4000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en-US" sz="2800" dirty="0">
              <a:solidFill>
                <a:srgbClr val="FF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ru-RU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расставить 16 стульев, чтобы у каждой из четырех стен комнаты стояло по пять стульев?</a:t>
            </a:r>
            <a:endParaRPr lang="en-US" sz="2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837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5291" y="465940"/>
            <a:ext cx="10939603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 3 стула у каждой стены и по одному в углах комнаты.</a:t>
            </a:r>
            <a:endParaRPr lang="en-US" sz="2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196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3398" y="76764"/>
            <a:ext cx="10966764" cy="2608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800" dirty="0">
              <a:solidFill>
                <a:srgbClr val="FF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ru-RU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Одна сторона прямоугольника 8 см, а другая – в 2 раза меньше. Чему равна длина стороны квадрата, периметр которого равен периметру данного прямоугольника</a:t>
            </a:r>
            <a:r>
              <a:rPr lang="ru-RU" sz="28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3681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7718" y="750286"/>
            <a:ext cx="10821909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одна сторона – 8 см, другая – 4 см, тогда периметр прямоугольника равен 8*2+4*2=24 см. У квадрата все стороны равны, значит 24/4=6 см.</a:t>
            </a:r>
            <a:endParaRPr lang="en-US" sz="2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732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2864" y="201835"/>
            <a:ext cx="10993924" cy="2608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US" sz="2800" dirty="0">
              <a:solidFill>
                <a:srgbClr val="FF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ru-RU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Ванда разрезала квадрат с периметром 20 см на два прямоугольника. Периметр одного из них оказался равен 16 см. Какой периметр имеет второй прямоугольник</a:t>
            </a:r>
            <a:r>
              <a:rPr lang="ru-RU" sz="28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654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3810" y="277828"/>
            <a:ext cx="10939604" cy="3036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</a:t>
            </a:r>
            <a:r>
              <a:rPr lang="ru-RU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рассмотрим сумму периметров </a:t>
            </a:r>
            <a:r>
              <a:rPr lang="en-US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1+</a:t>
            </a:r>
            <a:r>
              <a:rPr lang="en-US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двух прямоугольников, на которые разрезан квадрат. Она равна сумме длин всех сторон квадрата плюс удвоенная длина стороны , по которой сделан разрез, т.е. </a:t>
            </a:r>
            <a:r>
              <a:rPr lang="en-US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1+</a:t>
            </a:r>
            <a:r>
              <a:rPr lang="en-US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2=20+2*5=30 см, отсюда </a:t>
            </a:r>
            <a:r>
              <a:rPr lang="en-US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2=30-16=14 см.</a:t>
            </a:r>
            <a:endParaRPr lang="en-US" sz="2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74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5702" y="180041"/>
            <a:ext cx="11021085" cy="2608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2800" dirty="0">
              <a:solidFill>
                <a:srgbClr val="FF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ru-RU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Квадрат со стороной 4 см и треугольник имеют одинаковые периметры и общую сторону. Найдите периметр пятиугольника, составленного из этих двух фигур</a:t>
            </a:r>
            <a:r>
              <a:rPr lang="ru-RU" sz="28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92260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Override1.xml><?xml version="1.0" encoding="utf-8"?>
<a:themeOverride xmlns:a="http://schemas.openxmlformats.org/drawingml/2006/main">
  <a:clrScheme name="Crop">
    <a:dk1>
      <a:sysClr val="windowText" lastClr="000000"/>
    </a:dk1>
    <a:lt1>
      <a:sysClr val="window" lastClr="FFFFFF"/>
    </a:lt1>
    <a:dk2>
      <a:srgbClr val="191B0E"/>
    </a:dk2>
    <a:lt2>
      <a:srgbClr val="EFEDE3"/>
    </a:lt2>
    <a:accent1>
      <a:srgbClr val="8C8D86"/>
    </a:accent1>
    <a:accent2>
      <a:srgbClr val="E6C069"/>
    </a:accent2>
    <a:accent3>
      <a:srgbClr val="897B61"/>
    </a:accent3>
    <a:accent4>
      <a:srgbClr val="8DAB8E"/>
    </a:accent4>
    <a:accent5>
      <a:srgbClr val="77A2BB"/>
    </a:accent5>
    <a:accent6>
      <a:srgbClr val="E28394"/>
    </a:accent6>
    <a:hlink>
      <a:srgbClr val="77A2BB"/>
    </a:hlink>
    <a:folHlink>
      <a:srgbClr val="957A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537</Words>
  <Application>Microsoft Office PowerPoint</Application>
  <PresentationFormat>Широкоэкранный</PresentationFormat>
  <Paragraphs>31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Calibri</vt:lpstr>
      <vt:lpstr>Franklin Gothic Book</vt:lpstr>
      <vt:lpstr>Times New Roman</vt:lpstr>
      <vt:lpstr>Crop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SH1</dc:creator>
  <cp:lastModifiedBy>SH1</cp:lastModifiedBy>
  <cp:revision>5</cp:revision>
  <dcterms:created xsi:type="dcterms:W3CDTF">2021-03-16T09:32:46Z</dcterms:created>
  <dcterms:modified xsi:type="dcterms:W3CDTF">2021-03-17T06:04:38Z</dcterms:modified>
</cp:coreProperties>
</file>