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8" r:id="rId6"/>
    <p:sldId id="260" r:id="rId7"/>
    <p:sldId id="283" r:id="rId8"/>
    <p:sldId id="261" r:id="rId9"/>
    <p:sldId id="262" r:id="rId10"/>
    <p:sldId id="278" r:id="rId11"/>
    <p:sldId id="263" r:id="rId12"/>
    <p:sldId id="279" r:id="rId13"/>
    <p:sldId id="275" r:id="rId14"/>
    <p:sldId id="281" r:id="rId15"/>
    <p:sldId id="276" r:id="rId16"/>
    <p:sldId id="277" r:id="rId17"/>
    <p:sldId id="280" r:id="rId18"/>
    <p:sldId id="265" r:id="rId19"/>
    <p:sldId id="282" r:id="rId20"/>
    <p:sldId id="266" r:id="rId21"/>
    <p:sldId id="28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88" d="100"/>
          <a:sy n="88" d="100"/>
        </p:scale>
        <p:origin x="131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4600A-AF7C-4CAB-88BD-EAE21A99763E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61220-4697-41B9-A0D7-28BBC0E3C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53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61220-4697-41B9-A0D7-28BBC0E3C33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5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C08C78-7B9A-4959-8DD1-DAC3CB3635DC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8151A-DE58-4C5C-8EC5-E6961A1AD5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980728"/>
            <a:ext cx="6624736" cy="25922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Сложноподчиненное предложение (</a:t>
            </a:r>
            <a:r>
              <a:rPr lang="de-DE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das Satzgefüge)</a:t>
            </a:r>
            <a:r>
              <a:rPr lang="ru-RU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1600" dirty="0" smtClean="0">
                <a:solidFill>
                  <a:srgbClr val="FF0000"/>
                </a:solidFill>
              </a:rPr>
              <a:t/>
            </a:r>
            <a:br>
              <a:rPr lang="de-DE" sz="1600" dirty="0" smtClean="0">
                <a:solidFill>
                  <a:srgbClr val="FF0000"/>
                </a:solidFill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6632"/>
            <a:ext cx="8208912" cy="633670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de-DE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sz="5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879" y="697621"/>
            <a:ext cx="5942241" cy="546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Придаточные причины (</a:t>
            </a:r>
            <a:r>
              <a:rPr lang="de-DE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Kausalsätze)</a:t>
            </a:r>
            <a: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27640" cy="5233792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/>
              <a:t>О</a:t>
            </a:r>
            <a:r>
              <a:rPr lang="ru-RU" dirty="0" smtClean="0"/>
              <a:t>твечают на вопрос</a:t>
            </a:r>
            <a:r>
              <a:rPr lang="be-BY" dirty="0"/>
              <a:t>ы</a:t>
            </a:r>
            <a:r>
              <a:rPr lang="ru-RU" dirty="0" smtClean="0"/>
              <a:t> </a:t>
            </a:r>
            <a:r>
              <a:rPr lang="de-DE" sz="1800" b="1" dirty="0" smtClean="0">
                <a:solidFill>
                  <a:srgbClr val="0070C0"/>
                </a:solidFill>
                <a:latin typeface="Cambria" pitchFamily="18" charset="0"/>
              </a:rPr>
              <a:t>Warum</a:t>
            </a:r>
            <a:r>
              <a:rPr lang="de-DE" sz="1800" b="1" dirty="0">
                <a:solidFill>
                  <a:srgbClr val="0070C0"/>
                </a:solidFill>
                <a:latin typeface="Cambria" pitchFamily="18" charset="0"/>
              </a:rPr>
              <a:t>? Weshalb? Aus welchem Grunde?</a:t>
            </a:r>
            <a:endParaRPr lang="ru-RU" sz="1800" b="1" dirty="0">
              <a:solidFill>
                <a:srgbClr val="0070C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dirty="0" smtClean="0"/>
              <a:t>И вводятся союзами </a:t>
            </a:r>
            <a:r>
              <a:rPr lang="de-DE" dirty="0" smtClean="0">
                <a:solidFill>
                  <a:srgbClr val="FF0000"/>
                </a:solidFill>
              </a:rPr>
              <a:t>weil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de-DE" dirty="0" smtClean="0">
                <a:solidFill>
                  <a:srgbClr val="FF0000"/>
                </a:solidFill>
              </a:rPr>
              <a:t>da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de-DE" dirty="0" smtClean="0"/>
              <a:t>(</a:t>
            </a:r>
            <a:r>
              <a:rPr lang="ru-RU" dirty="0" smtClean="0"/>
              <a:t>потому что, так</a:t>
            </a:r>
            <a:r>
              <a:rPr lang="de-DE" dirty="0" smtClean="0"/>
              <a:t> </a:t>
            </a:r>
            <a:r>
              <a:rPr lang="ru-RU" dirty="0" smtClean="0"/>
              <a:t>как).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Er</a:t>
            </a:r>
            <a:r>
              <a:rPr lang="en-US" dirty="0" smtClean="0"/>
              <a:t> w</a:t>
            </a:r>
            <a:r>
              <a:rPr lang="de-DE" dirty="0" err="1" smtClean="0"/>
              <a:t>ählt</a:t>
            </a:r>
            <a:r>
              <a:rPr lang="de-DE" dirty="0" smtClean="0"/>
              <a:t> immer Lilien ,</a:t>
            </a:r>
            <a:r>
              <a:rPr lang="de-DE" dirty="0" smtClean="0">
                <a:solidFill>
                  <a:srgbClr val="FF0000"/>
                </a:solidFill>
              </a:rPr>
              <a:t>weil</a:t>
            </a:r>
            <a:r>
              <a:rPr lang="de-DE" dirty="0" smtClean="0"/>
              <a:t> seine Frau diese Blumen mag.</a:t>
            </a:r>
            <a:r>
              <a:rPr lang="ru-RU" dirty="0" smtClean="0"/>
              <a:t> Он выбирает всегда лилии, потому что его жена любит эти цветы.</a:t>
            </a:r>
            <a:endParaRPr lang="de-DE" dirty="0" smtClean="0"/>
          </a:p>
          <a:p>
            <a:pPr algn="just"/>
            <a:endParaRPr lang="de-DE" dirty="0" smtClean="0"/>
          </a:p>
          <a:p>
            <a:pPr algn="just">
              <a:buFont typeface="Wingdings" pitchFamily="2" charset="2"/>
              <a:buChar char="§"/>
            </a:pPr>
            <a:r>
              <a:rPr lang="de-DE" dirty="0" smtClean="0">
                <a:solidFill>
                  <a:srgbClr val="FF0000"/>
                </a:solidFill>
              </a:rPr>
              <a:t>Da</a:t>
            </a:r>
            <a:r>
              <a:rPr lang="de-DE" dirty="0" smtClean="0"/>
              <a:t> du so stolz bist, hast du keine Freunde.</a:t>
            </a:r>
            <a:r>
              <a:rPr lang="ru-RU" dirty="0" smtClean="0"/>
              <a:t> – Так как ты такой гордый, у тебя нет друзей.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704856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Придаточные причины (</a:t>
            </a:r>
            <a:r>
              <a:rPr lang="de-DE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Kausalsätze)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787496"/>
            <a:ext cx="7827640" cy="5449816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900" y="1274118"/>
            <a:ext cx="6648200" cy="430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53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Придаточные цели (</a:t>
            </a:r>
            <a:r>
              <a:rPr lang="de-DE" dirty="0">
                <a:solidFill>
                  <a:srgbClr val="92D050"/>
                </a:solidFill>
                <a:latin typeface="Arial Black" panose="020B0A04020102020204" pitchFamily="34" charset="0"/>
              </a:rPr>
              <a:t>Finalsätze)</a:t>
            </a:r>
            <a: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27640" cy="5233792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/>
              <a:t>О</a:t>
            </a:r>
            <a:r>
              <a:rPr lang="ru-RU" dirty="0" smtClean="0"/>
              <a:t>твечают на вопрос</a:t>
            </a:r>
            <a:r>
              <a:rPr lang="be-BY" dirty="0"/>
              <a:t>ы</a:t>
            </a:r>
            <a:r>
              <a:rPr lang="ru-RU" dirty="0" smtClean="0"/>
              <a:t> </a:t>
            </a:r>
            <a:r>
              <a:rPr lang="de-DE" sz="1800" b="1" dirty="0" smtClean="0">
                <a:solidFill>
                  <a:srgbClr val="0070C0"/>
                </a:solidFill>
                <a:latin typeface="Cambria" pitchFamily="18" charset="0"/>
              </a:rPr>
              <a:t>Wozu</a:t>
            </a:r>
            <a:r>
              <a:rPr lang="de-DE" sz="1800" b="1" dirty="0">
                <a:solidFill>
                  <a:srgbClr val="0070C0"/>
                </a:solidFill>
                <a:latin typeface="Cambria" pitchFamily="18" charset="0"/>
              </a:rPr>
              <a:t>? Zu welchem Zweck? Mit welcher Absicht?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 smtClean="0"/>
              <a:t>И вводятся союзами </a:t>
            </a:r>
            <a:r>
              <a:rPr lang="de-DE" dirty="0" smtClean="0">
                <a:solidFill>
                  <a:srgbClr val="FF0000"/>
                </a:solidFill>
              </a:rPr>
              <a:t>damit</a:t>
            </a:r>
            <a:r>
              <a:rPr lang="de-DE" dirty="0">
                <a:solidFill>
                  <a:srgbClr val="FF0000"/>
                </a:solidFill>
              </a:rPr>
              <a:t>,</a:t>
            </a:r>
            <a:r>
              <a:rPr lang="ru-RU" dirty="0" smtClean="0">
                <a:solidFill>
                  <a:srgbClr val="FF0000"/>
                </a:solidFill>
              </a:rPr>
              <a:t> редко </a:t>
            </a:r>
            <a:r>
              <a:rPr lang="de-DE" dirty="0" smtClean="0">
                <a:solidFill>
                  <a:srgbClr val="FF0000"/>
                </a:solidFill>
              </a:rPr>
              <a:t>dass, auf dass</a:t>
            </a:r>
            <a:r>
              <a:rPr lang="ru-RU" sz="1800" dirty="0" smtClean="0">
                <a:solidFill>
                  <a:srgbClr val="FF0000"/>
                </a:solidFill>
              </a:rPr>
              <a:t>(после глаголов, выражающих желание)-  </a:t>
            </a:r>
            <a:r>
              <a:rPr lang="ru-RU" dirty="0" smtClean="0"/>
              <a:t>чтобы.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Der </a:t>
            </a:r>
            <a:r>
              <a:rPr lang="en-US" dirty="0" err="1" smtClean="0"/>
              <a:t>Vater</a:t>
            </a:r>
            <a:r>
              <a:rPr lang="en-US" dirty="0" smtClean="0"/>
              <a:t> </a:t>
            </a:r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Sohn</a:t>
            </a:r>
            <a:r>
              <a:rPr lang="en-US" dirty="0" smtClean="0"/>
              <a:t> Geld</a:t>
            </a:r>
            <a:r>
              <a:rPr lang="de-DE" dirty="0" smtClean="0"/>
              <a:t> ,</a:t>
            </a:r>
            <a:r>
              <a:rPr lang="de-DE" dirty="0" smtClean="0">
                <a:solidFill>
                  <a:srgbClr val="FF0000"/>
                </a:solidFill>
              </a:rPr>
              <a:t>damit</a:t>
            </a:r>
            <a:r>
              <a:rPr lang="de-DE" dirty="0"/>
              <a:t> </a:t>
            </a:r>
            <a:r>
              <a:rPr lang="de-DE" dirty="0" smtClean="0"/>
              <a:t>er Eis kauft.</a:t>
            </a:r>
            <a:r>
              <a:rPr lang="ru-RU" dirty="0" smtClean="0"/>
              <a:t> Отец даёт сыну деньги, чтобы он купил мороженное.</a:t>
            </a:r>
            <a:endParaRPr lang="de-DE" dirty="0" smtClean="0"/>
          </a:p>
          <a:p>
            <a:pPr marL="0" indent="0" algn="just">
              <a:buNone/>
            </a:pPr>
            <a:endParaRPr lang="de-DE" dirty="0" smtClean="0"/>
          </a:p>
          <a:p>
            <a:pPr algn="just">
              <a:buFont typeface="Wingdings" pitchFamily="2" charset="2"/>
              <a:buChar char="§"/>
            </a:pPr>
            <a:r>
              <a:rPr lang="de-DE" dirty="0" smtClean="0"/>
              <a:t>Der Lehrer will, dass die Schüler im Diktat gute Noten bekommen.</a:t>
            </a:r>
            <a:r>
              <a:rPr lang="ru-RU" dirty="0" smtClean="0"/>
              <a:t> – Учитель хочет, чтобы ученики получили  хорошие отметки за диктант.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0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27640" cy="5233792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59" y="0"/>
            <a:ext cx="8112641" cy="32431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269595"/>
            <a:ext cx="7416824" cy="323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Придаточные времени (</a:t>
            </a:r>
            <a:r>
              <a:rPr lang="de-DE" dirty="0">
                <a:solidFill>
                  <a:srgbClr val="92D050"/>
                </a:solidFill>
                <a:latin typeface="Arial Black" panose="020B0A04020102020204" pitchFamily="34" charset="0"/>
              </a:rPr>
              <a:t>Temporalsätze</a:t>
            </a:r>
            <a:r>
              <a:rPr lang="de-DE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)</a:t>
            </a:r>
            <a: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827640" cy="5616624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/>
              <a:t>О</a:t>
            </a:r>
            <a:r>
              <a:rPr lang="ru-RU" dirty="0" smtClean="0"/>
              <a:t>твечают на вопрос</a:t>
            </a:r>
            <a:r>
              <a:rPr lang="be-BY" dirty="0"/>
              <a:t>ы</a:t>
            </a:r>
            <a:r>
              <a:rPr lang="ru-RU" dirty="0" smtClean="0"/>
              <a:t> </a:t>
            </a:r>
            <a:r>
              <a:rPr lang="de-DE" sz="1800" b="1" dirty="0" smtClean="0">
                <a:solidFill>
                  <a:srgbClr val="0070C0"/>
                </a:solidFill>
                <a:latin typeface="Cambria" pitchFamily="18" charset="0"/>
              </a:rPr>
              <a:t>Wann</a:t>
            </a:r>
            <a:r>
              <a:rPr lang="de-DE" sz="1800" b="1" dirty="0">
                <a:solidFill>
                  <a:srgbClr val="0070C0"/>
                </a:solidFill>
                <a:latin typeface="Cambria" pitchFamily="18" charset="0"/>
              </a:rPr>
              <a:t>? Seit wann?  Bis wann? Wie lange? Wie oft? </a:t>
            </a:r>
            <a:endParaRPr lang="de-DE" dirty="0" smtClean="0"/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 smtClean="0"/>
              <a:t>Вводятся союзами:</a:t>
            </a: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während, solange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(одновременное действие)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de-DE" b="1" u="sng" dirty="0" smtClean="0"/>
              <a:t>   Solange</a:t>
            </a:r>
            <a:r>
              <a:rPr lang="de-DE" u="sng" dirty="0" smtClean="0"/>
              <a:t> </a:t>
            </a:r>
            <a:r>
              <a:rPr lang="de-DE" dirty="0" smtClean="0"/>
              <a:t>die Kinder schliefen, war es ruhig.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ru-RU" dirty="0" smtClean="0"/>
              <a:t>Пока дети спали, было спокойно.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ru-RU" dirty="0" smtClean="0"/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nachdem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be-BY" dirty="0" smtClean="0">
                <a:solidFill>
                  <a:srgbClr val="FF0000"/>
                </a:solidFill>
              </a:rPr>
              <a:t>(предшествие действию в главном пр.)</a:t>
            </a:r>
            <a:endParaRPr lang="ru-RU" dirty="0" smtClean="0"/>
          </a:p>
          <a:p>
            <a:pPr marL="0" indent="0" algn="just">
              <a:buNone/>
            </a:pPr>
            <a:r>
              <a:rPr lang="de-DE" b="1" u="sng" dirty="0" smtClean="0"/>
              <a:t>   Nachdem </a:t>
            </a:r>
            <a:r>
              <a:rPr lang="de-DE" dirty="0" smtClean="0"/>
              <a:t>du gegessen hast, </a:t>
            </a:r>
            <a:r>
              <a:rPr lang="de-DE" dirty="0" err="1" smtClean="0"/>
              <a:t>weden</a:t>
            </a:r>
            <a:r>
              <a:rPr lang="de-DE" dirty="0" smtClean="0"/>
              <a:t> wir den Drachen basteln. </a:t>
            </a:r>
            <a:endParaRPr lang="ru-RU" dirty="0" smtClean="0"/>
          </a:p>
          <a:p>
            <a:pPr marL="0" indent="0" algn="just">
              <a:buNone/>
            </a:pPr>
            <a:endParaRPr lang="de-DE" dirty="0" smtClean="0"/>
          </a:p>
          <a:p>
            <a:pPr marL="0" indent="0" algn="just">
              <a:buNone/>
            </a:pPr>
            <a:r>
              <a:rPr lang="ru-RU" dirty="0" smtClean="0"/>
              <a:t>После того как ты поешь, мы будем мастерить змея.</a:t>
            </a: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de-DE" dirty="0">
                <a:solidFill>
                  <a:srgbClr val="FF0000"/>
                </a:solidFill>
              </a:rPr>
              <a:t>seitdem, bis, bevor, als, wenn </a:t>
            </a:r>
            <a:r>
              <a:rPr lang="ru-RU" dirty="0">
                <a:solidFill>
                  <a:prstClr val="black"/>
                </a:solidFill>
              </a:rPr>
              <a:t>(одновременное действие</a:t>
            </a:r>
            <a:r>
              <a:rPr lang="de-DE" dirty="0">
                <a:solidFill>
                  <a:prstClr val="black"/>
                </a:solidFill>
              </a:rPr>
              <a:t>,</a:t>
            </a:r>
            <a:r>
              <a:rPr lang="ru-RU" dirty="0">
                <a:solidFill>
                  <a:prstClr val="black"/>
                </a:solidFill>
              </a:rPr>
              <a:t>последовательность, </a:t>
            </a:r>
            <a:r>
              <a:rPr lang="ru-RU" dirty="0" err="1">
                <a:solidFill>
                  <a:prstClr val="black"/>
                </a:solidFill>
              </a:rPr>
              <a:t>предшествов</a:t>
            </a:r>
            <a:r>
              <a:rPr lang="ru-RU" dirty="0">
                <a:solidFill>
                  <a:prstClr val="black"/>
                </a:solidFill>
              </a:rPr>
              <a:t>.)</a:t>
            </a:r>
          </a:p>
          <a:p>
            <a:pPr marL="0" indent="0" algn="just"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99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88640"/>
            <a:ext cx="7704856" cy="612068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de-DE" b="1" dirty="0" smtClean="0">
                <a:solidFill>
                  <a:schemeClr val="accent2">
                    <a:lumMod val="75000"/>
                  </a:schemeClr>
                </a:solidFill>
              </a:rPr>
              <a:t>!!!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accent2">
                    <a:lumMod val="75000"/>
                  </a:schemeClr>
                </a:solidFill>
              </a:rPr>
              <a:t>WENN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de-DE" b="1" dirty="0" smtClean="0">
                <a:solidFill>
                  <a:schemeClr val="accent2">
                    <a:lumMod val="75000"/>
                  </a:schemeClr>
                </a:solidFill>
              </a:rPr>
              <a:t> ALS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однократное действие в прошедшем времени.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die Wanderer ins Dorf kamen, war es schon dunkel.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путники пришли в деревню, было уже темно.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-для обозначения действия в настоящем и будущем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Wenn die Mutter aufsteht, schlafen die Kinder noch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мать встаёт, дети ещё спят.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-для обозначения многократного, повторяющегося действия в прошедшем времени. При помощи слов </a:t>
            </a:r>
            <a:r>
              <a:rPr lang="de-DE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gew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de-DE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hnlich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jedes mal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de-DE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 zu uns kam, freuten wir uns </a:t>
            </a:r>
            <a:r>
              <a:rPr lang="de-DE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он приходил к нам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 всегда радовались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de-DE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06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88640"/>
            <a:ext cx="7704856" cy="612068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de-DE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879" y="764704"/>
            <a:ext cx="7501841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>
                <a:solidFill>
                  <a:srgbClr val="92D050"/>
                </a:solidFill>
                <a:latin typeface="Arial Black" pitchFamily="34" charset="0"/>
              </a:rPr>
              <a:t>Придаточные  определительные (</a:t>
            </a:r>
            <a:r>
              <a:rPr lang="de-DE" dirty="0">
                <a:solidFill>
                  <a:srgbClr val="92D050"/>
                </a:solidFill>
                <a:latin typeface="Arial Black" pitchFamily="34" charset="0"/>
              </a:rPr>
              <a:t>Attributsätze)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00199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твечают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вопросы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Welcher</a:t>
            </a:r>
            <a:r>
              <a:rPr lang="de-D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Was für ein?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Вводятся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естоимениями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die, das. </a:t>
            </a:r>
            <a:r>
              <a:rPr lang="de-D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Наречия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wohin,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warum, wie.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Союзами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dass, ob, wenn.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 nehme den Bleistift,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 dem Tisch liegt.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беру карандаш, который лежит на столе.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При выборе формы относительного местоимения нужно учитывать род , число, падеж.</a:t>
            </a: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196" y="3715656"/>
            <a:ext cx="5557560" cy="2868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00199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861048"/>
            <a:ext cx="5256584" cy="26129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2656"/>
            <a:ext cx="8049342" cy="335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920880" cy="280831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Сложное предложение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представлено в немецком языке, как и в русском, двумя типами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сложносочиненным (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 Satzreihe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de-D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сложноподчиненным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(das </a:t>
            </a:r>
            <a:r>
              <a:rPr lang="de-DE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Satztgefüge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05064"/>
            <a:ext cx="2323894" cy="2130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rgbClr val="92D050"/>
                </a:solidFill>
                <a:latin typeface="Arial Black" pitchFamily="34" charset="0"/>
              </a:rPr>
              <a:t/>
            </a:r>
            <a:br>
              <a:rPr lang="de-DE" dirty="0" smtClean="0">
                <a:solidFill>
                  <a:srgbClr val="92D05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Определите вид придаточного предложения:</a:t>
            </a:r>
            <a:endParaRPr lang="ru-RU" dirty="0">
              <a:solidFill>
                <a:srgbClr val="92D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de-DE" dirty="0" smtClean="0"/>
              <a:t>Sie ist zu uns nicht  gekommen, weil sie Kopfschmerzen hat.</a:t>
            </a:r>
          </a:p>
          <a:p>
            <a:pPr algn="just"/>
            <a:r>
              <a:rPr lang="de-DE" dirty="0" smtClean="0"/>
              <a:t>Wenn du nichts dagegen hast, treffen wir uns morgen.</a:t>
            </a:r>
          </a:p>
          <a:p>
            <a:pPr algn="just"/>
            <a:r>
              <a:rPr lang="de-DE" dirty="0" smtClean="0"/>
              <a:t>Er hat keine Ahnung, ob seine Eltern kommen können.</a:t>
            </a:r>
          </a:p>
          <a:p>
            <a:pPr algn="just"/>
            <a:r>
              <a:rPr lang="de-DE" dirty="0" smtClean="0"/>
              <a:t>Da ich sehr müde bin, gehe ich früh ins Bett.</a:t>
            </a:r>
          </a:p>
          <a:p>
            <a:pPr algn="just"/>
            <a:r>
              <a:rPr lang="de-DE" dirty="0" smtClean="0"/>
              <a:t>Mein Freund schreibt, dass er bald nach München kommt.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476672"/>
            <a:ext cx="8291264" cy="588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92D050"/>
                </a:solidFill>
                <a:latin typeface="Arial Black" panose="020B0A04020102020204" pitchFamily="34" charset="0"/>
              </a:rPr>
              <a:t>Сложноподчиненное предложение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ru-RU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7030A0"/>
                </a:solidFill>
              </a:rPr>
              <a:t>   </a:t>
            </a:r>
            <a:r>
              <a:rPr lang="ru-RU" dirty="0" smtClean="0">
                <a:solidFill>
                  <a:srgbClr val="7030A0"/>
                </a:solidFill>
              </a:rPr>
              <a:t>Главное</a:t>
            </a:r>
            <a:r>
              <a:rPr lang="en-US" dirty="0" smtClean="0">
                <a:solidFill>
                  <a:srgbClr val="7030A0"/>
                </a:solidFill>
              </a:rPr>
              <a:t>                                             </a:t>
            </a:r>
            <a:r>
              <a:rPr lang="ru-RU" dirty="0" smtClean="0">
                <a:solidFill>
                  <a:srgbClr val="00B0F0"/>
                </a:solidFill>
              </a:rPr>
              <a:t>Придаточное</a:t>
            </a:r>
            <a:endParaRPr lang="en-US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 smtClean="0">
                <a:solidFill>
                  <a:srgbClr val="7030A0"/>
                </a:solidFill>
              </a:rPr>
              <a:t>der </a:t>
            </a:r>
            <a:r>
              <a:rPr lang="en-US" dirty="0" err="1">
                <a:solidFill>
                  <a:srgbClr val="7030A0"/>
                </a:solidFill>
              </a:rPr>
              <a:t>Hauptsatz</a:t>
            </a:r>
            <a:r>
              <a:rPr lang="en-US" dirty="0" smtClean="0">
                <a:solidFill>
                  <a:srgbClr val="7030A0"/>
                </a:solidFill>
              </a:rPr>
              <a:t>)                                 </a:t>
            </a:r>
            <a:r>
              <a:rPr lang="en-US" dirty="0" smtClean="0">
                <a:solidFill>
                  <a:srgbClr val="00B0F0"/>
                </a:solidFill>
              </a:rPr>
              <a:t>(der </a:t>
            </a:r>
            <a:r>
              <a:rPr lang="en-US" dirty="0" err="1" smtClean="0">
                <a:solidFill>
                  <a:srgbClr val="00B0F0"/>
                </a:solidFill>
              </a:rPr>
              <a:t>Nebensatz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  <a:endParaRPr lang="ru-RU" dirty="0" smtClean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       </a:t>
            </a:r>
            <a:r>
              <a:rPr lang="en-US" sz="2000" dirty="0" smtClean="0">
                <a:solidFill>
                  <a:srgbClr val="7030A0"/>
                </a:solidFill>
              </a:rPr>
              <a:t>Die Mutter </a:t>
            </a:r>
            <a:r>
              <a:rPr lang="en-US" sz="2000" dirty="0" err="1" smtClean="0">
                <a:solidFill>
                  <a:srgbClr val="7030A0"/>
                </a:solidFill>
              </a:rPr>
              <a:t>sagte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00B0F0"/>
                </a:solidFill>
              </a:rPr>
              <a:t>dass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sie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heute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sp</a:t>
            </a:r>
            <a:r>
              <a:rPr lang="de-DE" sz="2000" dirty="0" err="1" smtClean="0">
                <a:solidFill>
                  <a:srgbClr val="00B0F0"/>
                </a:solidFill>
              </a:rPr>
              <a:t>ät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nach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Hause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</a:rPr>
              <a:t>kommt</a:t>
            </a:r>
            <a:r>
              <a:rPr lang="en-US" sz="2000" dirty="0">
                <a:solidFill>
                  <a:srgbClr val="00B0F0"/>
                </a:solidFill>
              </a:rPr>
              <a:t>.</a:t>
            </a:r>
            <a:endParaRPr lang="ru-RU" sz="2000" dirty="0">
              <a:solidFill>
                <a:srgbClr val="00B0F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35696" y="908720"/>
            <a:ext cx="86409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932040" y="908720"/>
            <a:ext cx="86409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1" name="Picture 3" descr="C:\Users\1\Desktop\картинки\Educ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49688"/>
            <a:ext cx="3672408" cy="209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низ 3"/>
          <p:cNvSpPr/>
          <p:nvPr/>
        </p:nvSpPr>
        <p:spPr>
          <a:xfrm>
            <a:off x="1619672" y="2924944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588224" y="2924944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488832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Придаточные </a:t>
            </a:r>
            <a:r>
              <a:rPr lang="ru-RU" dirty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предложения могут связываться с главным при помощи: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7776864" cy="417646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2040"/>
              </a:spcAft>
              <a:buFont typeface="Wingdings" panose="05000000000000000000" pitchFamily="2" charset="2"/>
              <a:buChar char=""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Подчинительных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союзов (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weil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2040"/>
              </a:spcAft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Относительных наречий (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woran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wann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wohin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2040"/>
              </a:spcAft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Относительных местоимений (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welcher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de-DE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Teilen Sie bitte mit, </a:t>
            </a:r>
            <a:r>
              <a:rPr lang="de-DE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wohin</a:t>
            </a:r>
            <a:r>
              <a:rPr lang="de-DE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Sie gehen</a:t>
            </a:r>
            <a:r>
              <a:rPr lang="de-DE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Сообщите, пожалуйста, куда Вы идете.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de-DE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 hoffe, </a:t>
            </a:r>
            <a:r>
              <a:rPr lang="de-DE" sz="20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de-DE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du kommst.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надеюсь, что ты придешь.</a:t>
            </a:r>
          </a:p>
          <a:p>
            <a:pPr marL="342900" lvl="0" indent="-342900" algn="just">
              <a:lnSpc>
                <a:spcPct val="150000"/>
              </a:lnSpc>
              <a:spcAft>
                <a:spcPts val="2040"/>
              </a:spcAft>
              <a:buFont typeface="Wingdings" panose="05000000000000000000" pitchFamily="2" charset="2"/>
              <a:buChar char=""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920880" cy="106613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Порядок слов в главном предложении</a:t>
            </a:r>
            <a:endParaRPr lang="ru-RU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560840" cy="511256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 главное предложение стоит перед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придаточным,то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оно имеет прямой или обратный порядок слов.</a:t>
            </a:r>
          </a:p>
          <a:p>
            <a:pPr algn="just">
              <a:buNone/>
            </a:pPr>
            <a:r>
              <a:rPr lang="de-DE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 </a:t>
            </a:r>
            <a:r>
              <a:rPr lang="de-DE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 </a:t>
            </a:r>
            <a:r>
              <a:rPr lang="de-DE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gestern </a:t>
            </a:r>
            <a:r>
              <a:rPr lang="de-DE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erfahren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dass meine Tante krank ist.</a:t>
            </a:r>
          </a:p>
          <a:p>
            <a:pPr algn="just">
              <a:buNone/>
            </a:pPr>
            <a:r>
              <a:rPr lang="de-DE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Gestern </a:t>
            </a:r>
            <a:r>
              <a:rPr lang="de-DE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</a:t>
            </a:r>
            <a:r>
              <a:rPr lang="de-DE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ich </a:t>
            </a:r>
            <a:r>
              <a:rPr lang="de-DE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erfahren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dass meine Tante krank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главное предложение стоит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 придаточного ,то оно начинается с изменяемой части сказуемого. После идет подлежащее, затем остальные члены предложения. Неизменяемая часть сказуемого стоит в конце.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Wenn er Deutsch spricht,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verstehen </a:t>
            </a:r>
            <a:r>
              <a:rPr lang="de-DE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 ihn nur schwer.</a:t>
            </a:r>
          </a:p>
          <a:p>
            <a:pPr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1\Desktop\картинки\0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17232"/>
            <a:ext cx="1080120" cy="109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313240" cy="1080120"/>
          </a:xfrm>
        </p:spPr>
        <p:txBody>
          <a:bodyPr/>
          <a:lstStyle/>
          <a:p>
            <a:pPr algn="just"/>
            <a:r>
              <a:rPr lang="ru-RU" u="sng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Порядок слов в придаточном предложении</a:t>
            </a:r>
            <a:endParaRPr lang="ru-RU" u="sng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6848" y="1196752"/>
            <a:ext cx="8107600" cy="5661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49" y="1340768"/>
            <a:ext cx="8107599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313240" cy="576064"/>
          </a:xfrm>
        </p:spPr>
        <p:txBody>
          <a:bodyPr/>
          <a:lstStyle/>
          <a:p>
            <a:pPr algn="just"/>
            <a:r>
              <a:rPr lang="ru-RU" u="sng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Порядок слов</a:t>
            </a:r>
            <a:endParaRPr lang="ru-RU" u="sng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6848" y="1196752"/>
            <a:ext cx="8107600" cy="5661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29358"/>
            <a:ext cx="7342779" cy="525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4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rgbClr val="92D050"/>
                </a:solidFill>
                <a:latin typeface="Arial Black" pitchFamily="34" charset="0"/>
              </a:rPr>
              <a:t>Виды придаточных предложений:</a:t>
            </a:r>
            <a:endParaRPr lang="ru-RU" u="sng" dirty="0">
              <a:solidFill>
                <a:srgbClr val="92D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Придаточные дополнительные (</a:t>
            </a:r>
            <a:r>
              <a:rPr lang="de-DE" dirty="0" smtClean="0"/>
              <a:t>Objektsätze)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Придаточные причины (</a:t>
            </a:r>
            <a:r>
              <a:rPr lang="de-DE" dirty="0" smtClean="0"/>
              <a:t>Kausalsätze)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/>
              <a:t>Придаточные цели (</a:t>
            </a:r>
            <a:r>
              <a:rPr lang="de-DE" dirty="0"/>
              <a:t>Finalsätze</a:t>
            </a:r>
            <a:r>
              <a:rPr lang="de-DE" dirty="0" smtClean="0"/>
              <a:t>)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/>
              <a:t>Придаточные времени (</a:t>
            </a:r>
            <a:r>
              <a:rPr lang="de-DE" dirty="0"/>
              <a:t>Temporalsätze</a:t>
            </a:r>
            <a:r>
              <a:rPr lang="de-DE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Придаточные  условные (</a:t>
            </a:r>
            <a:r>
              <a:rPr lang="de-DE" dirty="0" smtClean="0"/>
              <a:t>Bedingungsätze)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/>
              <a:t>Придаточные определительные (</a:t>
            </a:r>
            <a:r>
              <a:rPr lang="de-DE" dirty="0"/>
              <a:t>Attributsätze</a:t>
            </a:r>
            <a:r>
              <a:rPr lang="de-DE" dirty="0" smtClean="0"/>
              <a:t>) </a:t>
            </a:r>
            <a:r>
              <a:rPr lang="ru-RU" dirty="0" smtClean="0"/>
              <a:t>и др.</a:t>
            </a:r>
            <a:endParaRPr lang="de-DE" dirty="0"/>
          </a:p>
          <a:p>
            <a:pPr>
              <a:buFont typeface="Wingdings" pitchFamily="2" charset="2"/>
              <a:buChar char="§"/>
            </a:pPr>
            <a:endParaRPr lang="de-DE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7" name="Picture 3" descr="C:\Users\1\Desktop\картинки\kartinki--na-temu-uycheba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509120"/>
            <a:ext cx="1634877" cy="205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416824" cy="177281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92D050"/>
                </a:solidFill>
                <a:latin typeface="Arial Black" pitchFamily="34" charset="0"/>
              </a:rPr>
              <a:t>Придаточные дополнительные (</a:t>
            </a:r>
            <a:r>
              <a:rPr lang="de-DE" dirty="0" smtClean="0">
                <a:solidFill>
                  <a:srgbClr val="92D050"/>
                </a:solidFill>
                <a:latin typeface="Arial Black" pitchFamily="34" charset="0"/>
              </a:rPr>
              <a:t>Objektsätze)</a:t>
            </a:r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08912" cy="5184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твечают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вопросы </a:t>
            </a:r>
            <a:r>
              <a:rPr lang="de-D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Wen? Was? Worauf? Wofür? Womit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водятся союзами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dass, ob,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wie.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Местоимениями 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</a:t>
            </a:r>
            <a:r>
              <a:rPr lang="de-D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was, der.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Наречиями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womit, wofür, worüber, wo, </a:t>
            </a:r>
            <a:r>
              <a:rPr lang="de-DE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wohin 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wissen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kommt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Мы не знаем точно придет ли он.</a:t>
            </a:r>
          </a:p>
          <a:p>
            <a:pPr marL="0" indent="0" algn="just">
              <a:buNone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 Lehrer hat gesagt,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wir bald die Ferien haben.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Учитель сказал, что у нас скоро будут каникулы.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Wir fragen ihn, </a:t>
            </a:r>
            <a:r>
              <a:rPr lang="de-D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womit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 gekommen ist.-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спрашиваем его, на чём он приехал.</a:t>
            </a:r>
          </a:p>
          <a:p>
            <a:pPr algn="just">
              <a:buFont typeface="Wingdings" pitchFamily="2" charset="2"/>
              <a:buChar char="§"/>
            </a:pPr>
            <a:endParaRPr lang="de-DE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1464</TotalTime>
  <Words>696</Words>
  <Application>Microsoft Office PowerPoint</Application>
  <PresentationFormat>Экран (4:3)</PresentationFormat>
  <Paragraphs>134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Cambria</vt:lpstr>
      <vt:lpstr>Century Schoolbook</vt:lpstr>
      <vt:lpstr>Times New Roman</vt:lpstr>
      <vt:lpstr>Verdana</vt:lpstr>
      <vt:lpstr>Wingdings</vt:lpstr>
      <vt:lpstr>Wingdings 2</vt:lpstr>
      <vt:lpstr>Эркер</vt:lpstr>
      <vt:lpstr>Сложноподчиненное предложение (das Satzgefüge)  </vt:lpstr>
      <vt:lpstr>Сложное предложение представлено в немецком языке, как и в русском, двумя типами - сложносочиненным (die Satzreihe) и сложноподчиненным (das Satztgefüge)</vt:lpstr>
      <vt:lpstr>Сложноподчиненное предложение </vt:lpstr>
      <vt:lpstr>Придаточные предложения могут связываться с главным при помощи:</vt:lpstr>
      <vt:lpstr>Порядок слов в главном предложении</vt:lpstr>
      <vt:lpstr>Порядок слов в придаточном предложении</vt:lpstr>
      <vt:lpstr>Порядок слов</vt:lpstr>
      <vt:lpstr>Виды придаточных предложений:</vt:lpstr>
      <vt:lpstr>Придаточные дополнительные (Objektsätze) </vt:lpstr>
      <vt:lpstr>Презентация PowerPoint</vt:lpstr>
      <vt:lpstr>Придаточные причины (Kausalsätze) </vt:lpstr>
      <vt:lpstr>Придаточные причины (Kausalsätze)</vt:lpstr>
      <vt:lpstr>Придаточные цели (Finalsätze) </vt:lpstr>
      <vt:lpstr>Презентация PowerPoint</vt:lpstr>
      <vt:lpstr>Придаточные времени (Temporalsätze) </vt:lpstr>
      <vt:lpstr>Презентация PowerPoint</vt:lpstr>
      <vt:lpstr>Презентация PowerPoint</vt:lpstr>
      <vt:lpstr> Придаточные  определительные (Attributsätze)</vt:lpstr>
      <vt:lpstr>Презентация PowerPoint</vt:lpstr>
      <vt:lpstr> Определите вид придаточного предложения: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сложное</dc:title>
  <dc:creator>Анастасия</dc:creator>
  <cp:lastModifiedBy>Admin</cp:lastModifiedBy>
  <cp:revision>127</cp:revision>
  <dcterms:created xsi:type="dcterms:W3CDTF">2017-10-12T07:11:54Z</dcterms:created>
  <dcterms:modified xsi:type="dcterms:W3CDTF">2021-11-09T16:14:15Z</dcterms:modified>
</cp:coreProperties>
</file>