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6" r:id="rId2"/>
    <p:sldId id="268" r:id="rId3"/>
    <p:sldId id="257" r:id="rId4"/>
    <p:sldId id="272" r:id="rId5"/>
    <p:sldId id="315" r:id="rId6"/>
    <p:sldId id="265" r:id="rId7"/>
    <p:sldId id="273" r:id="rId8"/>
    <p:sldId id="280" r:id="rId9"/>
    <p:sldId id="297" r:id="rId10"/>
    <p:sldId id="282" r:id="rId11"/>
    <p:sldId id="307" r:id="rId12"/>
    <p:sldId id="283" r:id="rId13"/>
    <p:sldId id="284" r:id="rId14"/>
    <p:sldId id="285" r:id="rId15"/>
    <p:sldId id="286" r:id="rId16"/>
    <p:sldId id="270" r:id="rId17"/>
    <p:sldId id="287" r:id="rId18"/>
    <p:sldId id="290" r:id="rId19"/>
    <p:sldId id="289" r:id="rId20"/>
    <p:sldId id="314" r:id="rId21"/>
    <p:sldId id="318" r:id="rId22"/>
    <p:sldId id="319" r:id="rId23"/>
    <p:sldId id="325" r:id="rId24"/>
    <p:sldId id="326" r:id="rId25"/>
    <p:sldId id="320" r:id="rId26"/>
    <p:sldId id="321" r:id="rId27"/>
    <p:sldId id="328" r:id="rId28"/>
    <p:sldId id="330" r:id="rId29"/>
    <p:sldId id="329" r:id="rId30"/>
    <p:sldId id="278" r:id="rId31"/>
    <p:sldId id="277" r:id="rId32"/>
    <p:sldId id="279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2986" autoAdjust="0"/>
  </p:normalViewPr>
  <p:slideViewPr>
    <p:cSldViewPr snapToGrid="0">
      <p:cViewPr varScale="1">
        <p:scale>
          <a:sx n="85" d="100"/>
          <a:sy n="85" d="100"/>
        </p:scale>
        <p:origin x="-70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5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DF475-8ECD-40DB-8455-C93C7BE22DB5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BD25E-F8A0-4E06-8FEA-CD81ACD3B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3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BD25E-F8A0-4E06-8FEA-CD81ACD3B5E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9CACD0-B6AC-44CD-83ED-A957789DE3B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DB000CB-B4F9-4274-9742-9C92E3A91A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611" y="2107580"/>
            <a:ext cx="10036924" cy="401858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заливает нас. Но как бороться с этим половодьем? Единственный путь – не запоминать всё, что течёт в этом потоке, а логически упрощать.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с человеком,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видишь 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 него нет элементарной логической культуры. Логика нужна любому специалисту, будь он математик, медик или биолог. Логика – это необходимый инструмент, освобождающий от лишних, ненужных запоминаний, помогающий найти в массе информации то ценное, что нужно человеку. Без логики – это слепая работа».</a:t>
            </a:r>
          </a:p>
          <a:p>
            <a:pPr marL="0" indent="0"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Анохин)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 fontAlgn="base">
              <a:spcBef>
                <a:spcPct val="20000"/>
              </a:spcBef>
            </a:pPr>
            <a:r>
              <a:rPr lang="ru-RU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ВВЕДЕНИЕ</a:t>
            </a:r>
            <a:br>
              <a:rPr lang="ru-RU" dirty="0">
                <a:solidFill>
                  <a:srgbClr val="073E8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434898"/>
            <a:ext cx="10515600" cy="574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6000" b="1" dirty="0">
                <a:solidFill>
                  <a:srgbClr val="0029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Табличный способ</a:t>
            </a:r>
            <a:br>
              <a:rPr lang="ru-RU" altLang="ru-RU" sz="6000" b="1" dirty="0">
                <a:solidFill>
                  <a:srgbClr val="0029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6000" b="1" dirty="0">
                <a:solidFill>
                  <a:srgbClr val="0029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решения</a:t>
            </a:r>
            <a:br>
              <a:rPr lang="ru-RU" altLang="ru-RU" sz="6000" b="1" dirty="0">
                <a:solidFill>
                  <a:srgbClr val="0029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ru-RU" sz="6000" b="1" dirty="0">
                <a:solidFill>
                  <a:srgbClr val="0029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логических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425061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Составляйте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таблицу, так как в таблице удаётся учесть все возможные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Внимательно читайте каждое утверждение, так как в каждом содержится что-то такое, что позволит вам исключить хотя бы один из вариантов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строке и в каждом столбце таблицы может стоять только один знак соответствия (например, «+»).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4.Если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(или столбце) все «места», кроме одного, заняты элементарным запретом (знак несоответствия, например, «-»), то на свободное место нужно поставить знак «+»; если в строке (или столбце) уже есть знак «+», то все остальные места должны быть заняты знаком «-».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5.Таким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решение будет доведено до конца, когда мы сумеем разместить по одному плюсу в каждом ряду и колонке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простых шагов на пути поиска решения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абличным способом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4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кафе встретились три друга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скульптор Белов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скрипач Чернов и художник Рыжов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«Замечательно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 одного из нас белые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другого черные 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третьего рыжие волосы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ни у кого цвет волос не соответствует фамилии»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заметил черноволосый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«Ты прав»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сказал Белов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Какого цвета волосы у художника</a:t>
            </a:r>
            <a:r>
              <a:rPr lang="en-US" altLang="ru-RU" sz="3600" dirty="0">
                <a:solidFill>
                  <a:srgbClr val="001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600" dirty="0">
              <a:solidFill>
                <a:srgbClr val="001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394" y="500062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3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899" y="2674938"/>
            <a:ext cx="6631314" cy="3451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4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899" y="2674938"/>
            <a:ext cx="6631314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084699" y="713677"/>
            <a:ext cx="9877777" cy="468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altLang="ru-RU" sz="6000" b="1" dirty="0">
                <a:solidFill>
                  <a:srgbClr val="002900"/>
                </a:solidFill>
                <a:latin typeface="Verdana" panose="020B0604030504040204" pitchFamily="34" charset="0"/>
              </a:rPr>
              <a:t>Решение</a:t>
            </a:r>
            <a:br>
              <a:rPr lang="ru-RU" altLang="ru-RU" sz="6000" b="1" dirty="0">
                <a:solidFill>
                  <a:srgbClr val="002900"/>
                </a:solidFill>
                <a:latin typeface="Verdana" panose="020B0604030504040204" pitchFamily="34" charset="0"/>
              </a:rPr>
            </a:br>
            <a:r>
              <a:rPr lang="ru-RU" altLang="ru-RU" sz="6000" b="1" dirty="0">
                <a:solidFill>
                  <a:srgbClr val="002900"/>
                </a:solidFill>
                <a:latin typeface="Verdana" panose="020B0604030504040204" pitchFamily="34" charset="0"/>
              </a:rPr>
              <a:t>логических задач</a:t>
            </a:r>
            <a:br>
              <a:rPr lang="ru-RU" altLang="ru-RU" sz="6000" b="1" dirty="0">
                <a:solidFill>
                  <a:srgbClr val="002900"/>
                </a:solidFill>
                <a:latin typeface="Verdana" panose="020B0604030504040204" pitchFamily="34" charset="0"/>
              </a:rPr>
            </a:br>
            <a:r>
              <a:rPr lang="ru-RU" altLang="ru-RU" sz="6000" b="1" dirty="0">
                <a:solidFill>
                  <a:srgbClr val="002900"/>
                </a:solidFill>
                <a:latin typeface="Verdana" panose="020B0604030504040204" pitchFamily="34" charset="0"/>
              </a:rPr>
              <a:t>с помощью кругов Эйлера</a:t>
            </a:r>
          </a:p>
        </p:txBody>
      </p:sp>
    </p:spTree>
    <p:extLst>
      <p:ext uri="{BB962C8B-B14F-4D97-AF65-F5344CB8AC3E}">
        <p14:creationId xmlns:p14="http://schemas.microsoft.com/office/powerpoint/2010/main" val="35490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унки, которые нарисованы при решении этой задачи, называются «кругами Эйлера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37" y="1849913"/>
            <a:ext cx="6690731" cy="41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9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1950">
              <a:lnSpc>
                <a:spcPct val="90000"/>
              </a:lnSpc>
              <a:buFontTx/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30 учеников. Все они являются читателями школьной и районной библиотек. </a:t>
            </a:r>
          </a:p>
          <a:p>
            <a:pPr marL="0" indent="361950">
              <a:lnSpc>
                <a:spcPct val="90000"/>
              </a:lnSpc>
              <a:buFontTx/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20 ребят берут книги в школьной библиотеке, 15 – в районной. </a:t>
            </a:r>
          </a:p>
          <a:p>
            <a:pPr marL="0" indent="361950">
              <a:lnSpc>
                <a:spcPct val="90000"/>
              </a:lnSpc>
              <a:buFontTx/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учеников не являются читателями школьной библиотеки?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426" y="217641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443" y="2674938"/>
            <a:ext cx="4040226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648929"/>
            <a:ext cx="11223522" cy="5528034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–читатели школьной библиотеки, круг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читатели районной библиотеки, тогда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читатели районной и школьной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Ш=20, Р=15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Ш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Ш) = Р- ШР ; Ш = 20, Р = 15;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 = (Ш + Р) - 30 = (20 + 15) - 30 = 5, читатели районной и школьной библиотеки;  (не Ш) =  Р - ШР = 15 – 5 = 10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учеников не являются читателями школьной библиотеки</a:t>
            </a:r>
          </a:p>
          <a:p>
            <a:pPr>
              <a:spcBef>
                <a:spcPct val="50000"/>
              </a:spcBef>
            </a:pPr>
            <a:endParaRPr lang="ru-RU" alt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шение логических задач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7" y="365126"/>
            <a:ext cx="11227428" cy="621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419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человек знают английский и 10 - немецкий, из них 5 знают и английский, и немецкий. Сколько человек всего?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1. С помощью модели «Круги Эйлера» 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10+20 – 5=25 человек.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2. 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20 – 5 = 15(чел.) – знают только английский язык;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10 – 5 = 5 (чел.) – знают только немецкий язык;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15+5+5 =  25 (чел.) – всего.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4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68" y="1754900"/>
            <a:ext cx="7326351" cy="461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4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32-15=17 (любят только молоко)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1.21-15=6(только лимонад)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3.17+6+15=38(любят или лимонад или молоко)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4.40-38=2(не любят ни лимонад ни молоко)</a:t>
            </a: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7287" y="2718436"/>
            <a:ext cx="9835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44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логических задач </a:t>
            </a:r>
            <a:r>
              <a:rPr lang="ru-RU" sz="44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графов</a:t>
            </a:r>
            <a:endParaRPr lang="ru-RU" sz="4400" b="1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8574" y="1193180"/>
            <a:ext cx="10181063" cy="340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Определение.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 Графом называют конечное множество точек, которые соединены отрезками прямых.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Точки называются 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вершинами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графа, а отрезки – 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ребрами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графа.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Примеры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графов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схема метро;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генеалогическое древо;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кристаллическая решетка;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электрическая схема и другие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lvl="0" indent="-342900">
              <a:lnSpc>
                <a:spcPts val="12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5839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8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Задача «Жила-была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одна дружная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семья»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>
              <a:lnSpc>
                <a:spcPct val="150000"/>
              </a:lnSpc>
              <a:buClr>
                <a:srgbClr val="31B6FD"/>
              </a:buClr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Жила-была одна дружная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семья: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мама, папа и сын. Они все любили делать вместе. Но вот мультфильмы любили разные: «Ну, погоди!», «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Покемоны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», «Том и Джерри». Определите, какой мультфильм любит каждый из них, если мама, папа и любитель мультфильма «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Покемоны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» никогда не унывают, а папа и любитель мультфильма «Том и Джерри» делают зарядку по утрам?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2758" y="1572323"/>
            <a:ext cx="9821194" cy="2743200"/>
          </a:xfrm>
        </p:spPr>
        <p:txBody>
          <a:bodyPr/>
          <a:lstStyle/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Решение</a:t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8" y="3311367"/>
            <a:ext cx="2858439" cy="132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ello_html_835de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10" y="3311367"/>
            <a:ext cx="2118462" cy="116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ello_html_m3a5fdc0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75" y="3016363"/>
            <a:ext cx="2163391" cy="15398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16567" y="1204332"/>
            <a:ext cx="9021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Если точке из одной группы соответствует точка из другой группы, будем соединять эти точки сплошной линией, если не соответствует – то штриховой. Заметим, что по условию задачи у человека только один любимый мультфильм. Учитывая данные задачи, получаем следующую схему.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4556" y="4634463"/>
            <a:ext cx="91216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Правило: если какая-то точка одной группы оказывается соединенной с двумя точками другой группы штриховыми линиями, то с третьей точкой она должна быть соединена сплошной линией.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19" y="5824306"/>
            <a:ext cx="59404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70" y="1602511"/>
            <a:ext cx="9210907" cy="421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312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07" y="2068513"/>
            <a:ext cx="9760959" cy="44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639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932" y="1293542"/>
            <a:ext cx="5508702" cy="372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Задача о Кёнигсбергских мостах.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Бывший Кёнигсберг расположен на реке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Прегель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В пределах города река омывает два острова. С берегов на острова были перекинуты мосты. Старые мосты не сохранились, но осталась карта города, где они изображены. Жители города предлагали приезжим следующую задачу: пройти по всем мостам и вернуться в начальный пункт, причем на каждом мосту следовало побывать только один раз. До Эйлера никто не мог этого сделать, но и доказать, что это невозможно, тоже ни у кого не получалось. Как поступил Эйлер?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://festival.1september.ru/articles/584297/img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56" y="1826708"/>
            <a:ext cx="4438650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97873" y="4884233"/>
            <a:ext cx="7683192" cy="180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Леонард Эйлер сформулировал правило: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Обход возможен: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2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ЕСЛИ все вершины – четные, и его можно начать с любого участка.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ts val="12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ЕСЛИ 2 вершины – нечетные, но его нужно начать с одной из нечетных вершин.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Обход невозможен если нечетных вершин больше 2.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145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Девизом нашего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будут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прочитаем их хором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«Считай несчастным тот день и тот час, в который ты не усвоил ничего нового, ничего не прибавил к своему образованию».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59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Самим найти задачи, которые можно решить методом таблиц, к следующему занятию.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s02.infourok.ru/uploads/ex/08bd/00046204-e481c246/img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13" y="1628078"/>
            <a:ext cx="7051241" cy="4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07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  ЗА 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5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s02.infourok.ru/uploads/ex/08bd/00046204-e481c246/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2" y="0"/>
            <a:ext cx="11178265" cy="65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3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527" y="925550"/>
            <a:ext cx="10649414" cy="5307981"/>
          </a:xfrm>
        </p:spPr>
        <p:txBody>
          <a:bodyPr>
            <a:normAutofit/>
          </a:bodyPr>
          <a:lstStyle/>
          <a:p>
            <a:pPr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широкое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распространение, так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развивают умственные способности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Сначала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 сталкивается с набором разобщенных данных, по которым невозможно сделать какие – либо заключения. Приходится выдвигать некое предположение. Правильность предположений, выдвинутых в ходе исследований, устанавливается путем сопоставления результатов с исходными данными.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 приемов решения текстовых логических задач. Рассмотрим некоторые из них.</a:t>
            </a:r>
          </a:p>
          <a:p>
            <a:pPr algn="just"/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1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«LOGOS» -- СЛОВО, МЫСЛЬ, ПОНЯТИЕ, РАССУЖДЕНИЕ, ЗАКОН ЛОГИКА -- ЭТО УЧЕНИЕ О СПО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" y="1"/>
            <a:ext cx="11412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9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s02.infourok.ru/uploads/ex/08bd/00046204-e481c246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189279"/>
            <a:ext cx="10808677" cy="666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0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Двое играли в шахматы 2 часа. Сколько времени играл каждый?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горело 7 свечей. Проходил мимо человек, потушил 2 свечи. Сколько свечей осталось?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грядке сидят 6 воробьёв, к ним прилетели ещё 5. Кот подкрался и схватил 1 воробышка. Сколько воробьёв осталось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грядке?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тяжелее: 1 т кирпичей или 1 т целлофановых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пакетов?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Кирпич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весит 2 кг и ещё полкирпича. Сколько весит весь кирпич?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2" indent="0" algn="ctr">
              <a:lnSpc>
                <a:spcPct val="170000"/>
              </a:lnSpc>
              <a:spcBef>
                <a:spcPts val="1000"/>
              </a:spcBef>
              <a:buNone/>
            </a:pPr>
            <a:r>
              <a:rPr lang="ru-RU" b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2" indent="0" algn="ctr">
              <a:lnSpc>
                <a:spcPct val="170000"/>
              </a:lnSpc>
              <a:spcBef>
                <a:spcPts val="100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кругов Эйлера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2" indent="0" algn="ctr">
              <a:lnSpc>
                <a:spcPct val="170000"/>
              </a:lnSpc>
              <a:spcBef>
                <a:spcPts val="1000"/>
              </a:spcBef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графов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marL="0" indent="0" algn="ctr">
              <a:buNone/>
            </a:pPr>
            <a:endParaRPr lang="ru-RU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решения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текстовых логических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3749670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490</TotalTime>
  <Words>962</Words>
  <Application>Microsoft Office PowerPoint</Application>
  <PresentationFormat>Произвольный</PresentationFormat>
  <Paragraphs>93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ВВЕДЕНИЕ </vt:lpstr>
      <vt:lpstr>Презентация PowerPoint</vt:lpstr>
      <vt:lpstr>Девиз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Разминка</vt:lpstr>
      <vt:lpstr>Методы решения текстовых логических задач.</vt:lpstr>
      <vt:lpstr>Презентация PowerPoint</vt:lpstr>
      <vt:lpstr>Пять простых шагов на пути поиска решения табличным способом</vt:lpstr>
      <vt:lpstr>Задача 1.1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2.1.</vt:lpstr>
      <vt:lpstr>Презентация PowerPoint</vt:lpstr>
      <vt:lpstr>Презентация PowerPoint</vt:lpstr>
      <vt:lpstr>Задача 2.2.</vt:lpstr>
      <vt:lpstr>Задача 2.3</vt:lpstr>
      <vt:lpstr>Презентация PowerPoint</vt:lpstr>
      <vt:lpstr>Презентация PowerPoint</vt:lpstr>
      <vt:lpstr>Презентация PowerPoint</vt:lpstr>
      <vt:lpstr>Задача 3.1</vt:lpstr>
      <vt:lpstr>Решение </vt:lpstr>
      <vt:lpstr>Задача 3.2</vt:lpstr>
      <vt:lpstr>Задача 3.2</vt:lpstr>
      <vt:lpstr>Задача 3.3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Мотивация к учебной деятельности. - Здравствуйте, девчонки! (Машут руками.) Здравствуйте, мальчишки! (Машут руками.) - Здравствуйте, все! (Машут руками.) - Садитесь! Девизом нашего урока будут следующие слова. Давайте прочитаем их хором: «Считай несчастным тот день и тот час, в который ты не усвоил ничего нового, ничего не прибавил к своему образованию». </dc:title>
  <dc:creator>Администратор</dc:creator>
  <cp:lastModifiedBy>Администратор</cp:lastModifiedBy>
  <cp:revision>75</cp:revision>
  <dcterms:created xsi:type="dcterms:W3CDTF">2016-02-03T19:44:53Z</dcterms:created>
  <dcterms:modified xsi:type="dcterms:W3CDTF">2021-02-16T04:14:17Z</dcterms:modified>
</cp:coreProperties>
</file>