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  <p:sldMasterId id="2147483662" r:id="rId3"/>
  </p:sldMasterIdLst>
  <p:sldIdLst>
    <p:sldId id="294" r:id="rId4"/>
    <p:sldId id="296" r:id="rId5"/>
    <p:sldId id="272" r:id="rId6"/>
    <p:sldId id="271" r:id="rId7"/>
    <p:sldId id="277" r:id="rId8"/>
    <p:sldId id="276" r:id="rId9"/>
    <p:sldId id="278" r:id="rId10"/>
    <p:sldId id="297" r:id="rId11"/>
    <p:sldId id="291" r:id="rId12"/>
    <p:sldId id="256" r:id="rId13"/>
    <p:sldId id="298" r:id="rId14"/>
    <p:sldId id="306" r:id="rId15"/>
    <p:sldId id="305" r:id="rId16"/>
    <p:sldId id="260" r:id="rId17"/>
    <p:sldId id="285" r:id="rId18"/>
    <p:sldId id="286" r:id="rId19"/>
    <p:sldId id="287" r:id="rId20"/>
    <p:sldId id="288" r:id="rId21"/>
    <p:sldId id="265" r:id="rId22"/>
    <p:sldId id="295" r:id="rId23"/>
    <p:sldId id="279" r:id="rId24"/>
    <p:sldId id="263" r:id="rId25"/>
    <p:sldId id="301" r:id="rId26"/>
    <p:sldId id="289" r:id="rId27"/>
    <p:sldId id="280" r:id="rId28"/>
    <p:sldId id="262" r:id="rId29"/>
    <p:sldId id="30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FF"/>
    <a:srgbClr val="D7E0F7"/>
    <a:srgbClr val="E1E8F9"/>
    <a:srgbClr val="CED9F6"/>
    <a:srgbClr val="5C0A43"/>
    <a:srgbClr val="FFFFCC"/>
    <a:srgbClr val="000000"/>
    <a:srgbClr val="E7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2022-3F2D-40B7-A016-C95F9E58AE6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52972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2934-C35D-4218-A699-E87A200A7E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175699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5583-5498-4137-A6DE-E90FEFFFD06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1840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CFCC-A949-4170-95DB-0CF13254D1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434339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6323-5AAF-4E4B-8461-45EA9DAF758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52783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31442-361A-49C7-9C5D-5306E1575E8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96074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3A93-C772-4521-AD9C-11D3678797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15093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FA640-1C32-438F-97F2-4D71F9559C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70615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3070-01F1-4566-AED8-9734A65A0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358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480A-7E61-4B4F-A393-CC03EBB8E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406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62CC-EE48-4F7B-B6C8-F5B4D2191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671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1770-D954-41FB-A5C8-B99BE61425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761847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25E9-8BA4-4467-9FE3-DDA56A282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625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8AD5-1B58-4A50-877F-3F74ACBAD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644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2488-C091-4ECD-A93F-7DD2ECC69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58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6992-3918-4032-8763-D2EA0A79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318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48A3-22F1-49E7-B57C-A33AB998C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7908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4B6B4-BBFA-4D09-A7CC-8CC19BEB3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566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F589-88F2-488A-B673-CBB852FE1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544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71A19-B228-40EF-B29B-37753797C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417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6862-1DFB-4655-AB3E-6C716D285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965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72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9E1D-2498-4439-A0D4-A20B6DF4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844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E5136-A091-4CE6-8552-C4C2ECEDDC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247399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09F4-BF04-4E42-9CBC-603C18968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288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1E00-8CFF-4C30-B1CF-88E4A93B5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7174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BFF71-7150-4893-B152-57E18E2B2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011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A333C-A61B-4EAF-8378-3C0D0BAC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1664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3289-4940-4359-B07E-0466C7FBE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368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CD18-A6C6-4834-961F-609A7FA0C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006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B290-78CE-4835-A847-753D2CB2F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835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70BA-C888-4DF3-86E4-A13F626AA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4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1DFC-039E-4E4F-B2F0-213DC77BC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965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1B664-6497-41F8-B33B-2F8C3BAE5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480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D086-BC42-48F9-B583-8593CED28A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243851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3BA2-6034-4644-BD82-D4DAA1B75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0514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775D-D75D-4401-8B5B-DAA32B732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36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1F78-D726-49AF-B4C8-C5E1B6D7567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55867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26625-670E-40DE-AE46-DDE479C8BF4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3104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5EA9B-7192-4970-8AAB-5E972E7FD7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27618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2246-0533-4535-B0BC-0B857E1B81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99525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FB8F-1D92-444A-9575-4EB9E99C402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82011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7C29D9E-A3D0-4B05-91E2-25D8875DD3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415FE3-B838-46A7-896F-8287BB5AE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08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08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8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2D7B817-5AEB-4A52-A06A-DBBC352EC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Program%20Files\Microsoft%20Office\Media\CntCD1\Sounds\CHNUKA01.mid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E7EDFB"/>
            </a:gs>
            <a:gs pos="50000">
              <a:srgbClr val="6B6E74"/>
            </a:gs>
            <a:gs pos="100000">
              <a:srgbClr val="E7ED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1" name="Picture 7" descr="Изображение 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2988" y="-474663"/>
            <a:ext cx="4291012" cy="7316788"/>
          </a:xfrm>
          <a:noFill/>
        </p:spPr>
      </p:pic>
      <p:pic>
        <p:nvPicPr>
          <p:cNvPr id="6147" name="Picture 5" descr="C:\Users\Владимир\Desktop\Scan-120512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6458">
            <a:off x="1322388" y="479425"/>
            <a:ext cx="42195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/>
              <a:t>ТЕМА «ГЛАГОЛ КАК ЧАСТЬ РЕЧИ»</a:t>
            </a:r>
            <a:br>
              <a:rPr lang="ru-RU" sz="3200" b="1" smtClean="0"/>
            </a:br>
            <a:endParaRPr lang="ru-RU" sz="4000" i="1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е</a:t>
            </a:r>
            <a:r>
              <a:rPr lang="ru-RU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го значение</a:t>
            </a:r>
          </a:p>
          <a:p>
            <a:pPr>
              <a:defRPr/>
            </a:pPr>
            <a:r>
              <a:rPr lang="ru-RU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вопросы</a:t>
            </a:r>
          </a:p>
          <a:p>
            <a:pPr>
              <a:defRPr/>
            </a:pPr>
            <a:r>
              <a:rPr lang="ru-RU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р</a:t>
            </a:r>
            <a:r>
              <a:rPr lang="ru-RU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оль в предложении</a:t>
            </a:r>
            <a:endParaRPr lang="ru-RU" b="1" dirty="0">
              <a:solidFill>
                <a:schemeClr val="bg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655763"/>
          </a:xfrm>
        </p:spPr>
        <p:txBody>
          <a:bodyPr/>
          <a:lstStyle/>
          <a:p>
            <a:pPr eaLnBrk="1" hangingPunct="1"/>
            <a:r>
              <a:rPr lang="ru-RU" smtClean="0"/>
              <a:t>Ребята! Почему эта часть речи получила такое название?</a:t>
            </a:r>
          </a:p>
        </p:txBody>
      </p:sp>
      <p:pic>
        <p:nvPicPr>
          <p:cNvPr id="22531" name="Picture 4" descr="Афанасий чист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133600"/>
            <a:ext cx="2509838" cy="34940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11662"/>
          </a:xfrm>
        </p:spPr>
        <p:txBody>
          <a:bodyPr/>
          <a:lstStyle/>
          <a:p>
            <a:r>
              <a:rPr lang="ru-RU" sz="4800" b="1" dirty="0" smtClean="0"/>
              <a:t>«глаголеть</a:t>
            </a:r>
            <a:r>
              <a:rPr lang="ru-RU" sz="4800" dirty="0" smtClean="0"/>
              <a:t>» – </a:t>
            </a:r>
            <a:r>
              <a:rPr lang="ru-RU" sz="4800" i="1" dirty="0" smtClean="0"/>
              <a:t>говорить</a:t>
            </a:r>
            <a:endParaRPr lang="ru-RU" sz="4800" dirty="0" smtClean="0"/>
          </a:p>
          <a:p>
            <a:r>
              <a:rPr lang="ru-RU" sz="4800" dirty="0"/>
              <a:t>с</a:t>
            </a:r>
            <a:r>
              <a:rPr lang="ru-RU" sz="4800" dirty="0" smtClean="0"/>
              <a:t>лово «</a:t>
            </a:r>
            <a:r>
              <a:rPr lang="ru-RU" sz="4800" b="1" dirty="0" smtClean="0"/>
              <a:t>глагол</a:t>
            </a:r>
            <a:r>
              <a:rPr lang="ru-RU" sz="4800" dirty="0" smtClean="0"/>
              <a:t>» означает</a:t>
            </a:r>
          </a:p>
          <a:p>
            <a:pPr marL="0" indent="0">
              <a:buNone/>
            </a:pPr>
            <a:r>
              <a:rPr lang="ru-RU" sz="4800" dirty="0" smtClean="0"/>
              <a:t>       </a:t>
            </a:r>
            <a:r>
              <a:rPr lang="ru-RU" sz="4800" b="1" i="1" dirty="0" smtClean="0"/>
              <a:t>«слово», «речь»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405532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Что без меня предметы?</a:t>
            </a:r>
          </a:p>
          <a:p>
            <a:pPr>
              <a:buNone/>
            </a:pPr>
            <a:r>
              <a:rPr lang="ru-RU" sz="3600" dirty="0" smtClean="0"/>
              <a:t>Лишь названья.</a:t>
            </a:r>
          </a:p>
          <a:p>
            <a:pPr>
              <a:buNone/>
            </a:pPr>
            <a:r>
              <a:rPr lang="ru-RU" sz="3600" dirty="0" smtClean="0"/>
              <a:t>А я приду – всё в действие придёт:</a:t>
            </a:r>
          </a:p>
          <a:p>
            <a:pPr>
              <a:buNone/>
            </a:pPr>
            <a:r>
              <a:rPr lang="ru-RU" sz="3600" dirty="0" smtClean="0"/>
              <a:t>Л . </a:t>
            </a:r>
            <a:r>
              <a:rPr lang="ru-RU" sz="3600" dirty="0" err="1" smtClean="0"/>
              <a:t>тит</a:t>
            </a:r>
            <a:r>
              <a:rPr lang="ru-RU" sz="3600" dirty="0" smtClean="0"/>
              <a:t> ракета.</a:t>
            </a:r>
          </a:p>
          <a:p>
            <a:pPr>
              <a:buNone/>
            </a:pPr>
            <a:r>
              <a:rPr lang="ru-RU" sz="3600" dirty="0" smtClean="0"/>
              <a:t>Люди строят </a:t>
            </a:r>
            <a:r>
              <a:rPr lang="ru-RU" sz="3600" dirty="0" err="1" smtClean="0"/>
              <a:t>здан</a:t>
            </a:r>
            <a:r>
              <a:rPr lang="ru-RU" sz="3600" dirty="0" smtClean="0"/>
              <a:t>. я.</a:t>
            </a:r>
          </a:p>
          <a:p>
            <a:pPr>
              <a:buNone/>
            </a:pPr>
            <a:r>
              <a:rPr lang="ru-RU" sz="3600" dirty="0" err="1" smtClean="0"/>
              <a:t>Цв</a:t>
            </a:r>
            <a:r>
              <a:rPr lang="ru-RU" sz="3600" dirty="0" smtClean="0"/>
              <a:t>. тут в .</a:t>
            </a:r>
            <a:r>
              <a:rPr lang="ru-RU" sz="3600" dirty="0" err="1" smtClean="0"/>
              <a:t>сенние</a:t>
            </a:r>
            <a:r>
              <a:rPr lang="ru-RU" sz="3600" dirty="0" smtClean="0"/>
              <a:t> с. </a:t>
            </a:r>
            <a:r>
              <a:rPr lang="ru-RU" sz="3600" dirty="0" err="1" smtClean="0"/>
              <a:t>ды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 smtClean="0"/>
              <a:t>И </a:t>
            </a:r>
            <a:r>
              <a:rPr lang="ru-RU" sz="3600" dirty="0" err="1" smtClean="0"/>
              <a:t>хле</a:t>
            </a:r>
            <a:r>
              <a:rPr lang="ru-RU" sz="3600" dirty="0" smtClean="0"/>
              <a:t> .    в п. лях растёт.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9220" y="362164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е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6470" y="430559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00CC"/>
                </a:solidFill>
              </a:rPr>
              <a:t>ь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112" y="4998299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е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792" y="5643579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о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737" y="4981247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а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3463" y="565832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б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8807" y="4949001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е</a:t>
            </a:r>
            <a:endParaRPr lang="ru-RU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63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Глагол без сл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-242888"/>
            <a:ext cx="5778500" cy="7920038"/>
          </a:xfrm>
          <a:noFill/>
        </p:spPr>
      </p:pic>
      <p:pic>
        <p:nvPicPr>
          <p:cNvPr id="17411" name="Picture 7" descr="Афанасий чисты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83025" cy="6858000"/>
          </a:xfrm>
          <a:noFill/>
        </p:spPr>
      </p:pic>
      <p:sp>
        <p:nvSpPr>
          <p:cNvPr id="17412" name="AutoShape 14"/>
          <p:cNvSpPr>
            <a:spLocks noChangeArrowheads="1"/>
          </p:cNvSpPr>
          <p:nvPr/>
        </p:nvSpPr>
        <p:spPr bwMode="auto">
          <a:xfrm rot="21544124" flipH="1">
            <a:off x="2411413" y="260350"/>
            <a:ext cx="3743325" cy="2592388"/>
          </a:xfrm>
          <a:prstGeom prst="wedgeEllipseCallout">
            <a:avLst>
              <a:gd name="adj1" fmla="val -56574"/>
              <a:gd name="adj2" fmla="val 20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ahoma" pitchFamily="34" charset="0"/>
              </a:rPr>
              <a:t>Что я делаю? – удивился незнакомец. – С тобой разговариваю. Еще дышу носом, моргаю глазами, улыбаюсь ртом.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лагол без сл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-242888"/>
            <a:ext cx="5778500" cy="7920038"/>
          </a:xfrm>
          <a:noFill/>
        </p:spPr>
      </p:pic>
      <p:pic>
        <p:nvPicPr>
          <p:cNvPr id="18435" name="Picture 3" descr="Афанасий чисты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83025" cy="6858000"/>
          </a:xfrm>
          <a:noFill/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 rot="21544124" flipH="1">
            <a:off x="2411413" y="260350"/>
            <a:ext cx="3743325" cy="2592388"/>
          </a:xfrm>
          <a:prstGeom prst="wedgeEllipseCallout">
            <a:avLst>
              <a:gd name="adj1" fmla="val -56574"/>
              <a:gd name="adj2" fmla="val 20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ahoma" pitchFamily="34" charset="0"/>
              </a:rPr>
              <a:t>Или, может быть, ты хочешь знать, что я делал, пока тебя не было? Я рубил дрова, поливал цветы и посыпал песком дорожки.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Глагол без сл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-242888"/>
            <a:ext cx="5778500" cy="7920038"/>
          </a:xfrm>
          <a:noFill/>
        </p:spPr>
      </p:pic>
      <p:pic>
        <p:nvPicPr>
          <p:cNvPr id="19459" name="Picture 3" descr="Афанасий чисты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83025" cy="6858000"/>
          </a:xfrm>
          <a:noFill/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 rot="21544124" flipH="1">
            <a:off x="2411413" y="260350"/>
            <a:ext cx="3743325" cy="2592388"/>
          </a:xfrm>
          <a:prstGeom prst="wedgeEllipseCallout">
            <a:avLst>
              <a:gd name="adj1" fmla="val -56574"/>
              <a:gd name="adj2" fmla="val 20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ahoma" pitchFamily="34" charset="0"/>
              </a:rPr>
              <a:t>А теперь угадай, что я буду делать, дальше? Я буду расспрашивать тебя, кто ты такой и что делаешь в моем доме.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Глагол без сл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0" y="0"/>
            <a:ext cx="5778500" cy="7920038"/>
          </a:xfrm>
          <a:noFill/>
        </p:spPr>
      </p:pic>
      <p:sp>
        <p:nvSpPr>
          <p:cNvPr id="20483" name="AutoShape 4"/>
          <p:cNvSpPr>
            <a:spLocks noChangeArrowheads="1"/>
          </p:cNvSpPr>
          <p:nvPr/>
        </p:nvSpPr>
        <p:spPr bwMode="auto">
          <a:xfrm rot="21544124" flipH="1">
            <a:off x="250825" y="2205038"/>
            <a:ext cx="3743325" cy="2592387"/>
          </a:xfrm>
          <a:prstGeom prst="wedgeEllipseCallout">
            <a:avLst>
              <a:gd name="adj1" fmla="val -101537"/>
              <a:gd name="adj2" fmla="val -4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ahoma" pitchFamily="34" charset="0"/>
              </a:rPr>
              <a:t>Такой уж у меня характер деятельный. Я все время что-нибудь ДЕЛАЮ.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Глагол без сл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0"/>
            <a:ext cx="5724525" cy="7920038"/>
          </a:xfrm>
          <a:noFill/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643438" y="76517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Читает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827088" y="4005263"/>
            <a:ext cx="27368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708400" y="2565400"/>
            <a:ext cx="863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ahoma" pitchFamily="34" charset="0"/>
              </a:rPr>
              <a:t>Рисует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7885113" y="4868863"/>
            <a:ext cx="936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ahoma" pitchFamily="34" charset="0"/>
              </a:rPr>
              <a:t>Бегает 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3924300" y="5734050"/>
            <a:ext cx="12969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ahoma" pitchFamily="34" charset="0"/>
              </a:rPr>
              <a:t>Катается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8027988" y="1484313"/>
            <a:ext cx="863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ahoma" pitchFamily="34" charset="0"/>
              </a:rPr>
              <a:t>Играет </a:t>
            </a: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8172450" y="3357563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ahoma" pitchFamily="34" charset="0"/>
              </a:rPr>
              <a:t>Несет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323850" y="548531"/>
            <a:ext cx="3384550" cy="25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Дядюшка Глагол делает так много 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дел:</a:t>
            </a:r>
            <a:endParaRPr lang="ru-RU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7" grpId="0"/>
      <p:bldP spid="78858" grpId="0"/>
      <p:bldP spid="78859" grpId="0"/>
      <p:bldP spid="78860" grpId="0"/>
      <p:bldP spid="788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6994525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Я- страшное дело -какой деловой: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В любые дела ухожу с головой,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Задачи решаю, на скрипке играю,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Сынишку соседки в коляске катаю.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Я пряжу мотаю, и хлеб покупаю,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И на стадионе голы забиваю.</a:t>
            </a:r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/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                                       </a:t>
            </a:r>
          </a:p>
        </p:txBody>
      </p:sp>
      <p:pic>
        <p:nvPicPr>
          <p:cNvPr id="14340" name="Picture 4" descr="Глагол без сл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779588"/>
            <a:ext cx="3408363" cy="50784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ocument"/>
          <p:cNvSpPr>
            <a:spLocks noEditPoints="1" noChangeArrowheads="1"/>
          </p:cNvSpPr>
          <p:nvPr/>
        </p:nvSpPr>
        <p:spPr bwMode="auto">
          <a:xfrm>
            <a:off x="395288" y="188913"/>
            <a:ext cx="9144000" cy="66690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dirty="0"/>
              <a:t>Ребята! </a:t>
            </a:r>
          </a:p>
          <a:p>
            <a:r>
              <a:rPr lang="ru-RU" dirty="0"/>
              <a:t> Приглашаю вас в страну «</a:t>
            </a:r>
            <a:r>
              <a:rPr lang="ru-RU" dirty="0" err="1"/>
              <a:t>Лингвиния</a:t>
            </a:r>
            <a:r>
              <a:rPr lang="ru-RU" dirty="0"/>
              <a:t>» . Добраться к ней можно по Океану  Знаний. </a:t>
            </a:r>
          </a:p>
          <a:p>
            <a:endParaRPr lang="ru-RU" dirty="0"/>
          </a:p>
          <a:p>
            <a:r>
              <a:rPr lang="ru-RU" dirty="0"/>
              <a:t> У подножия высокой                               расположился удивительный  город.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Его охраняет грозный  ….                                     Но вы его не бойтесь!</a:t>
            </a:r>
          </a:p>
          <a:p>
            <a:endParaRPr lang="ru-RU" dirty="0"/>
          </a:p>
          <a:p>
            <a:r>
              <a:rPr lang="ru-RU" dirty="0"/>
              <a:t>                                             </a:t>
            </a:r>
          </a:p>
          <a:p>
            <a:r>
              <a:rPr lang="ru-RU" dirty="0"/>
              <a:t>           Смелее проходите по зеленой ….</a:t>
            </a:r>
          </a:p>
          <a:p>
            <a:r>
              <a:rPr lang="ru-RU" dirty="0"/>
              <a:t> 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Дождитесь, когда белокрылый ….                  поднимется к ….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    его тень упадет на заброшенную старую …..                                              </a:t>
            </a:r>
          </a:p>
          <a:p>
            <a:r>
              <a:rPr lang="ru-RU" dirty="0"/>
              <a:t>Она приведет вас к нужному месту.</a:t>
            </a:r>
          </a:p>
          <a:p>
            <a:r>
              <a:rPr lang="ru-RU" dirty="0"/>
              <a:t>                                                          </a:t>
            </a:r>
          </a:p>
          <a:p>
            <a:r>
              <a:rPr lang="ru-RU" dirty="0"/>
              <a:t>                           </a:t>
            </a:r>
            <a:r>
              <a:rPr lang="ru-RU" dirty="0" smtClean="0"/>
              <a:t> </a:t>
            </a:r>
            <a:r>
              <a:rPr lang="ru-RU" dirty="0"/>
              <a:t>Ваш попутчик и </a:t>
            </a:r>
            <a:r>
              <a:rPr lang="ru-RU" dirty="0" smtClean="0"/>
              <a:t>гид Грамотей</a:t>
            </a:r>
            <a:endParaRPr lang="ru-RU" dirty="0"/>
          </a:p>
        </p:txBody>
      </p:sp>
      <p:pic>
        <p:nvPicPr>
          <p:cNvPr id="9219" name="Picture 12" descr="Афанасий чисты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41513"/>
            <a:ext cx="1249363" cy="2128837"/>
          </a:xfrm>
          <a:noFill/>
        </p:spPr>
      </p:pic>
      <p:pic>
        <p:nvPicPr>
          <p:cNvPr id="9220" name="Picture 20" descr="255408~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860800"/>
            <a:ext cx="1146175" cy="1150938"/>
          </a:xfrm>
          <a:noFill/>
        </p:spPr>
      </p:pic>
      <p:pic>
        <p:nvPicPr>
          <p:cNvPr id="9221" name="Picture 24" descr="ALL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05138"/>
            <a:ext cx="18367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wildkat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8588" y="2255838"/>
            <a:ext cx="1354137" cy="1016000"/>
          </a:xfrm>
          <a:noFill/>
        </p:spPr>
      </p:pic>
      <p:pic>
        <p:nvPicPr>
          <p:cNvPr id="9223" name="Picture 25" descr="Облак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848100"/>
            <a:ext cx="2616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6" descr="obj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32375"/>
            <a:ext cx="13462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8" descr="_1024_img_nature_rocks_img-83b3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052513"/>
            <a:ext cx="1546225" cy="1160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ПРОВЕРЬ СЕБЯ!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067550" cy="3870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Я- страшное дело -какой деловой: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В любые дела </a:t>
            </a:r>
            <a:r>
              <a:rPr lang="ru-RU" sz="2600" b="1" i="1" smtClean="0"/>
              <a:t>ухожу</a:t>
            </a:r>
            <a:r>
              <a:rPr lang="ru-RU" sz="2600" smtClean="0"/>
              <a:t> с головой,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Задачи </a:t>
            </a:r>
            <a:r>
              <a:rPr lang="ru-RU" sz="2600" b="1" i="1" smtClean="0"/>
              <a:t>решаю,</a:t>
            </a:r>
            <a:r>
              <a:rPr lang="ru-RU" sz="2600" smtClean="0"/>
              <a:t> на скрипке </a:t>
            </a:r>
            <a:r>
              <a:rPr lang="ru-RU" sz="2600" b="1" i="1" smtClean="0"/>
              <a:t>играю,</a:t>
            </a:r>
            <a:r>
              <a:rPr lang="ru-RU" sz="2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Сынишку соседки в коляске </a:t>
            </a:r>
            <a:r>
              <a:rPr lang="ru-RU" sz="2600" b="1" i="1" smtClean="0"/>
              <a:t>катаю.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Я пряжу </a:t>
            </a:r>
            <a:r>
              <a:rPr lang="ru-RU" sz="2600" b="1" i="1" smtClean="0"/>
              <a:t>мотаю</a:t>
            </a:r>
            <a:r>
              <a:rPr lang="ru-RU" sz="2600" smtClean="0"/>
              <a:t>, и хлеб </a:t>
            </a:r>
            <a:r>
              <a:rPr lang="ru-RU" sz="2600" b="1" i="1" smtClean="0"/>
              <a:t>покупаю</a:t>
            </a:r>
            <a:r>
              <a:rPr lang="ru-RU" sz="2600" smtClean="0"/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И на стадионе голы </a:t>
            </a:r>
            <a:r>
              <a:rPr lang="ru-RU" sz="2600" b="1" i="1" smtClean="0"/>
              <a:t>забиваю.</a:t>
            </a:r>
          </a:p>
          <a:p>
            <a:pPr eaLnBrk="1" hangingPunct="1"/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                                       </a:t>
            </a:r>
          </a:p>
        </p:txBody>
      </p:sp>
      <p:pic>
        <p:nvPicPr>
          <p:cNvPr id="28676" name="Picture 4" descr="Глагол без сл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565400"/>
            <a:ext cx="3057525" cy="4292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smtClean="0"/>
              <a:t>Как отличить глаголы от других частей речи?</a:t>
            </a:r>
          </a:p>
        </p:txBody>
      </p:sp>
      <p:pic>
        <p:nvPicPr>
          <p:cNvPr id="24579" name="Picture 4" descr="j033639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2713" y="2728913"/>
            <a:ext cx="3736975" cy="2524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smtClean="0"/>
              <a:t>Как действовать?</a:t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25603" name="Picture 4" descr="54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133600"/>
            <a:ext cx="1371600" cy="685800"/>
          </a:xfr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03575" y="1916113"/>
            <a:ext cx="4248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600" b="1"/>
              <a:t>  Ставить вопрос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203575" y="2708275"/>
            <a:ext cx="5761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600" b="1"/>
              <a:t>  Вдумываться в значение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Поиграй-ка!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Вытирал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Подметал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Зашивал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Самосвал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Носил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Повредил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Крокодил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Обжег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Флажок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Дружок</a:t>
            </a:r>
          </a:p>
        </p:txBody>
      </p:sp>
      <p:pic>
        <p:nvPicPr>
          <p:cNvPr id="139268" name="Picture 4" descr="Глагол без сл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1719263"/>
            <a:ext cx="3141663" cy="44116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8" descr="Мики и Мини в детст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1124744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785225" cy="12954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5C0A43"/>
                </a:solidFill>
              </a:rPr>
              <a:t>Подбери к каждому существительному как можно больше глаголов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smtClean="0"/>
              <a:t>Расскажи все, что ты уже знаешь о глаголах, по плану: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Что обозначают глаголы?</a:t>
            </a:r>
          </a:p>
          <a:p>
            <a:pPr eaLnBrk="1" hangingPunct="1">
              <a:defRPr/>
            </a:pPr>
            <a:r>
              <a:rPr lang="ru-RU" dirty="0" smtClean="0"/>
              <a:t>На какие вопросы отвечают глаголы?</a:t>
            </a:r>
          </a:p>
          <a:p>
            <a:pPr eaLnBrk="1" hangingPunct="1">
              <a:defRPr/>
            </a:pPr>
            <a:r>
              <a:rPr lang="ru-RU" dirty="0" smtClean="0"/>
              <a:t>Когда и для чего мы используем глаголы в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 речи?</a:t>
            </a:r>
          </a:p>
          <a:p>
            <a:pPr eaLnBrk="1" hangingPunct="1">
              <a:defRPr/>
            </a:pPr>
            <a:r>
              <a:rPr lang="ru-RU" dirty="0" smtClean="0"/>
              <a:t>Каким членом предложения является?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Глаголы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/>
            <a:r>
              <a:rPr lang="ru-RU" dirty="0" smtClean="0"/>
              <a:t>Обозначают </a:t>
            </a:r>
            <a:r>
              <a:rPr lang="ru-RU" b="1" i="1" dirty="0" smtClean="0"/>
              <a:t>действия предметов</a:t>
            </a:r>
          </a:p>
          <a:p>
            <a:pPr eaLnBrk="1" hangingPunct="1"/>
            <a:r>
              <a:rPr lang="ru-RU" dirty="0" smtClean="0"/>
              <a:t>Отвечают на вопросы: </a:t>
            </a:r>
            <a:r>
              <a:rPr lang="ru-RU" b="1" i="1" dirty="0" smtClean="0"/>
              <a:t>Что делать? Что </a:t>
            </a:r>
            <a:r>
              <a:rPr lang="ru-RU" b="1" i="1" dirty="0" err="1" smtClean="0"/>
              <a:t>сделать?Что</a:t>
            </a:r>
            <a:r>
              <a:rPr lang="ru-RU" b="1" i="1" dirty="0" smtClean="0"/>
              <a:t> делает? Что делал? Что сделает? Что будет делать?</a:t>
            </a:r>
          </a:p>
          <a:p>
            <a:pPr eaLnBrk="1" hangingPunct="1"/>
            <a:r>
              <a:rPr lang="ru-RU" smtClean="0"/>
              <a:t>В </a:t>
            </a:r>
            <a:r>
              <a:rPr lang="ru-RU" dirty="0" smtClean="0"/>
              <a:t>предложении являются </a:t>
            </a:r>
            <a:r>
              <a:rPr lang="ru-RU" b="1" dirty="0" smtClean="0"/>
              <a:t>сказуемым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79613" y="1700213"/>
            <a:ext cx="7543800" cy="792162"/>
          </a:xfrm>
        </p:spPr>
        <p:txBody>
          <a:bodyPr/>
          <a:lstStyle/>
          <a:p>
            <a:pPr eaLnBrk="1" hangingPunct="1"/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>Спасибо за урок!</a:t>
            </a:r>
          </a:p>
        </p:txBody>
      </p:sp>
      <p:pic>
        <p:nvPicPr>
          <p:cNvPr id="31747" name="Picture 4" descr="159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1013" y="549275"/>
            <a:ext cx="619125" cy="619125"/>
          </a:xfrm>
          <a:noFill/>
        </p:spPr>
      </p:pic>
      <p:pic>
        <p:nvPicPr>
          <p:cNvPr id="31748" name="Picture 8" descr="15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565400"/>
            <a:ext cx="2778125" cy="2778125"/>
          </a:xfrm>
          <a:noFill/>
        </p:spPr>
      </p:pic>
      <p:pic>
        <p:nvPicPr>
          <p:cNvPr id="148492" name="CHNUKA0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6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32" fill="hold"/>
                                        <p:tgtEl>
                                          <p:spTgt spid="148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Г_ра</a:t>
            </a:r>
            <a:r>
              <a:rPr lang="ru-RU" smtClean="0"/>
              <a:t> -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051050" y="765175"/>
            <a:ext cx="14398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/>
              <a:t>горы</a:t>
            </a:r>
          </a:p>
        </p:txBody>
      </p:sp>
      <p:pic>
        <p:nvPicPr>
          <p:cNvPr id="10244" name="Picture 9" descr="_1024_img_nature_rocks_img-83b3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7715250" cy="5786437"/>
          </a:xfrm>
          <a:noFill/>
        </p:spPr>
      </p:pic>
      <p:sp>
        <p:nvSpPr>
          <p:cNvPr id="38924" name="Freeform 12"/>
          <p:cNvSpPr>
            <a:spLocks/>
          </p:cNvSpPr>
          <p:nvPr/>
        </p:nvSpPr>
        <p:spPr bwMode="auto">
          <a:xfrm>
            <a:off x="2195513" y="765175"/>
            <a:ext cx="720725" cy="142875"/>
          </a:xfrm>
          <a:custGeom>
            <a:avLst/>
            <a:gdLst>
              <a:gd name="T0" fmla="*/ 0 w 363"/>
              <a:gd name="T1" fmla="*/ 2147483647 h 137"/>
              <a:gd name="T2" fmla="*/ 2147483647 w 363"/>
              <a:gd name="T3" fmla="*/ 0 h 137"/>
              <a:gd name="T4" fmla="*/ 2147483647 w 363"/>
              <a:gd name="T5" fmla="*/ 2147483647 h 137"/>
              <a:gd name="T6" fmla="*/ 0 60000 65536"/>
              <a:gd name="T7" fmla="*/ 0 60000 65536"/>
              <a:gd name="T8" fmla="*/ 0 60000 65536"/>
              <a:gd name="T9" fmla="*/ 0 w 363"/>
              <a:gd name="T10" fmla="*/ 0 h 137"/>
              <a:gd name="T11" fmla="*/ 363 w 36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7">
                <a:moveTo>
                  <a:pt x="0" y="137"/>
                </a:moveTo>
                <a:cubicBezTo>
                  <a:pt x="60" y="68"/>
                  <a:pt x="121" y="0"/>
                  <a:pt x="181" y="0"/>
                </a:cubicBezTo>
                <a:cubicBezTo>
                  <a:pt x="241" y="0"/>
                  <a:pt x="302" y="68"/>
                  <a:pt x="363" y="13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611188" y="692150"/>
            <a:ext cx="720725" cy="142875"/>
          </a:xfrm>
          <a:custGeom>
            <a:avLst/>
            <a:gdLst>
              <a:gd name="T0" fmla="*/ 0 w 363"/>
              <a:gd name="T1" fmla="*/ 2147483647 h 137"/>
              <a:gd name="T2" fmla="*/ 2147483647 w 363"/>
              <a:gd name="T3" fmla="*/ 0 h 137"/>
              <a:gd name="T4" fmla="*/ 2147483647 w 363"/>
              <a:gd name="T5" fmla="*/ 2147483647 h 137"/>
              <a:gd name="T6" fmla="*/ 0 60000 65536"/>
              <a:gd name="T7" fmla="*/ 0 60000 65536"/>
              <a:gd name="T8" fmla="*/ 0 60000 65536"/>
              <a:gd name="T9" fmla="*/ 0 w 363"/>
              <a:gd name="T10" fmla="*/ 0 h 137"/>
              <a:gd name="T11" fmla="*/ 363 w 36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7">
                <a:moveTo>
                  <a:pt x="0" y="137"/>
                </a:moveTo>
                <a:cubicBezTo>
                  <a:pt x="60" y="68"/>
                  <a:pt x="121" y="0"/>
                  <a:pt x="181" y="0"/>
                </a:cubicBezTo>
                <a:cubicBezTo>
                  <a:pt x="241" y="0"/>
                  <a:pt x="302" y="68"/>
                  <a:pt x="363" y="13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1619250" y="692150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2555875" y="692150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755650" y="765175"/>
            <a:ext cx="790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/>
              <a:t>о</a:t>
            </a: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339975" y="1412875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339975" y="1341438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/>
      <p:bldP spid="38924" grpId="0" animBg="1"/>
      <p:bldP spid="38926" grpId="0" animBg="1"/>
      <p:bldP spid="38927" grpId="0" animBg="1"/>
      <p:bldP spid="38928" grpId="0" animBg="1"/>
      <p:bldP spid="38929" grpId="0"/>
      <p:bldP spid="38930" grpId="0" animBg="1"/>
      <p:bldP spid="389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1450975" cy="581025"/>
          </a:xfrm>
        </p:spPr>
        <p:txBody>
          <a:bodyPr/>
          <a:lstStyle/>
          <a:p>
            <a:pPr eaLnBrk="1" hangingPunct="1"/>
            <a:r>
              <a:rPr lang="ru-RU" sz="3500" smtClean="0">
                <a:solidFill>
                  <a:schemeClr val="tx1"/>
                </a:solidFill>
              </a:rPr>
              <a:t>ЛЕ_ -</a:t>
            </a:r>
          </a:p>
        </p:txBody>
      </p:sp>
      <p:pic>
        <p:nvPicPr>
          <p:cNvPr id="11267" name="Picture 7" descr="wildkat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396413" cy="5445125"/>
          </a:xfrm>
          <a:noFill/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692275" y="765175"/>
            <a:ext cx="18002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500" b="1"/>
              <a:t>ЛЬВЫ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611188" y="765175"/>
            <a:ext cx="720725" cy="142875"/>
          </a:xfrm>
          <a:custGeom>
            <a:avLst/>
            <a:gdLst>
              <a:gd name="T0" fmla="*/ 0 w 363"/>
              <a:gd name="T1" fmla="*/ 2147483647 h 137"/>
              <a:gd name="T2" fmla="*/ 2147483647 w 363"/>
              <a:gd name="T3" fmla="*/ 0 h 137"/>
              <a:gd name="T4" fmla="*/ 2147483647 w 363"/>
              <a:gd name="T5" fmla="*/ 2147483647 h 137"/>
              <a:gd name="T6" fmla="*/ 0 60000 65536"/>
              <a:gd name="T7" fmla="*/ 0 60000 65536"/>
              <a:gd name="T8" fmla="*/ 0 60000 65536"/>
              <a:gd name="T9" fmla="*/ 0 w 363"/>
              <a:gd name="T10" fmla="*/ 0 h 137"/>
              <a:gd name="T11" fmla="*/ 363 w 36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7">
                <a:moveTo>
                  <a:pt x="0" y="137"/>
                </a:moveTo>
                <a:cubicBezTo>
                  <a:pt x="60" y="68"/>
                  <a:pt x="121" y="0"/>
                  <a:pt x="181" y="0"/>
                </a:cubicBezTo>
                <a:cubicBezTo>
                  <a:pt x="241" y="0"/>
                  <a:pt x="302" y="68"/>
                  <a:pt x="363" y="13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1908175" y="692150"/>
            <a:ext cx="720725" cy="142875"/>
          </a:xfrm>
          <a:custGeom>
            <a:avLst/>
            <a:gdLst>
              <a:gd name="T0" fmla="*/ 0 w 363"/>
              <a:gd name="T1" fmla="*/ 2147483647 h 137"/>
              <a:gd name="T2" fmla="*/ 2147483647 w 363"/>
              <a:gd name="T3" fmla="*/ 0 h 137"/>
              <a:gd name="T4" fmla="*/ 2147483647 w 363"/>
              <a:gd name="T5" fmla="*/ 2147483647 h 137"/>
              <a:gd name="T6" fmla="*/ 0 60000 65536"/>
              <a:gd name="T7" fmla="*/ 0 60000 65536"/>
              <a:gd name="T8" fmla="*/ 0 60000 65536"/>
              <a:gd name="T9" fmla="*/ 0 w 363"/>
              <a:gd name="T10" fmla="*/ 0 h 137"/>
              <a:gd name="T11" fmla="*/ 363 w 36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7">
                <a:moveTo>
                  <a:pt x="0" y="137"/>
                </a:moveTo>
                <a:cubicBezTo>
                  <a:pt x="60" y="68"/>
                  <a:pt x="121" y="0"/>
                  <a:pt x="181" y="0"/>
                </a:cubicBezTo>
                <a:cubicBezTo>
                  <a:pt x="241" y="0"/>
                  <a:pt x="302" y="68"/>
                  <a:pt x="363" y="13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2916238" y="692150"/>
            <a:ext cx="1444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843213" y="13414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843213" y="14128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042988" y="765175"/>
            <a:ext cx="5762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500" b="1"/>
              <a:t>В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411413" y="13414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5" grpId="0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/>
      <p:bldP spid="36882" grpId="0" animBg="1"/>
      <p:bldP spid="3688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1954213" cy="652463"/>
          </a:xfrm>
        </p:spPr>
        <p:txBody>
          <a:bodyPr/>
          <a:lstStyle/>
          <a:p>
            <a:pPr eaLnBrk="1" hangingPunct="1"/>
            <a:r>
              <a:rPr lang="ru-RU" sz="3500" smtClean="0">
                <a:solidFill>
                  <a:schemeClr val="tx1"/>
                </a:solidFill>
              </a:rPr>
              <a:t>А_ _ЕЯ</a:t>
            </a:r>
          </a:p>
        </p:txBody>
      </p:sp>
      <p:pic>
        <p:nvPicPr>
          <p:cNvPr id="12291" name="Picture 7" descr="ALL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9144000" cy="5616575"/>
          </a:xfrm>
          <a:noFill/>
        </p:spPr>
      </p:pic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55650" y="765175"/>
            <a:ext cx="863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500" b="1"/>
              <a:t>ЛЛ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461962" y="101168"/>
            <a:ext cx="2314575" cy="1295400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tx1"/>
                </a:solidFill>
              </a:rPr>
              <a:t>Голу_ь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13315" name="Picture 4" descr="255408~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492375"/>
            <a:ext cx="4752975" cy="4176713"/>
          </a:xfrm>
          <a:noFill/>
        </p:spPr>
      </p:pic>
      <p:sp>
        <p:nvSpPr>
          <p:cNvPr id="47111" name="Freeform 7"/>
          <p:cNvSpPr>
            <a:spLocks/>
          </p:cNvSpPr>
          <p:nvPr/>
        </p:nvSpPr>
        <p:spPr bwMode="auto">
          <a:xfrm>
            <a:off x="611188" y="692150"/>
            <a:ext cx="1296987" cy="144463"/>
          </a:xfrm>
          <a:custGeom>
            <a:avLst/>
            <a:gdLst>
              <a:gd name="T0" fmla="*/ 0 w 363"/>
              <a:gd name="T1" fmla="*/ 2147483647 h 137"/>
              <a:gd name="T2" fmla="*/ 2147483647 w 363"/>
              <a:gd name="T3" fmla="*/ 0 h 137"/>
              <a:gd name="T4" fmla="*/ 2147483647 w 363"/>
              <a:gd name="T5" fmla="*/ 2147483647 h 137"/>
              <a:gd name="T6" fmla="*/ 0 60000 65536"/>
              <a:gd name="T7" fmla="*/ 0 60000 65536"/>
              <a:gd name="T8" fmla="*/ 0 60000 65536"/>
              <a:gd name="T9" fmla="*/ 0 w 363"/>
              <a:gd name="T10" fmla="*/ 0 h 137"/>
              <a:gd name="T11" fmla="*/ 363 w 36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7">
                <a:moveTo>
                  <a:pt x="0" y="137"/>
                </a:moveTo>
                <a:cubicBezTo>
                  <a:pt x="60" y="68"/>
                  <a:pt x="121" y="0"/>
                  <a:pt x="181" y="0"/>
                </a:cubicBezTo>
                <a:cubicBezTo>
                  <a:pt x="241" y="0"/>
                  <a:pt x="302" y="68"/>
                  <a:pt x="363" y="13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>
            <a:off x="2627313" y="692150"/>
            <a:ext cx="1296987" cy="144463"/>
          </a:xfrm>
          <a:custGeom>
            <a:avLst/>
            <a:gdLst>
              <a:gd name="T0" fmla="*/ 0 w 363"/>
              <a:gd name="T1" fmla="*/ 2147483647 h 137"/>
              <a:gd name="T2" fmla="*/ 2147483647 w 363"/>
              <a:gd name="T3" fmla="*/ 0 h 137"/>
              <a:gd name="T4" fmla="*/ 2147483647 w 363"/>
              <a:gd name="T5" fmla="*/ 2147483647 h 137"/>
              <a:gd name="T6" fmla="*/ 0 60000 65536"/>
              <a:gd name="T7" fmla="*/ 0 60000 65536"/>
              <a:gd name="T8" fmla="*/ 0 60000 65536"/>
              <a:gd name="T9" fmla="*/ 0 w 363"/>
              <a:gd name="T10" fmla="*/ 0 h 137"/>
              <a:gd name="T11" fmla="*/ 363 w 36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7">
                <a:moveTo>
                  <a:pt x="0" y="137"/>
                </a:moveTo>
                <a:cubicBezTo>
                  <a:pt x="60" y="68"/>
                  <a:pt x="121" y="0"/>
                  <a:pt x="181" y="0"/>
                </a:cubicBezTo>
                <a:cubicBezTo>
                  <a:pt x="241" y="0"/>
                  <a:pt x="302" y="68"/>
                  <a:pt x="363" y="13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619250" y="765175"/>
            <a:ext cx="504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 dirty="0"/>
              <a:t>б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484438" y="765175"/>
            <a:ext cx="2087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 dirty="0"/>
              <a:t>голуби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995738" y="14128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995738" y="13414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708400" y="13414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1" grpId="0" animBg="1"/>
      <p:bldP spid="47112" grpId="0" animBg="1"/>
      <p:bldP spid="47113" grpId="0"/>
      <p:bldP spid="47114" grpId="0"/>
      <p:bldP spid="47115" grpId="0" animBg="1"/>
      <p:bldP spid="47115" grpId="1" animBg="1"/>
      <p:bldP spid="47116" grpId="0" animBg="1"/>
      <p:bldP spid="47117" grpId="0" animBg="1"/>
      <p:bldP spid="471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2098675" cy="1295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Обл_ко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476375" y="765175"/>
            <a:ext cx="504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/>
              <a:t>а</a:t>
            </a:r>
          </a:p>
        </p:txBody>
      </p:sp>
      <p:pic>
        <p:nvPicPr>
          <p:cNvPr id="14340" name="Picture 10" descr="Облак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8" y="2060575"/>
            <a:ext cx="8951912" cy="3822700"/>
          </a:xfrm>
        </p:spPr>
      </p:pic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755650" y="620713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52237" name="Freeform 13"/>
          <p:cNvSpPr>
            <a:spLocks/>
          </p:cNvSpPr>
          <p:nvPr/>
        </p:nvSpPr>
        <p:spPr bwMode="auto">
          <a:xfrm>
            <a:off x="611188" y="692150"/>
            <a:ext cx="1296987" cy="144463"/>
          </a:xfrm>
          <a:custGeom>
            <a:avLst/>
            <a:gdLst>
              <a:gd name="T0" fmla="*/ 0 w 363"/>
              <a:gd name="T1" fmla="*/ 2147483647 h 137"/>
              <a:gd name="T2" fmla="*/ 2147483647 w 363"/>
              <a:gd name="T3" fmla="*/ 0 h 137"/>
              <a:gd name="T4" fmla="*/ 2147483647 w 363"/>
              <a:gd name="T5" fmla="*/ 2147483647 h 137"/>
              <a:gd name="T6" fmla="*/ 0 60000 65536"/>
              <a:gd name="T7" fmla="*/ 0 60000 65536"/>
              <a:gd name="T8" fmla="*/ 0 60000 65536"/>
              <a:gd name="T9" fmla="*/ 0 w 363"/>
              <a:gd name="T10" fmla="*/ 0 h 137"/>
              <a:gd name="T11" fmla="*/ 363 w 36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7">
                <a:moveTo>
                  <a:pt x="0" y="137"/>
                </a:moveTo>
                <a:cubicBezTo>
                  <a:pt x="60" y="68"/>
                  <a:pt x="121" y="0"/>
                  <a:pt x="181" y="0"/>
                </a:cubicBezTo>
                <a:cubicBezTo>
                  <a:pt x="241" y="0"/>
                  <a:pt x="302" y="68"/>
                  <a:pt x="363" y="13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2" grpId="0"/>
      <p:bldP spid="52236" grpId="0" animBg="1"/>
      <p:bldP spid="52236" grpId="1" animBg="1"/>
      <p:bldP spid="522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2746375" cy="1295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Лес</a:t>
            </a:r>
            <a:r>
              <a:rPr lang="ru-RU" u="sng" smtClean="0">
                <a:solidFill>
                  <a:schemeClr val="tx1"/>
                </a:solidFill>
              </a:rPr>
              <a:t>_</a:t>
            </a:r>
            <a:r>
              <a:rPr lang="ru-RU" smtClean="0">
                <a:solidFill>
                  <a:schemeClr val="tx1"/>
                </a:solidFill>
              </a:rPr>
              <a:t>ница</a:t>
            </a:r>
          </a:p>
        </p:txBody>
      </p:sp>
      <p:pic>
        <p:nvPicPr>
          <p:cNvPr id="15363" name="Picture 4" descr="obj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5389563" cy="5832475"/>
          </a:xfrm>
          <a:noFill/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692275" y="620713"/>
            <a:ext cx="1584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/>
              <a:t>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Части речи</a:t>
            </a:r>
          </a:p>
        </p:txBody>
      </p:sp>
      <p:sp>
        <p:nvSpPr>
          <p:cNvPr id="1638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 smtClean="0"/>
              <a:t>имена существительные</a:t>
            </a:r>
          </a:p>
          <a:p>
            <a:r>
              <a:rPr lang="ru-RU" sz="4400" b="1" i="1" dirty="0" smtClean="0"/>
              <a:t>имена прилагательные</a:t>
            </a:r>
          </a:p>
          <a:p>
            <a:r>
              <a:rPr lang="ru-RU" sz="4400" b="1" i="1" dirty="0" smtClean="0"/>
              <a:t>предлог</a:t>
            </a:r>
          </a:p>
          <a:p>
            <a:r>
              <a:rPr lang="ru-RU" sz="4400" b="1" i="1" dirty="0" smtClean="0"/>
              <a:t>глагол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498</Words>
  <Application>Microsoft Office PowerPoint</Application>
  <PresentationFormat>Экран (4:3)</PresentationFormat>
  <Paragraphs>123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Сеть</vt:lpstr>
      <vt:lpstr>Оформление по умолчанию</vt:lpstr>
      <vt:lpstr>Слои</vt:lpstr>
      <vt:lpstr>Презентация PowerPoint</vt:lpstr>
      <vt:lpstr>Презентация PowerPoint</vt:lpstr>
      <vt:lpstr>Г_ра -</vt:lpstr>
      <vt:lpstr>ЛЕ_ -</vt:lpstr>
      <vt:lpstr>А_ _ЕЯ</vt:lpstr>
      <vt:lpstr>Голу_ь-</vt:lpstr>
      <vt:lpstr>Обл_ко</vt:lpstr>
      <vt:lpstr>Лес_ница</vt:lpstr>
      <vt:lpstr>Части речи</vt:lpstr>
      <vt:lpstr>ТЕМА «ГЛАГОЛ КАК ЧАСТЬ РЕЧИ» </vt:lpstr>
      <vt:lpstr>Ребята! Почему эта часть речи получила такое название?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ПРОВЕРЬ СЕБЯ!</vt:lpstr>
      <vt:lpstr>Как отличить глаголы от других частей речи?</vt:lpstr>
      <vt:lpstr>Как действовать? </vt:lpstr>
      <vt:lpstr>Поиграй-ка!</vt:lpstr>
      <vt:lpstr>Подбери к каждому существительному как можно больше глаголов</vt:lpstr>
      <vt:lpstr>Расскажи все, что ты уже знаешь о глаголах, по плану:</vt:lpstr>
      <vt:lpstr>Глаголы</vt:lpstr>
      <vt:lpstr>     Спасибо за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русскому языку 3 класс</dc:title>
  <dc:creator>кулагина м в</dc:creator>
  <cp:lastModifiedBy>Владимир</cp:lastModifiedBy>
  <cp:revision>100</cp:revision>
  <dcterms:created xsi:type="dcterms:W3CDTF">2006-04-19T15:43:04Z</dcterms:created>
  <dcterms:modified xsi:type="dcterms:W3CDTF">2012-05-17T08:12:43Z</dcterms:modified>
</cp:coreProperties>
</file>