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4" r:id="rId2"/>
  </p:sldMasterIdLst>
  <p:sldIdLst>
    <p:sldId id="256" r:id="rId3"/>
    <p:sldId id="257" r:id="rId4"/>
    <p:sldId id="259" r:id="rId5"/>
    <p:sldId id="260" r:id="rId6"/>
    <p:sldId id="258" r:id="rId7"/>
    <p:sldId id="263" r:id="rId8"/>
    <p:sldId id="264" r:id="rId9"/>
    <p:sldId id="261" r:id="rId10"/>
    <p:sldId id="265" r:id="rId11"/>
    <p:sldId id="280" r:id="rId12"/>
    <p:sldId id="262" r:id="rId13"/>
    <p:sldId id="266" r:id="rId14"/>
    <p:sldId id="273" r:id="rId15"/>
    <p:sldId id="267" r:id="rId16"/>
    <p:sldId id="268" r:id="rId17"/>
    <p:sldId id="272" r:id="rId18"/>
    <p:sldId id="274" r:id="rId19"/>
    <p:sldId id="276" r:id="rId20"/>
    <p:sldId id="275" r:id="rId21"/>
    <p:sldId id="271" r:id="rId22"/>
    <p:sldId id="269" r:id="rId23"/>
    <p:sldId id="270" r:id="rId24"/>
    <p:sldId id="277" r:id="rId25"/>
    <p:sldId id="278" r:id="rId26"/>
    <p:sldId id="279" r:id="rId27"/>
    <p:sldId id="281" r:id="rId28"/>
    <p:sldId id="28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9F9"/>
    <a:srgbClr val="F3F1AD"/>
    <a:srgbClr val="BED2E0"/>
    <a:srgbClr val="CFB7E7"/>
    <a:srgbClr val="FF33CC"/>
    <a:srgbClr val="0000FF"/>
    <a:srgbClr val="FF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48" autoAdjust="0"/>
    <p:restoredTop sz="94660"/>
  </p:normalViewPr>
  <p:slideViewPr>
    <p:cSldViewPr>
      <p:cViewPr varScale="1">
        <p:scale>
          <a:sx n="88" d="100"/>
          <a:sy n="8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06/relationships/legacyDocTextInfo" Target="legacyDocTextInfo.bin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5" Type="http://schemas.microsoft.com/office/2006/relationships/legacyDiagramText" Target="legacyDiagramText12.bin"/><Relationship Id="rId4" Type="http://schemas.microsoft.com/office/2006/relationships/legacyDiagramText" Target="legacyDiagramText11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7.bin"/><Relationship Id="rId2" Type="http://schemas.microsoft.com/office/2006/relationships/legacyDiagramText" Target="legacyDiagramText16.bin"/><Relationship Id="rId1" Type="http://schemas.microsoft.com/office/2006/relationships/legacyDiagramText" Target="legacyDiagramText15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8BA1B-33F4-4AED-80A0-38478E1F0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D21F-51C3-4FC7-8DB7-3F22CB4A7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ADA0D-4E30-4C41-898A-38827D959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62157-D5D1-4044-9802-44EDC4F7C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866BB-9362-44F2-BE08-EC1C14069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38D4F-742E-413D-9EC4-F15B73064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B4748-47EF-4A95-8187-F3EF2097C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80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92189-ADDC-4FFD-8659-53C4D44C0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5E5A3-6B9A-42A2-ACCA-159BF6D10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0FCD5-9A3A-4A61-B064-F37188FA6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4B369-2A77-4DCD-ABDE-134FDBC89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80D6-B600-43AF-9DEB-8AFAF6EF3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C58B1-9D0C-4870-85EA-CC08FC28D3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1D6B7-6B5C-41BB-9098-AB2E3260A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96447-F4D6-4F73-8377-105B73ACC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23C4F-023C-474D-975B-AFDE9ED03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CC6ED-C3C2-4A59-8754-DC1A54F56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64D51-C8C5-4518-B638-D87F40CDD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1E45-606C-4033-91F7-E8012DB38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01380-8A2D-45CB-98FF-0ECA1D195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CE1C4-2095-43FF-9EF5-075CF7891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9148-7E83-44A7-8415-81EDB6A91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FF5EB-2C8D-4751-921C-FE7C2FD66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39311-3888-46C7-97B6-7896E9FF3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A2AE1-DC80-4640-8BAC-A74A201C2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0064F-26E5-4E94-931E-02FD8451A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E3B8F2-0847-4677-BF70-6B7F4B464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870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04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9905F73-AF5C-4A6D-B5AC-B3303B55B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70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«Внутренние воды Северной Америки».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3225" y="3886200"/>
            <a:ext cx="3559175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икт – комплект по курсу географии материков и океанов подготовлен Ореховой О. Н.</a:t>
            </a:r>
          </a:p>
        </p:txBody>
      </p:sp>
      <p:pic>
        <p:nvPicPr>
          <p:cNvPr id="29699" name="Picture 6" descr="MMj0285248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716338"/>
            <a:ext cx="36004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8" descr="MCj022911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260350"/>
            <a:ext cx="424815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Рамка 5"/>
          <p:cNvSpPr/>
          <p:nvPr/>
        </p:nvSpPr>
        <p:spPr bwMode="auto">
          <a:xfrm>
            <a:off x="3714744" y="6429396"/>
            <a:ext cx="2714644" cy="428604"/>
          </a:xfrm>
          <a:prstGeom prst="fra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Prezentacii.com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В Кордильерах много озер вулканического и ледникового происхождения.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На внутренних плоскогорьях встречаются мелководные засоленные озера. Это остатки крупных водоемов, которые существовали здесь при более влажном климате. Многие озера покрыты коркой соли. Самое крупное из них – Большое Соленое озеро.</a:t>
            </a:r>
          </a:p>
          <a:p>
            <a:pPr eaLnBrk="1" hangingPunct="1"/>
            <a:r>
              <a:rPr lang="ru-RU" sz="2000" b="1" smtClean="0"/>
              <a:t>Соленость – от 137 до 300 промилей.</a:t>
            </a:r>
          </a:p>
        </p:txBody>
      </p:sp>
      <p:pic>
        <p:nvPicPr>
          <p:cNvPr id="41987" name="Picture 9" descr="Гурон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9338" y="1916113"/>
            <a:ext cx="3889375" cy="3313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229600" cy="993775"/>
          </a:xfrm>
        </p:spPr>
        <p:txBody>
          <a:bodyPr/>
          <a:lstStyle/>
          <a:p>
            <a:pPr eaLnBrk="1" hangingPunct="1"/>
            <a:r>
              <a:rPr lang="ru-RU" sz="2400" b="1" smtClean="0"/>
              <a:t>На южной окраине Канадского щита находится Великие Североамериканские озера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b="1" smtClean="0"/>
              <a:t>Глубина озер значительная, у Верхнего она достигает 393 м. По обьему воды все озера превосходят Балтийское море. Они круглогодично используются как транспортные пути, так как и зимой озера не замерзают.  Почему?                        оз. Мичиган</a:t>
            </a:r>
          </a:p>
          <a:p>
            <a:pPr eaLnBrk="1" hangingPunct="1"/>
            <a:r>
              <a:rPr lang="ru-RU" sz="1800" b="1" smtClean="0"/>
              <a:t>Оз. Верхнее                      оз. Онтарио</a:t>
            </a:r>
          </a:p>
          <a:p>
            <a:pPr eaLnBrk="1" hangingPunct="1"/>
            <a:endParaRPr lang="ru-RU" sz="1800" b="1" smtClean="0"/>
          </a:p>
          <a:p>
            <a:pPr eaLnBrk="1" hangingPunct="1"/>
            <a:endParaRPr lang="ru-RU" sz="1800" b="1" smtClean="0"/>
          </a:p>
          <a:p>
            <a:pPr eaLnBrk="1" hangingPunct="1"/>
            <a:endParaRPr lang="ru-RU" sz="1800" b="1" smtClean="0"/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                                                                                                        </a:t>
            </a:r>
          </a:p>
          <a:p>
            <a:pPr eaLnBrk="1" hangingPunct="1"/>
            <a:r>
              <a:rPr lang="ru-RU" sz="1800" b="1" smtClean="0"/>
              <a:t>                                                                                                  оз. Гурон</a:t>
            </a:r>
          </a:p>
          <a:p>
            <a:pPr eaLnBrk="1" hangingPunct="1"/>
            <a:endParaRPr lang="ru-RU" sz="1800" b="1" smtClean="0"/>
          </a:p>
          <a:p>
            <a:pPr eaLnBrk="1" hangingPunct="1"/>
            <a:endParaRPr lang="ru-RU" sz="1800" b="1" smtClean="0"/>
          </a:p>
          <a:p>
            <a:pPr eaLnBrk="1" hangingPunct="1"/>
            <a:r>
              <a:rPr lang="ru-RU" sz="1800" b="1" smtClean="0"/>
              <a:t>Оз. Эри</a:t>
            </a:r>
          </a:p>
          <a:p>
            <a:pPr eaLnBrk="1" hangingPunct="1"/>
            <a:r>
              <a:rPr lang="ru-RU" sz="1800" b="1" smtClean="0"/>
              <a:t>                </a:t>
            </a:r>
          </a:p>
        </p:txBody>
      </p:sp>
      <p:pic>
        <p:nvPicPr>
          <p:cNvPr id="43011" name="Picture 4" descr="Мичиг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2565400"/>
            <a:ext cx="26638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6" descr="Онтарио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313" y="3068638"/>
            <a:ext cx="3276600" cy="2016125"/>
          </a:xfrm>
        </p:spPr>
      </p:pic>
      <p:pic>
        <p:nvPicPr>
          <p:cNvPr id="43013" name="Picture 7" descr="Верхне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2708275"/>
            <a:ext cx="223202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4" name="Picture 8" descr="Гуро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4724400"/>
            <a:ext cx="23764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11" descr="Круизы по озерам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250" y="5229225"/>
            <a:ext cx="27368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Великие Североамериканские озера соединены между собой короткими реками.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z="900" b="1" smtClean="0"/>
          </a:p>
          <a:p>
            <a:pPr eaLnBrk="1" hangingPunct="1"/>
            <a:r>
              <a:rPr lang="ru-RU" sz="2800" b="1" smtClean="0"/>
              <a:t>Из озера Эри в Онтарио течет бурная река Ниагара, на которой образовался водопад.</a:t>
            </a:r>
          </a:p>
        </p:txBody>
      </p:sp>
      <p:pic>
        <p:nvPicPr>
          <p:cNvPr id="44035" name="Picture 11" descr="Сев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076700"/>
            <a:ext cx="38163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15" descr="MMj02852480000[1]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55650" y="1484313"/>
            <a:ext cx="3744913" cy="2376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НИАГАРСКИЙ ВОДОПАД</a:t>
            </a:r>
          </a:p>
        </p:txBody>
      </p:sp>
      <p:sp>
        <p:nvSpPr>
          <p:cNvPr id="71702" name="Rectangle 2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i="1" smtClean="0"/>
              <a:t>Выполнила Антипенко Анастасия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i="1" smtClean="0"/>
              <a:t>ученица 7 класса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i="1" smtClean="0"/>
              <a:t>МОУ «Гимназии искусств»</a:t>
            </a:r>
          </a:p>
        </p:txBody>
      </p:sp>
      <p:sp>
        <p:nvSpPr>
          <p:cNvPr id="45060" name="Rectangle 7"/>
          <p:cNvSpPr>
            <a:spLocks noChangeArrowheads="1"/>
          </p:cNvSpPr>
          <p:nvPr/>
        </p:nvSpPr>
        <p:spPr bwMode="auto">
          <a:xfrm>
            <a:off x="5435600" y="908050"/>
            <a:ext cx="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ru-RU">
              <a:solidFill>
                <a:schemeClr val="tx2"/>
              </a:solidFill>
            </a:endParaRPr>
          </a:p>
        </p:txBody>
      </p:sp>
      <p:pic>
        <p:nvPicPr>
          <p:cNvPr id="45061" name="Picture 11" descr="MPj040055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628775"/>
            <a:ext cx="3902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latin typeface="Forte" pitchFamily="66" charset="0"/>
              </a:rPr>
              <a:t>НИАГАРСКИЙ ВОДОПАД</a:t>
            </a:r>
          </a:p>
        </p:txBody>
      </p:sp>
      <p:sp>
        <p:nvSpPr>
          <p:cNvPr id="5530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00200"/>
            <a:ext cx="4032250" cy="4492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smtClean="0"/>
              <a:t>Из озера Эри в Онтарио течет бурная река Ниагара, на которой образовался водопад высотой 50 м (десятиэтажный дом) и шириной более 1 км.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b="1" smtClean="0"/>
              <a:t>Река Ниагара – единственный путь, по которому устремляются воды четырех величайших озер: Верхнего, Мичиган, Гурона и Эри.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000" b="1" smtClean="0"/>
          </a:p>
          <a:p>
            <a:pPr eaLnBrk="1" hangingPunct="1">
              <a:lnSpc>
                <a:spcPct val="90000"/>
              </a:lnSpc>
              <a:defRPr/>
            </a:pPr>
            <a:endParaRPr lang="ru-RU" sz="2000" smtClean="0"/>
          </a:p>
        </p:txBody>
      </p:sp>
      <p:pic>
        <p:nvPicPr>
          <p:cNvPr id="46084" name="Picture 9" descr="MCj040606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12875"/>
            <a:ext cx="41052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86025"/>
            <a:ext cx="4038600" cy="3609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3200" b="1" i="1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b="1" i="1" smtClean="0"/>
              <a:t> Шум Ниагарского водопада слышен на расстоянии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smtClean="0"/>
              <a:t>   25 км.</a:t>
            </a:r>
            <a:br>
              <a:rPr lang="ru-RU" b="1" i="1" smtClean="0"/>
            </a:br>
            <a:endParaRPr lang="ru-RU" b="1" i="1" smtClean="0"/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2087562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smtClean="0">
                <a:solidFill>
                  <a:srgbClr val="FF33CC"/>
                </a:solidFill>
              </a:rPr>
              <a:t>«</a:t>
            </a:r>
            <a:r>
              <a:rPr lang="ru-RU" sz="4800" b="1" i="1" smtClean="0">
                <a:solidFill>
                  <a:srgbClr val="FF33CC"/>
                </a:solidFill>
              </a:rPr>
              <a:t>Ниагар</a:t>
            </a:r>
            <a:r>
              <a:rPr lang="ru-RU" b="1" i="1" smtClean="0">
                <a:solidFill>
                  <a:srgbClr val="FF33CC"/>
                </a:solidFill>
              </a:rPr>
              <a:t>а</a:t>
            </a:r>
            <a:r>
              <a:rPr lang="ru-RU" sz="4000" b="1" i="1" smtClean="0">
                <a:solidFill>
                  <a:srgbClr val="FF33CC"/>
                </a:solidFill>
              </a:rPr>
              <a:t>»</a:t>
            </a:r>
            <a:r>
              <a:rPr lang="ru-RU" sz="4000" b="1" i="1" smtClean="0"/>
              <a:t> - индийское слово, в переводе означает </a:t>
            </a:r>
            <a:r>
              <a:rPr lang="ru-RU" b="1" i="1" smtClean="0">
                <a:solidFill>
                  <a:srgbClr val="FF33CC"/>
                </a:solidFill>
              </a:rPr>
              <a:t>«грохочущая вода».</a:t>
            </a:r>
            <a: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b="1" i="1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7107" name="Picture 11" descr="MPj04005500000[1]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6100" y="2420938"/>
            <a:ext cx="4262438" cy="3816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Образование водопада.</a:t>
            </a: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5"/>
            <a:ext cx="35274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smtClean="0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628775"/>
            <a:ext cx="47625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smtClean="0"/>
              <a:t>Ниагара несется широким и спокойным протоком, пока не встречает большой уступ. Тут течение становится быстрее и, наконец, вся масса воды низвергается с высоты десятиэтажного дома. Перед уступом из пенящихся вод реки выдвигается небольшой островок. Он весь зарос густым лесом. Говорят, что на этом острове жило когда – то стадо диких коз; они погибли во время одной суровой зимы. </a:t>
            </a:r>
            <a:r>
              <a:rPr lang="ru-RU" sz="2000" b="1" i="1" u="sng" smtClean="0">
                <a:solidFill>
                  <a:srgbClr val="FF33CC"/>
                </a:solidFill>
              </a:rPr>
              <a:t>Отсюда и весь островок получил название Козьего</a:t>
            </a:r>
            <a:r>
              <a:rPr lang="ru-RU" sz="2000" b="1" i="1" u="sng" smtClean="0">
                <a:solidFill>
                  <a:srgbClr val="FF0000"/>
                </a:solidFill>
              </a:rPr>
              <a:t>.</a:t>
            </a:r>
            <a:r>
              <a:rPr lang="ru-RU" sz="2000" b="1" i="1" smtClean="0"/>
              <a:t> </a:t>
            </a:r>
          </a:p>
        </p:txBody>
      </p:sp>
      <p:pic>
        <p:nvPicPr>
          <p:cNvPr id="48132" name="Picture 7" descr="MCj04081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84313"/>
            <a:ext cx="358933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3541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i="1" smtClean="0"/>
              <a:t>Раздвоенная Козьим островком, река низвергается двумя потоками: правый принадлежит США, а левый – Канаде.</a:t>
            </a:r>
          </a:p>
        </p:txBody>
      </p:sp>
      <p:sp>
        <p:nvSpPr>
          <p:cNvPr id="49154" name="AutoShape 19"/>
          <p:cNvSpPr>
            <a:spLocks noChangeArrowheads="1"/>
          </p:cNvSpPr>
          <p:nvPr/>
        </p:nvSpPr>
        <p:spPr bwMode="auto">
          <a:xfrm>
            <a:off x="3276600" y="2492375"/>
            <a:ext cx="3311525" cy="10080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Ниагарский водопад</a:t>
            </a:r>
          </a:p>
        </p:txBody>
      </p:sp>
      <p:sp>
        <p:nvSpPr>
          <p:cNvPr id="49155" name="Oval 20"/>
          <p:cNvSpPr>
            <a:spLocks noChangeArrowheads="1"/>
          </p:cNvSpPr>
          <p:nvPr/>
        </p:nvSpPr>
        <p:spPr bwMode="auto">
          <a:xfrm>
            <a:off x="250825" y="4149725"/>
            <a:ext cx="3529013" cy="136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Канадский 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водопад</a:t>
            </a:r>
          </a:p>
        </p:txBody>
      </p:sp>
      <p:sp>
        <p:nvSpPr>
          <p:cNvPr id="49156" name="Oval 21"/>
          <p:cNvSpPr>
            <a:spLocks noChangeArrowheads="1"/>
          </p:cNvSpPr>
          <p:nvPr/>
        </p:nvSpPr>
        <p:spPr bwMode="auto">
          <a:xfrm>
            <a:off x="5364163" y="4292600"/>
            <a:ext cx="3529012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400">
                <a:solidFill>
                  <a:srgbClr val="000000"/>
                </a:solidFill>
              </a:rPr>
              <a:t>Американский </a:t>
            </a:r>
          </a:p>
          <a:p>
            <a:pPr algn="ctr"/>
            <a:r>
              <a:rPr lang="ru-RU" sz="2400">
                <a:solidFill>
                  <a:srgbClr val="000000"/>
                </a:solidFill>
              </a:rPr>
              <a:t>водопад</a:t>
            </a:r>
          </a:p>
        </p:txBody>
      </p:sp>
      <p:sp>
        <p:nvSpPr>
          <p:cNvPr id="49157" name="AutoShape 24"/>
          <p:cNvSpPr>
            <a:spLocks noChangeArrowheads="1"/>
          </p:cNvSpPr>
          <p:nvPr/>
        </p:nvSpPr>
        <p:spPr bwMode="auto">
          <a:xfrm>
            <a:off x="3276600" y="3573463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49158" name="AutoShape 25"/>
          <p:cNvSpPr>
            <a:spLocks noChangeArrowheads="1"/>
          </p:cNvSpPr>
          <p:nvPr/>
        </p:nvSpPr>
        <p:spPr bwMode="auto">
          <a:xfrm>
            <a:off x="6011863" y="3573463"/>
            <a:ext cx="504825" cy="647700"/>
          </a:xfrm>
          <a:prstGeom prst="downArrow">
            <a:avLst>
              <a:gd name="adj1" fmla="val 50000"/>
              <a:gd name="adj2" fmla="val 320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pic>
        <p:nvPicPr>
          <p:cNvPr id="49159" name="Picture 26" descr="MCj028293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133600"/>
            <a:ext cx="23241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0" name="Picture 27" descr="MCj018361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2060575"/>
            <a:ext cx="21605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Проблема Ниагарского водопада.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Река Ниагара пропилила холмистую возвышенность, сложенную известняками, и соединили озера Эри и Онтарио. Срываясь с крутого уступа, она образует водопад.Так как вода разрушает известняки, то водопад медленно отступает к озеру Эри. Необходимо вмешательство людей, чтобы сохранить этот уникальный объект природы.</a:t>
            </a:r>
          </a:p>
        </p:txBody>
      </p:sp>
      <p:pic>
        <p:nvPicPr>
          <p:cNvPr id="50179" name="Picture 4" descr="MCj020055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4076700"/>
            <a:ext cx="3743325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pPr eaLnBrk="1" hangingPunct="1"/>
            <a:r>
              <a:rPr lang="ru-RU" sz="2400" b="1" smtClean="0"/>
              <a:t>Для материка характерно современное оледенение, площадь которого более 2 млн. кв. км.</a:t>
            </a:r>
            <a:br>
              <a:rPr lang="ru-RU" sz="2400" b="1" smtClean="0"/>
            </a:br>
            <a:endParaRPr lang="ru-RU" sz="2400" b="1" smtClean="0"/>
          </a:p>
        </p:txBody>
      </p:sp>
      <p:sp>
        <p:nvSpPr>
          <p:cNvPr id="512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2481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51203" name="AutoShape 6"/>
          <p:cNvSpPr>
            <a:spLocks noChangeArrowheads="1"/>
          </p:cNvSpPr>
          <p:nvPr/>
        </p:nvSpPr>
        <p:spPr bwMode="auto">
          <a:xfrm>
            <a:off x="2051050" y="1773238"/>
            <a:ext cx="4681538" cy="15113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800" b="1"/>
              <a:t>Современное оледенение</a:t>
            </a:r>
          </a:p>
          <a:p>
            <a:pPr algn="ctr"/>
            <a:r>
              <a:rPr lang="ru-RU" sz="1800" b="1"/>
              <a:t> Северной Америки.</a:t>
            </a:r>
          </a:p>
          <a:p>
            <a:pPr algn="ctr"/>
            <a:r>
              <a:rPr lang="ru-RU" sz="1800" b="1"/>
              <a:t>Причины: низкие температуры,</a:t>
            </a:r>
          </a:p>
          <a:p>
            <a:pPr algn="ctr"/>
            <a:r>
              <a:rPr lang="ru-RU" sz="1800" b="1"/>
              <a:t>обильные снегопады.</a:t>
            </a:r>
          </a:p>
        </p:txBody>
      </p:sp>
      <p:sp>
        <p:nvSpPr>
          <p:cNvPr id="51204" name="AutoShape 7"/>
          <p:cNvSpPr>
            <a:spLocks noChangeArrowheads="1"/>
          </p:cNvSpPr>
          <p:nvPr/>
        </p:nvSpPr>
        <p:spPr bwMode="auto">
          <a:xfrm>
            <a:off x="179388" y="3860800"/>
            <a:ext cx="3744912" cy="2592388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 u="sng"/>
              <a:t>Покровные ледники</a:t>
            </a:r>
          </a:p>
          <a:p>
            <a:pPr algn="ctr"/>
            <a:r>
              <a:rPr lang="ru-RU" sz="2000" b="1"/>
              <a:t>Гренландии,</a:t>
            </a:r>
          </a:p>
          <a:p>
            <a:pPr algn="ctr"/>
            <a:r>
              <a:rPr lang="ru-RU" sz="2000" b="1"/>
              <a:t>Канадского </a:t>
            </a:r>
          </a:p>
          <a:p>
            <a:pPr algn="ctr"/>
            <a:r>
              <a:rPr lang="ru-RU" sz="2000" b="1"/>
              <a:t>Арктического </a:t>
            </a:r>
          </a:p>
          <a:p>
            <a:pPr algn="ctr"/>
            <a:r>
              <a:rPr lang="ru-RU" sz="2000" b="1"/>
              <a:t>архипелага</a:t>
            </a:r>
          </a:p>
        </p:txBody>
      </p:sp>
      <p:sp>
        <p:nvSpPr>
          <p:cNvPr id="51205" name="AutoShape 8"/>
          <p:cNvSpPr>
            <a:spLocks noChangeArrowheads="1"/>
          </p:cNvSpPr>
          <p:nvPr/>
        </p:nvSpPr>
        <p:spPr bwMode="auto">
          <a:xfrm>
            <a:off x="4787900" y="3933825"/>
            <a:ext cx="3527425" cy="23749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000" b="1"/>
              <a:t>Горные ледники</a:t>
            </a:r>
          </a:p>
          <a:p>
            <a:pPr algn="ctr"/>
            <a:r>
              <a:rPr lang="ru-RU" sz="2000" b="1"/>
              <a:t>Кордильер, Аляски,</a:t>
            </a:r>
          </a:p>
          <a:p>
            <a:pPr algn="ctr"/>
            <a:r>
              <a:rPr lang="ru-RU" sz="2000" b="1"/>
              <a:t>Канады.</a:t>
            </a:r>
          </a:p>
        </p:txBody>
      </p:sp>
      <p:sp>
        <p:nvSpPr>
          <p:cNvPr id="51206" name="Line 12"/>
          <p:cNvSpPr>
            <a:spLocks noChangeShapeType="1"/>
          </p:cNvSpPr>
          <p:nvPr/>
        </p:nvSpPr>
        <p:spPr bwMode="auto">
          <a:xfrm flipH="1">
            <a:off x="2484438" y="3284538"/>
            <a:ext cx="4318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51207" name="Line 13"/>
          <p:cNvSpPr>
            <a:spLocks noChangeShapeType="1"/>
          </p:cNvSpPr>
          <p:nvPr/>
        </p:nvSpPr>
        <p:spPr bwMode="auto">
          <a:xfrm>
            <a:off x="5867400" y="3284538"/>
            <a:ext cx="5762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641475"/>
          </a:xfrm>
        </p:spPr>
        <p:txBody>
          <a:bodyPr/>
          <a:lstStyle/>
          <a:p>
            <a:pPr eaLnBrk="1" hangingPunct="1"/>
            <a:r>
              <a:rPr lang="ru-RU" sz="4000" smtClean="0"/>
              <a:t>Какими внутренними водами представлен материк Северная Америка?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9138"/>
            <a:ext cx="8518525" cy="452596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30723" name="AutoShape 15"/>
          <p:cNvSpPr>
            <a:spLocks noChangeArrowheads="1"/>
          </p:cNvSpPr>
          <p:nvPr/>
        </p:nvSpPr>
        <p:spPr bwMode="auto">
          <a:xfrm>
            <a:off x="179388" y="2349500"/>
            <a:ext cx="2160587" cy="576263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Реки</a:t>
            </a:r>
          </a:p>
        </p:txBody>
      </p:sp>
      <p:sp>
        <p:nvSpPr>
          <p:cNvPr id="30724" name="AutoShape 17"/>
          <p:cNvSpPr>
            <a:spLocks noChangeArrowheads="1"/>
          </p:cNvSpPr>
          <p:nvPr/>
        </p:nvSpPr>
        <p:spPr bwMode="auto">
          <a:xfrm>
            <a:off x="2700338" y="2349500"/>
            <a:ext cx="1871662" cy="5048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Озера</a:t>
            </a:r>
          </a:p>
        </p:txBody>
      </p:sp>
      <p:sp>
        <p:nvSpPr>
          <p:cNvPr id="30725" name="AutoShape 18"/>
          <p:cNvSpPr>
            <a:spLocks noChangeArrowheads="1"/>
          </p:cNvSpPr>
          <p:nvPr/>
        </p:nvSpPr>
        <p:spPr bwMode="auto">
          <a:xfrm>
            <a:off x="5364163" y="2420938"/>
            <a:ext cx="2159000" cy="5032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Ледники</a:t>
            </a:r>
          </a:p>
        </p:txBody>
      </p:sp>
      <p:sp>
        <p:nvSpPr>
          <p:cNvPr id="30726" name="AutoShape 19"/>
          <p:cNvSpPr>
            <a:spLocks noChangeArrowheads="1"/>
          </p:cNvSpPr>
          <p:nvPr/>
        </p:nvSpPr>
        <p:spPr bwMode="auto">
          <a:xfrm>
            <a:off x="5003800" y="5805488"/>
            <a:ext cx="2952750" cy="7191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Многолетняя </a:t>
            </a:r>
          </a:p>
          <a:p>
            <a:pPr algn="ctr"/>
            <a:r>
              <a:rPr lang="ru-RU" sz="2000"/>
              <a:t>мерзлота</a:t>
            </a:r>
          </a:p>
        </p:txBody>
      </p:sp>
      <p:pic>
        <p:nvPicPr>
          <p:cNvPr id="30727" name="Picture 21" descr="Амер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068638"/>
            <a:ext cx="194468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22" descr="Гур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2997200"/>
            <a:ext cx="22637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23" descr="ледн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2997200"/>
            <a:ext cx="30241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24" descr="мерзлота картин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825" y="4365625"/>
            <a:ext cx="3024188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Современное оледенение материка.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ru-RU" sz="1600" b="1" smtClean="0"/>
              <a:t>Гренландия (покровный ледник).            Горный ледник сползает </a:t>
            </a:r>
          </a:p>
          <a:p>
            <a:pPr algn="r" eaLnBrk="1" hangingPunct="1">
              <a:buFontTx/>
              <a:buNone/>
            </a:pPr>
            <a:r>
              <a:rPr lang="ru-RU" sz="1600" b="1" smtClean="0"/>
              <a:t>по межгорным долинам,</a:t>
            </a:r>
          </a:p>
          <a:p>
            <a:pPr algn="r" eaLnBrk="1" hangingPunct="1">
              <a:buFontTx/>
              <a:buNone/>
            </a:pPr>
            <a:r>
              <a:rPr lang="ru-RU" sz="1600" b="1" smtClean="0"/>
              <a:t> местами достигают океана. </a:t>
            </a:r>
          </a:p>
          <a:p>
            <a:pPr eaLnBrk="1" hangingPunct="1"/>
            <a:endParaRPr lang="ru-RU" sz="1600" b="1" smtClean="0"/>
          </a:p>
          <a:p>
            <a:pPr eaLnBrk="1" hangingPunct="1"/>
            <a:endParaRPr lang="ru-RU" sz="1600" b="1" smtClean="0"/>
          </a:p>
          <a:p>
            <a:pPr eaLnBrk="1" hangingPunct="1"/>
            <a:endParaRPr lang="ru-RU" sz="1600" b="1" smtClean="0"/>
          </a:p>
          <a:p>
            <a:pPr eaLnBrk="1" hangingPunct="1"/>
            <a:endParaRPr lang="ru-RU" sz="1600" b="1" smtClean="0"/>
          </a:p>
          <a:p>
            <a:pPr eaLnBrk="1" hangingPunct="1"/>
            <a:endParaRPr lang="ru-RU" sz="1600" b="1" smtClean="0"/>
          </a:p>
          <a:p>
            <a:pPr eaLnBrk="1" hangingPunct="1"/>
            <a:endParaRPr lang="ru-RU" sz="1600" b="1" smtClean="0"/>
          </a:p>
          <a:p>
            <a:pPr eaLnBrk="1" hangingPunct="1"/>
            <a:endParaRPr lang="ru-RU" sz="1600" b="1" smtClean="0"/>
          </a:p>
          <a:p>
            <a:pPr eaLnBrk="1" hangingPunct="1"/>
            <a:endParaRPr lang="ru-RU" sz="1600" b="1" smtClean="0"/>
          </a:p>
          <a:p>
            <a:pPr eaLnBrk="1" hangingPunct="1"/>
            <a:r>
              <a:rPr lang="ru-RU" sz="1600" b="1" smtClean="0"/>
              <a:t>Горный ледник.                                    </a:t>
            </a:r>
          </a:p>
        </p:txBody>
      </p:sp>
      <p:pic>
        <p:nvPicPr>
          <p:cNvPr id="52227" name="Picture 4" descr="Гренлан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989138"/>
            <a:ext cx="40322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5" descr="Долинный ледник самый круп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2781300"/>
            <a:ext cx="33067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6" descr="ледн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4797425"/>
            <a:ext cx="3743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01837"/>
          </a:xfrm>
        </p:spPr>
        <p:txBody>
          <a:bodyPr/>
          <a:lstStyle/>
          <a:p>
            <a:pPr eaLnBrk="1" hangingPunct="1"/>
            <a:r>
              <a:rPr lang="ru-RU" sz="3600" b="1" smtClean="0"/>
              <a:t>На севере материка распространена многолетняя мерзлота.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 eaLnBrk="1" hangingPunct="1"/>
            <a:r>
              <a:rPr lang="ru-RU" sz="1600" b="1" smtClean="0"/>
              <a:t>Распространение многолетней                Многолетняя мерзлота.</a:t>
            </a:r>
          </a:p>
          <a:p>
            <a:pPr eaLnBrk="1" hangingPunct="1">
              <a:buFontTx/>
              <a:buNone/>
            </a:pPr>
            <a:r>
              <a:rPr lang="ru-RU" sz="1600" b="1" smtClean="0"/>
              <a:t>мерзлоты (фиолетовый цвет).</a:t>
            </a:r>
          </a:p>
        </p:txBody>
      </p:sp>
      <p:pic>
        <p:nvPicPr>
          <p:cNvPr id="53251" name="Picture 4" descr="Мерзлота кар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3429000"/>
            <a:ext cx="31670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5" descr="мерзлота картин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3284538"/>
            <a:ext cx="323532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</a:t>
            </a:r>
            <a:r>
              <a:rPr lang="ru-RU" sz="2400" smtClean="0"/>
              <a:t>.Какими цифрами на контуре Северной Америки обозначены следующие географические объекты:</a:t>
            </a:r>
          </a:p>
        </p:txBody>
      </p:sp>
      <p:pic>
        <p:nvPicPr>
          <p:cNvPr id="54274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341438"/>
            <a:ext cx="4249738" cy="4895850"/>
          </a:xfrm>
        </p:spPr>
      </p:pic>
      <p:sp>
        <p:nvSpPr>
          <p:cNvPr id="5427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u="sng" smtClean="0"/>
              <a:t>1 – вариант.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А) оз. Атабаска;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Б) оз. Виннинпег;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В) Великие Американские озера;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Г) р. Миссисипи;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Д) р. Колорадо.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b="1" i="1" u="sng" smtClean="0"/>
              <a:t>2 – вариант.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А) р. Юкон;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Б) оз. Большое Соленое;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В) Ниагарский водопад;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Г) р.Макензи;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b="1" i="1" smtClean="0"/>
              <a:t>Д) оз. Гурон.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II</a:t>
            </a:r>
            <a:r>
              <a:rPr lang="ru-RU" sz="3200" smtClean="0"/>
              <a:t>. Найти вопросы к ответам.</a:t>
            </a:r>
          </a:p>
        </p:txBody>
      </p:sp>
      <p:sp>
        <p:nvSpPr>
          <p:cNvPr id="55298" name="Rectangle 2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Таблица ответов.</a:t>
            </a:r>
          </a:p>
        </p:txBody>
      </p:sp>
      <p:sp>
        <p:nvSpPr>
          <p:cNvPr id="55299" name="Rectangle 2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600" b="1" smtClean="0"/>
              <a:t>Вопросы: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1. Через эту реку вода из Великих озер попадает в Атлантический океан.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2. Река, которая соединяет два озера: Эри и Онтарио.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3. Котловина этого озера образовалась в результате разлома земной коры, затем углублена ледником.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4. Река впадает в Северный Ледовитый океан, имеет снеговое питание,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надолго замерзает.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5. Река, которая образовала Большой каньон.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/>
              <a:t>6. Озеро в Кордильерах, покрытое коркой соли.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600" b="1" smtClean="0"/>
          </a:p>
        </p:txBody>
      </p:sp>
      <p:graphicFrame>
        <p:nvGraphicFramePr>
          <p:cNvPr id="91170" name="Group 34"/>
          <p:cNvGraphicFramePr>
            <a:graphicFrameLocks noGrp="1"/>
          </p:cNvGraphicFramePr>
          <p:nvPr/>
        </p:nvGraphicFramePr>
        <p:xfrm>
          <a:off x="468313" y="2276475"/>
          <a:ext cx="4032250" cy="3600450"/>
        </p:xfrm>
        <a:graphic>
          <a:graphicData uri="http://schemas.openxmlformats.org/drawingml/2006/table">
            <a:tbl>
              <a:tblPr/>
              <a:tblGrid>
                <a:gridCol w="1343025"/>
                <a:gridCol w="1346200"/>
                <a:gridCol w="1343025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р.Маккензи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B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Б).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р. Святого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Лаврентия.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ED2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Виннинпег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Большое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Соленое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Д).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р. Ниагара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B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р.Колорадо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I V</a:t>
            </a:r>
            <a:r>
              <a:rPr lang="ru-RU" sz="2400" b="1" smtClean="0"/>
              <a:t>. Характеристика реки Северной Америки по плану.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400675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ru-RU" sz="2400" b="1" i="1" u="sng" smtClean="0">
                <a:solidFill>
                  <a:schemeClr val="tx2"/>
                </a:solidFill>
              </a:rPr>
              <a:t>1 вариант</a:t>
            </a:r>
            <a:r>
              <a:rPr lang="ru-RU" sz="2400" b="1" i="1" u="sng" smtClean="0">
                <a:solidFill>
                  <a:srgbClr val="FF0000"/>
                </a:solidFill>
              </a:rPr>
              <a:t> – р. Макензи;  </a:t>
            </a:r>
            <a:r>
              <a:rPr lang="ru-RU" sz="2400" b="1" i="1" u="sng" smtClean="0">
                <a:solidFill>
                  <a:schemeClr val="tx2"/>
                </a:solidFill>
              </a:rPr>
              <a:t>2 вариант</a:t>
            </a:r>
            <a:r>
              <a:rPr lang="ru-RU" sz="2400" b="1" i="1" u="sng" smtClean="0">
                <a:solidFill>
                  <a:srgbClr val="FF0000"/>
                </a:solidFill>
              </a:rPr>
              <a:t> – р. Колорадо.</a:t>
            </a:r>
          </a:p>
          <a:p>
            <a:pPr marL="609600" indent="-609600" algn="ctr" eaLnBrk="1" hangingPunct="1">
              <a:buFontTx/>
              <a:buNone/>
            </a:pPr>
            <a:r>
              <a:rPr lang="ru-RU" sz="2400" b="1" smtClean="0"/>
              <a:t>План описание реки.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400" b="1" smtClean="0"/>
              <a:t>В какой части материка течет?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400" b="1" smtClean="0"/>
              <a:t>Где берет начало? Куда впадает?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400" b="1" smtClean="0"/>
              <a:t>В каком направлении течет?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400" b="1" smtClean="0"/>
              <a:t>Объясните зависимость характера течения от рельефа.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400" b="1" smtClean="0"/>
              <a:t>Определите источники питания реки.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2400" b="1" smtClean="0"/>
              <a:t>Каков режим реки и как зависит от климата?</a:t>
            </a:r>
          </a:p>
        </p:txBody>
      </p:sp>
      <p:pic>
        <p:nvPicPr>
          <p:cNvPr id="56323" name="Picture 5" descr="j00903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5157788"/>
            <a:ext cx="3995737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b="1" smtClean="0">
                <a:solidFill>
                  <a:srgbClr val="FF0000"/>
                </a:solidFill>
              </a:rPr>
              <a:t>III</a:t>
            </a:r>
            <a:r>
              <a:rPr lang="ru-RU" sz="1800" b="1" smtClean="0">
                <a:solidFill>
                  <a:srgbClr val="FF0000"/>
                </a:solidFill>
              </a:rPr>
              <a:t>. Знаешь ли ты карту Северной Америки.</a:t>
            </a:r>
          </a:p>
        </p:txBody>
      </p:sp>
      <p:pic>
        <p:nvPicPr>
          <p:cNvPr id="57346" name="Picture 6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20938" y="1357313"/>
            <a:ext cx="2049462" cy="1927225"/>
          </a:xfrm>
        </p:spPr>
      </p:pic>
      <p:sp>
        <p:nvSpPr>
          <p:cNvPr id="57347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ru-RU" sz="1600" b="1" smtClean="0"/>
              <a:t>На каком  фрагменте карты </a:t>
            </a:r>
          </a:p>
          <a:p>
            <a:pPr marL="533400" indent="-533400" eaLnBrk="1" hangingPunct="1">
              <a:buFontTx/>
              <a:buNone/>
            </a:pPr>
            <a:r>
              <a:rPr lang="ru-RU" sz="1600" b="1" smtClean="0"/>
              <a:t>изображен следующий географический объект: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1600" b="1" smtClean="0"/>
              <a:t>Это одна из самых длинных рек на Земле, смешанное питание с преобладанием дождевого.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1600" b="1" smtClean="0"/>
              <a:t>Эта река несет свои воды в Тихий океан, она полноводна летом, с индейского «большая вода».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1600" b="1" smtClean="0"/>
              <a:t>Через реку …. вода из Великих озер попадает в океан.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1600" b="1" smtClean="0"/>
              <a:t>Река Ниагара, соединяет озера Эри и ….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1600" b="1" smtClean="0"/>
              <a:t>Самое глубокое и большое по площади озеро.</a:t>
            </a:r>
          </a:p>
          <a:p>
            <a:pPr marL="533400" indent="-533400" eaLnBrk="1" hangingPunct="1">
              <a:buFontTx/>
              <a:buAutoNum type="arabicPeriod"/>
            </a:pPr>
            <a:endParaRPr lang="ru-RU" sz="1600" b="1" smtClean="0"/>
          </a:p>
          <a:p>
            <a:pPr marL="533400" indent="-533400" eaLnBrk="1" hangingPunct="1"/>
            <a:endParaRPr lang="ru-RU" sz="1600" b="1" smtClean="0"/>
          </a:p>
          <a:p>
            <a:pPr marL="533400" indent="-533400" eaLnBrk="1" hangingPunct="1"/>
            <a:endParaRPr lang="ru-RU" sz="2400" smtClean="0"/>
          </a:p>
          <a:p>
            <a:pPr marL="533400" indent="-533400" eaLnBrk="1" hangingPunct="1"/>
            <a:endParaRPr lang="ru-RU" sz="2400" smtClean="0"/>
          </a:p>
        </p:txBody>
      </p:sp>
      <p:pic>
        <p:nvPicPr>
          <p:cNvPr id="5734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6013"/>
            <a:ext cx="235743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12"/>
          <p:cNvPicPr>
            <a:picLocks noChangeAspect="1" noChangeArrowheads="1"/>
          </p:cNvPicPr>
          <p:nvPr/>
        </p:nvPicPr>
        <p:blipFill>
          <a:blip r:embed="rId4" cstate="print"/>
          <a:srcRect b="8295"/>
          <a:stretch>
            <a:fillRect/>
          </a:stretch>
        </p:blipFill>
        <p:spPr bwMode="auto">
          <a:xfrm>
            <a:off x="2500313" y="4000500"/>
            <a:ext cx="22034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13"/>
          <p:cNvPicPr>
            <a:picLocks noChangeAspect="1" noChangeArrowheads="1"/>
          </p:cNvPicPr>
          <p:nvPr/>
        </p:nvPicPr>
        <p:blipFill>
          <a:blip r:embed="rId5" cstate="print"/>
          <a:srcRect b="10361"/>
          <a:stretch>
            <a:fillRect/>
          </a:stretch>
        </p:blipFill>
        <p:spPr bwMode="auto">
          <a:xfrm>
            <a:off x="219075" y="1285875"/>
            <a:ext cx="20732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1" name="Прямоугольник 7"/>
          <p:cNvSpPr>
            <a:spLocks noChangeArrowheads="1"/>
          </p:cNvSpPr>
          <p:nvPr/>
        </p:nvSpPr>
        <p:spPr bwMode="auto">
          <a:xfrm>
            <a:off x="285750" y="1285875"/>
            <a:ext cx="2000250" cy="21431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/>
              <a:t>А.</a:t>
            </a:r>
          </a:p>
        </p:txBody>
      </p:sp>
      <p:sp>
        <p:nvSpPr>
          <p:cNvPr id="57352" name="Прямоугольник 8"/>
          <p:cNvSpPr>
            <a:spLocks noChangeArrowheads="1"/>
          </p:cNvSpPr>
          <p:nvPr/>
        </p:nvSpPr>
        <p:spPr bwMode="auto">
          <a:xfrm>
            <a:off x="2357438" y="1285875"/>
            <a:ext cx="2214562" cy="21431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/>
              <a:t>Б.</a:t>
            </a:r>
          </a:p>
        </p:txBody>
      </p:sp>
      <p:sp>
        <p:nvSpPr>
          <p:cNvPr id="57353" name="Прямоугольник 9"/>
          <p:cNvSpPr>
            <a:spLocks noChangeArrowheads="1"/>
          </p:cNvSpPr>
          <p:nvPr/>
        </p:nvSpPr>
        <p:spPr bwMode="auto">
          <a:xfrm>
            <a:off x="0" y="3786188"/>
            <a:ext cx="2357438" cy="1928812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/>
              <a:t>В.</a:t>
            </a:r>
          </a:p>
        </p:txBody>
      </p:sp>
      <p:sp>
        <p:nvSpPr>
          <p:cNvPr id="57354" name="Прямоугольник 11"/>
          <p:cNvSpPr>
            <a:spLocks noChangeArrowheads="1"/>
          </p:cNvSpPr>
          <p:nvPr/>
        </p:nvSpPr>
        <p:spPr bwMode="auto">
          <a:xfrm>
            <a:off x="2571750" y="4000500"/>
            <a:ext cx="2143125" cy="2286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/>
              <a:t>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23" name="Group 123"/>
          <p:cNvGraphicFramePr>
            <a:graphicFrameLocks noGrp="1"/>
          </p:cNvGraphicFramePr>
          <p:nvPr>
            <p:ph idx="4294967295"/>
          </p:nvPr>
        </p:nvGraphicFramePr>
        <p:xfrm>
          <a:off x="323850" y="333375"/>
          <a:ext cx="8640763" cy="6119813"/>
        </p:xfrm>
        <a:graphic>
          <a:graphicData uri="http://schemas.openxmlformats.org/drawingml/2006/table">
            <a:tbl>
              <a:tblPr/>
              <a:tblGrid>
                <a:gridCol w="2971800"/>
                <a:gridCol w="1452563"/>
                <a:gridCol w="1604962"/>
                <a:gridCol w="1298575"/>
                <a:gridCol w="1312863"/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Вопросы.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5575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1.Реки, впадающие в Северный Ледовитый океан, полноводны и летом, так как они получают воду: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озер и болот.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обычных муссонных дождей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таяния ледников в горах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Протекают высоко в горах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К бассейну Тихого океана относятся реки Сев. Америки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Арканзас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Колорадо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Маккензи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Миссури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В систему Великих озер входят озера: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Верхнее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Виннинпег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Атабаска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Онтарио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Смешанное питание с преобладанием снегового имеют реки: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Колорадо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Юкон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Юкон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Маккензи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Маккензи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 Колорадо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Маккензи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Миссисипи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Мощное современное покровное оледенение имеется: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Гренландии.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востоке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Канадского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Арктического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архипелага.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полуост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рове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Лабрадор.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нагорье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Большой Бассейн.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74638"/>
            <a:ext cx="7689850" cy="11430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СПАСИБО ЗА ВНИМАНИЕ!</a:t>
            </a:r>
          </a:p>
        </p:txBody>
      </p:sp>
      <p:pic>
        <p:nvPicPr>
          <p:cNvPr id="59394" name="Picture 4" descr="wfall000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773238"/>
            <a:ext cx="48244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smtClean="0"/>
              <a:t>Какие крупные реки</a:t>
            </a:r>
            <a:br>
              <a:rPr lang="ru-RU" sz="2800" smtClean="0"/>
            </a:br>
            <a:r>
              <a:rPr lang="ru-RU" sz="2800" smtClean="0"/>
              <a:t>протекают по материку Северная Америка?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4608512" cy="532765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ru-RU" sz="1800" b="1" i="1" smtClean="0"/>
              <a:t>Крупнейшая речная система….</a:t>
            </a:r>
          </a:p>
          <a:p>
            <a:pPr marL="533400" indent="-533400" eaLnBrk="1" hangingPunct="1">
              <a:buFontTx/>
              <a:buNone/>
            </a:pPr>
            <a:r>
              <a:rPr lang="ru-RU" sz="2400" smtClean="0">
                <a:solidFill>
                  <a:srgbClr val="FF0000"/>
                </a:solidFill>
              </a:rPr>
              <a:t>МИССИСИПИ </a:t>
            </a:r>
          </a:p>
          <a:p>
            <a:pPr marL="533400" indent="-533400" eaLnBrk="1" hangingPunct="1">
              <a:buFontTx/>
              <a:buNone/>
            </a:pPr>
            <a:r>
              <a:rPr lang="ru-RU" sz="1200" smtClean="0"/>
              <a:t>(от индейского «миси сепе» - великая река)</a:t>
            </a:r>
            <a:r>
              <a:rPr lang="ru-RU" sz="2800" smtClean="0">
                <a:solidFill>
                  <a:srgbClr val="FF0000"/>
                </a:solidFill>
              </a:rPr>
              <a:t> </a:t>
            </a:r>
          </a:p>
          <a:p>
            <a:pPr marL="533400" indent="-533400" eaLnBrk="1" hangingPunct="1">
              <a:buFontTx/>
              <a:buNone/>
            </a:pPr>
            <a:r>
              <a:rPr lang="ru-RU" sz="2400" smtClean="0">
                <a:solidFill>
                  <a:srgbClr val="FF0000"/>
                </a:solidFill>
              </a:rPr>
              <a:t>с притоком МИССУРИ</a:t>
            </a:r>
            <a:r>
              <a:rPr lang="ru-RU" sz="2800" smtClean="0">
                <a:solidFill>
                  <a:srgbClr val="FF0000"/>
                </a:solidFill>
              </a:rPr>
              <a:t> </a:t>
            </a:r>
          </a:p>
          <a:p>
            <a:pPr marL="533400" indent="-533400" eaLnBrk="1" hangingPunct="1">
              <a:buFontTx/>
              <a:buNone/>
            </a:pPr>
            <a:r>
              <a:rPr lang="ru-RU" sz="1400" smtClean="0"/>
              <a:t>(</a:t>
            </a:r>
            <a:r>
              <a:rPr lang="ru-RU" sz="1200" smtClean="0"/>
              <a:t>по имени индейского племени, жившего на его берегах).</a:t>
            </a:r>
          </a:p>
          <a:p>
            <a:pPr marL="533400" indent="-533400" eaLnBrk="1" hangingPunct="1">
              <a:buFontTx/>
              <a:buNone/>
            </a:pPr>
            <a:r>
              <a:rPr lang="ru-RU" sz="2000" smtClean="0"/>
              <a:t>Река имеет большой бассейн,собирает воду со Скалистых гор, Аппалачей, с Центральных и Великих равнин. Миссисипи многоводна весь год, разливается весной за счет таяния снегов и вовремя летних дождей. В нижнем течении петляет, образует в русле много островов.</a:t>
            </a:r>
          </a:p>
          <a:p>
            <a:pPr marL="533400" indent="-533400" eaLnBrk="1" hangingPunct="1">
              <a:buFontTx/>
              <a:buNone/>
            </a:pPr>
            <a:endParaRPr lang="ru-RU" sz="2000" smtClean="0"/>
          </a:p>
        </p:txBody>
      </p:sp>
      <p:pic>
        <p:nvPicPr>
          <p:cNvPr id="31747" name="Picture 5" descr="РЕК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1484313"/>
            <a:ext cx="3313113" cy="2592387"/>
          </a:xfrm>
        </p:spPr>
      </p:pic>
      <p:pic>
        <p:nvPicPr>
          <p:cNvPr id="31748" name="Picture 6" descr="Се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4221163"/>
            <a:ext cx="3313113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69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0000"/>
                </a:solidFill>
              </a:rPr>
              <a:t>Задание: сравнить реки Северной Америки с реками других материков ,сделайте вывод.</a:t>
            </a:r>
            <a:r>
              <a:rPr lang="ru-RU" sz="3200" smtClean="0">
                <a:solidFill>
                  <a:srgbClr val="FF0000"/>
                </a:solidFill>
              </a:rPr>
              <a:t> </a:t>
            </a:r>
            <a:br>
              <a:rPr lang="ru-RU" sz="3200" smtClean="0">
                <a:solidFill>
                  <a:srgbClr val="FF0000"/>
                </a:solidFill>
              </a:rPr>
            </a:br>
            <a:r>
              <a:rPr lang="ru-RU" sz="3200" smtClean="0"/>
              <a:t>Таблица «Крупнейшие реки мира».</a:t>
            </a:r>
          </a:p>
        </p:txBody>
      </p:sp>
      <p:graphicFrame>
        <p:nvGraphicFramePr>
          <p:cNvPr id="36033" name="Group 19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25621"/>
        </p:xfrm>
        <a:graphic>
          <a:graphicData uri="http://schemas.openxmlformats.org/drawingml/2006/table">
            <a:tbl>
              <a:tblPr/>
              <a:tblGrid>
                <a:gridCol w="2386013"/>
                <a:gridCol w="2808287"/>
                <a:gridCol w="30353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Длина, км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Площадь бассейна,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тыс. км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6 671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 Кагерой)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2 870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Миссисипи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6 420 ( с Миссури)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3 268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Амазонка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6 400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 Мараньоном)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5 410 ( с Иртышом)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Амур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4 440 ( с Аргунью)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Макензи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Юкон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Колорадо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2 740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641475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0000"/>
                </a:solidFill>
              </a:rPr>
              <a:t>В какие океаны несут свои воды реки Северной Америки?</a:t>
            </a:r>
            <a:br>
              <a:rPr lang="ru-RU" sz="2800" smtClean="0">
                <a:solidFill>
                  <a:srgbClr val="FF0000"/>
                </a:solidFill>
              </a:rPr>
            </a:br>
            <a:r>
              <a:rPr lang="ru-RU" sz="2800" smtClean="0">
                <a:solidFill>
                  <a:srgbClr val="FF0000"/>
                </a:solidFill>
              </a:rPr>
              <a:t>Бассейн какого океана больше? </a:t>
            </a:r>
            <a:br>
              <a:rPr lang="ru-RU" sz="2800" smtClean="0">
                <a:solidFill>
                  <a:srgbClr val="FF0000"/>
                </a:solidFill>
              </a:rPr>
            </a:br>
            <a:r>
              <a:rPr lang="ru-RU" sz="2800" smtClean="0">
                <a:solidFill>
                  <a:srgbClr val="FF0000"/>
                </a:solidFill>
              </a:rPr>
              <a:t>Каковы основные источники питания рек?</a:t>
            </a:r>
            <a:br>
              <a:rPr lang="ru-RU" sz="2800" smtClean="0">
                <a:solidFill>
                  <a:srgbClr val="FF0000"/>
                </a:solidFill>
              </a:rPr>
            </a:br>
            <a:r>
              <a:rPr lang="en-US" sz="2000" smtClean="0"/>
              <a:t>(</a:t>
            </a:r>
            <a:r>
              <a:rPr lang="ru-RU" sz="2000" smtClean="0"/>
              <a:t>работая с картами атласа, заполните блок – схему)</a:t>
            </a:r>
          </a:p>
        </p:txBody>
      </p:sp>
      <p:graphicFrame>
        <p:nvGraphicFramePr>
          <p:cNvPr id="1026" name="Organization Chart 5"/>
          <p:cNvGraphicFramePr>
            <a:graphicFrameLocks/>
          </p:cNvGraphicFramePr>
          <p:nvPr>
            <p:ph idx="1"/>
          </p:nvPr>
        </p:nvGraphicFramePr>
        <p:xfrm>
          <a:off x="457200" y="2492375"/>
          <a:ext cx="8229600" cy="36004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Характеристика рек Северной Америки.</a:t>
            </a:r>
          </a:p>
        </p:txBody>
      </p:sp>
      <p:graphicFrame>
        <p:nvGraphicFramePr>
          <p:cNvPr id="2050" name="Organization Chart 4"/>
          <p:cNvGraphicFramePr>
            <a:graphicFrameLocks/>
          </p:cNvGraphicFramePr>
          <p:nvPr>
            <p:ph idx="1"/>
          </p:nvPr>
        </p:nvGraphicFramePr>
        <p:xfrm>
          <a:off x="179388" y="1600200"/>
          <a:ext cx="8964612" cy="5068888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Большой каньон на реке Колорадо.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Глубина 1800м и длиной свыше 320 км, врезанный в пласты осадочных пород плато того названия.</a:t>
            </a:r>
          </a:p>
        </p:txBody>
      </p:sp>
      <p:pic>
        <p:nvPicPr>
          <p:cNvPr id="37891" name="Picture 4" descr="MCj022909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3284538"/>
            <a:ext cx="54006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Основные источники питания</a:t>
            </a:r>
            <a:br>
              <a:rPr lang="ru-RU" sz="4000" smtClean="0"/>
            </a:br>
            <a:r>
              <a:rPr lang="ru-RU" sz="4000" smtClean="0"/>
              <a:t>рек Северной Америки.</a:t>
            </a:r>
          </a:p>
        </p:txBody>
      </p:sp>
      <p:graphicFrame>
        <p:nvGraphicFramePr>
          <p:cNvPr id="3074" name="Diagram 5"/>
          <p:cNvGraphicFramePr>
            <a:graphicFrameLocks/>
          </p:cNvGraphicFramePr>
          <p:nvPr>
            <p:ph idx="1"/>
          </p:nvPr>
        </p:nvGraphicFramePr>
        <p:xfrm>
          <a:off x="468313" y="1831975"/>
          <a:ext cx="8424862" cy="4105275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Северная Америка богата озерами</a:t>
            </a:r>
            <a:r>
              <a:rPr lang="ru-RU" sz="3200" smtClean="0"/>
              <a:t>.</a:t>
            </a:r>
            <a:br>
              <a:rPr lang="ru-RU" sz="3200" smtClean="0"/>
            </a:br>
            <a:r>
              <a:rPr lang="ru-RU" sz="2400" smtClean="0"/>
              <a:t> Найдите на карте и назовите их?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b="1" smtClean="0"/>
              <a:t>Озера распространены неравномерно. Большая часть их расположена в пределах Канадского кристаллического щита.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smtClean="0"/>
              <a:t>Котловины озер имеют ледниковое и ледниково – тектоническое происхождение.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b="1" smtClean="0"/>
              <a:t>Вдоль западной окраины щита располагаются такие озера, как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Виннинпег (на языке индейцев «вода»),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Большое Медвежье,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Большое Невольничье, Атабаска.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b="1" smtClean="0"/>
              <a:t>Котловины их образовались в результате разломов земной коры, затем углублены ледником.</a:t>
            </a:r>
          </a:p>
        </p:txBody>
      </p:sp>
      <p:sp>
        <p:nvSpPr>
          <p:cNvPr id="40963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5003800" y="1600200"/>
            <a:ext cx="3683000" cy="4525963"/>
          </a:xfrm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endParaRPr lang="ru-RU" sz="2400" smtClean="0"/>
          </a:p>
        </p:txBody>
      </p:sp>
      <p:pic>
        <p:nvPicPr>
          <p:cNvPr id="40964" name="Picture 9" descr="Виннипе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628775"/>
            <a:ext cx="3960812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1350</Words>
  <Application>Microsoft Office PowerPoint</Application>
  <PresentationFormat>Экран (4:3)</PresentationFormat>
  <Paragraphs>276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Tahoma</vt:lpstr>
      <vt:lpstr>Wingdings</vt:lpstr>
      <vt:lpstr>Forte</vt:lpstr>
      <vt:lpstr>Оформление по умолчанию</vt:lpstr>
      <vt:lpstr>Разрез</vt:lpstr>
      <vt:lpstr>«Внутренние воды Северной Америки».</vt:lpstr>
      <vt:lpstr>Какими внутренними водами представлен материк Северная Америка?</vt:lpstr>
      <vt:lpstr>Какие крупные реки протекают по материку Северная Америка?</vt:lpstr>
      <vt:lpstr>Задание: сравнить реки Северной Америки с реками других материков ,сделайте вывод.  Таблица «Крупнейшие реки мира».</vt:lpstr>
      <vt:lpstr>В какие океаны несут свои воды реки Северной Америки? Бассейн какого океана больше?  Каковы основные источники питания рек? (работая с картами атласа, заполните блок – схему)</vt:lpstr>
      <vt:lpstr>Характеристика рек Северной Америки.</vt:lpstr>
      <vt:lpstr>Большой каньон на реке Колорадо.</vt:lpstr>
      <vt:lpstr>Основные источники питания рек Северной Америки.</vt:lpstr>
      <vt:lpstr>Северная Америка богата озерами.  Найдите на карте и назовите их? </vt:lpstr>
      <vt:lpstr>В Кордильерах много озер вулканического и ледникового происхождения.</vt:lpstr>
      <vt:lpstr>На южной окраине Канадского щита находится Великие Североамериканские озера </vt:lpstr>
      <vt:lpstr>Великие Североамериканские озера соединены между собой короткими реками.</vt:lpstr>
      <vt:lpstr>НИАГАРСКИЙ ВОДОПАД</vt:lpstr>
      <vt:lpstr>НИАГАРСКИЙ ВОДОПАД</vt:lpstr>
      <vt:lpstr>«Ниагара» - индийское слово, в переводе означает «грохочущая вода». </vt:lpstr>
      <vt:lpstr>Образование водопада.</vt:lpstr>
      <vt:lpstr>Раздвоенная Козьим островком, река низвергается двумя потоками: правый принадлежит США, а левый – Канаде.</vt:lpstr>
      <vt:lpstr>Проблема Ниагарского водопада.</vt:lpstr>
      <vt:lpstr>Для материка характерно современное оледенение, площадь которого более 2 млн. кв. км. </vt:lpstr>
      <vt:lpstr>Современное оледенение материка.</vt:lpstr>
      <vt:lpstr>На севере материка распространена многолетняя мерзлота.</vt:lpstr>
      <vt:lpstr>I.Какими цифрами на контуре Северной Америки обозначены следующие географические объекты:</vt:lpstr>
      <vt:lpstr>II. Найти вопросы к ответам.</vt:lpstr>
      <vt:lpstr>I V. Характеристика реки Северной Америки по плану.</vt:lpstr>
      <vt:lpstr>III. Знаешь ли ты карту Северной Америки.</vt:lpstr>
      <vt:lpstr>Слайд 26</vt:lpstr>
      <vt:lpstr>СПАСИБО ЗА ВНИМАНИЕ!</vt:lpstr>
    </vt:vector>
  </TitlesOfParts>
  <Company>art-school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«Внутренние воды Северной Америки».</dc:title>
  <dc:creator>user-1</dc:creator>
  <cp:lastModifiedBy>Гастелло</cp:lastModifiedBy>
  <cp:revision>78</cp:revision>
  <dcterms:created xsi:type="dcterms:W3CDTF">2008-03-25T03:08:51Z</dcterms:created>
  <dcterms:modified xsi:type="dcterms:W3CDTF">2016-04-26T09:40:43Z</dcterms:modified>
</cp:coreProperties>
</file>