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2" r:id="rId7"/>
    <p:sldId id="264" r:id="rId8"/>
    <p:sldId id="269" r:id="rId9"/>
    <p:sldId id="263" r:id="rId10"/>
    <p:sldId id="270" r:id="rId11"/>
    <p:sldId id="271" r:id="rId12"/>
    <p:sldId id="260" r:id="rId13"/>
    <p:sldId id="259" r:id="rId14"/>
    <p:sldId id="272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3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8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7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1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3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5F9C-B311-4E51-8568-5E63CB05F5D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6189-0975-4A13-8D79-990E71B1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9512" y="1094879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95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УМНИКИ</a:t>
            </a:r>
            <a:br>
              <a:rPr lang="ru-RU" sz="95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95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УМНИЦЫ</a:t>
            </a:r>
            <a:endParaRPr lang="ru-RU" sz="95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1331" y="1251337"/>
            <a:ext cx="10205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17532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7416824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e-BY" sz="40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be-BY" sz="4000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пролежал пистолет?</a:t>
            </a:r>
            <a:endParaRPr lang="ru-RU" sz="4000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sz="4000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пчёл однажды погналось за гномами?</a:t>
            </a:r>
            <a:endParaRPr lang="ru-RU" sz="4000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sz="4000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двоечников в классе прогуляли уроки?</a:t>
            </a:r>
            <a:endParaRPr lang="ru-RU" sz="4000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1391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В СЛОВЕ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1740" y="1499774"/>
            <a:ext cx="871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4108" y="2244096"/>
            <a:ext cx="1482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4842" y="3600054"/>
            <a:ext cx="1261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22" y="4307940"/>
            <a:ext cx="19431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53285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5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7416824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e-BY" sz="38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8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Собрали вместе 6 стогов сена и 12 стогов. Сколько стогов </a:t>
            </a:r>
            <a:r>
              <a:rPr lang="ru-RU" sz="3800" b="1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 получилось?</a:t>
            </a:r>
            <a:endParaRPr lang="ru-RU" sz="3800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sz="3800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8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число лишнее 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9 7 8 1 3 5</a:t>
            </a:r>
            <a:r>
              <a:rPr lang="ru-RU" sz="38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800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sz="3800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800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 кубика покрашены в разный цвет. Сколько цветов краски потребовалось для покраски кубика?</a:t>
            </a:r>
            <a:endParaRPr lang="ru-RU" sz="3800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3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1391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Отборочный тур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2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/>
          </a:bodyPr>
          <a:lstStyle/>
          <a:p>
            <a:r>
              <a:rPr lang="be-BY" sz="5000" b="1" i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Основной </a:t>
            </a:r>
            <a:r>
              <a:rPr lang="be-BY" sz="5000" b="1" i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тур</a:t>
            </a:r>
            <a:endParaRPr lang="ru-RU" sz="50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84784"/>
            <a:ext cx="5616624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единицы измерения длины, времени.</a:t>
            </a:r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как можно больше геометрических фигур.</a:t>
            </a:r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e-BY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как можно больше пословиц с числами.</a:t>
            </a:r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99410"/>
            <a:ext cx="2304256" cy="23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171400"/>
            <a:ext cx="72008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основного тура</a:t>
            </a:r>
            <a:endParaRPr lang="ru-RU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764704"/>
            <a:ext cx="76683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  <a:latin typeface="Book Antiqua" pitchFamily="18" charset="0"/>
              </a:rPr>
              <a:t>Если участник выбирает </a:t>
            </a:r>
            <a:r>
              <a:rPr lang="ru-RU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красную</a:t>
            </a:r>
            <a:r>
              <a:rPr lang="ru-RU" sz="3000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  <a:latin typeface="Book Antiqua" pitchFamily="18" charset="0"/>
              </a:rPr>
              <a:t>дорожку - он побеждает через два этапа (нельзя ошибаться).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  <a:latin typeface="Book Antiqua" pitchFamily="18" charset="0"/>
              </a:rPr>
              <a:t>На </a:t>
            </a:r>
            <a:r>
              <a:rPr lang="ru-RU" sz="3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жёлтой</a:t>
            </a:r>
            <a:r>
              <a:rPr lang="ru-RU" sz="3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  <a:latin typeface="Book Antiqua" pitchFamily="18" charset="0"/>
              </a:rPr>
              <a:t>дорожке три этапа, ошибаться можно 1 раз и со штрафным очком перейти в следующий этап.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  <a:latin typeface="Book Antiqua" pitchFamily="18" charset="0"/>
              </a:rPr>
              <a:t>На </a:t>
            </a:r>
            <a:r>
              <a:rPr lang="ru-RU" sz="30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зелёной</a:t>
            </a:r>
            <a:r>
              <a:rPr lang="ru-RU" sz="3000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  <a:latin typeface="Book Antiqua" pitchFamily="18" charset="0"/>
              </a:rPr>
              <a:t>дорожке четыре этапа, ошибаться можно 2 раза и перейти в следующий этап с двумя штрафными очками.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000" b="1" i="1" u="sng" dirty="0" smtClean="0">
                <a:solidFill>
                  <a:srgbClr val="002060"/>
                </a:solidFill>
                <a:latin typeface="Book Antiqua" pitchFamily="18" charset="0"/>
              </a:rPr>
              <a:t>Кто первый ответит на вопросы своей дорожки, тот выходит в финал. </a:t>
            </a:r>
            <a:endParaRPr lang="ru-RU" sz="3000" b="1" i="1" u="sng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64" y="55165"/>
            <a:ext cx="8686800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e-BY" sz="55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закончилась игра,</a:t>
            </a:r>
            <a:endParaRPr lang="ru-RU" sz="55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e-BY" sz="55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 узнать </a:t>
            </a:r>
            <a:r>
              <a:rPr lang="be-BY" sz="55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пора!</a:t>
            </a:r>
            <a:endParaRPr lang="ru-RU" sz="55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e-BY" sz="55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же лучше всех трудился</a:t>
            </a:r>
            <a:endParaRPr lang="ru-RU" sz="55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e-BY" sz="55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в турнире отличился?</a:t>
            </a:r>
            <a:endParaRPr lang="ru-RU" sz="55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55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961382" cy="2946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1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1189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r">
              <a:buNone/>
            </a:pPr>
            <a:r>
              <a:rPr lang="be-BY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«Знай, что многое из того, </a:t>
            </a:r>
            <a:endParaRPr lang="be-BY" b="1" i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be-BY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r>
              <a:rPr lang="be-BY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знаешь, гораздо важнее </a:t>
            </a:r>
            <a:endParaRPr lang="be-BY" b="1" i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be-BY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многих </a:t>
            </a:r>
            <a:r>
              <a:rPr lang="be-BY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сокровищ, так как </a:t>
            </a:r>
            <a:endParaRPr lang="be-BY" b="1" i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be-BY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последние </a:t>
            </a:r>
            <a:r>
              <a:rPr lang="be-BY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скоро истрачиваются, </a:t>
            </a:r>
            <a:endParaRPr lang="be-BY" b="1" i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be-BY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be-BY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знание – остается </a:t>
            </a:r>
            <a:endParaRPr lang="be-BY" b="1" i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be-BY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be-BY" b="1" i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тебя навсегда»</a:t>
            </a:r>
            <a:r>
              <a:rPr lang="be-BY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be-BY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be-BY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Сократ</a:t>
            </a: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49721"/>
            <a:ext cx="2592288" cy="3292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62176"/>
            <a:ext cx="255605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272"/>
            <a:ext cx="9144000" cy="74588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7" y="-23889"/>
            <a:ext cx="1872208" cy="1744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3818"/>
            <a:ext cx="1547664" cy="1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3389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кроссворд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1589"/>
              </p:ext>
            </p:extLst>
          </p:nvPr>
        </p:nvGraphicFramePr>
        <p:xfrm>
          <a:off x="179512" y="1303736"/>
          <a:ext cx="5184576" cy="514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4960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60">
                <a:tc rowSpan="9"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  <a:p>
                      <a:pPr algn="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960">
                <a:tc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13392"/>
              </p:ext>
            </p:extLst>
          </p:nvPr>
        </p:nvGraphicFramePr>
        <p:xfrm>
          <a:off x="2483768" y="1317164"/>
          <a:ext cx="2304256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03618"/>
              </p:ext>
            </p:extLst>
          </p:nvPr>
        </p:nvGraphicFramePr>
        <p:xfrm>
          <a:off x="755576" y="1821220"/>
          <a:ext cx="4032448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50467"/>
              </p:ext>
            </p:extLst>
          </p:nvPr>
        </p:nvGraphicFramePr>
        <p:xfrm>
          <a:off x="1907704" y="2336180"/>
          <a:ext cx="1728192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49300"/>
              </p:ext>
            </p:extLst>
          </p:nvPr>
        </p:nvGraphicFramePr>
        <p:xfrm>
          <a:off x="1907704" y="2852936"/>
          <a:ext cx="2304256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57438"/>
              </p:ext>
            </p:extLst>
          </p:nvPr>
        </p:nvGraphicFramePr>
        <p:xfrm>
          <a:off x="1331640" y="3356992"/>
          <a:ext cx="2880320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21755"/>
              </p:ext>
            </p:extLst>
          </p:nvPr>
        </p:nvGraphicFramePr>
        <p:xfrm>
          <a:off x="1331640" y="3873748"/>
          <a:ext cx="4032448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45191"/>
              </p:ext>
            </p:extLst>
          </p:nvPr>
        </p:nvGraphicFramePr>
        <p:xfrm>
          <a:off x="1331640" y="4390504"/>
          <a:ext cx="2880320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80900"/>
              </p:ext>
            </p:extLst>
          </p:nvPr>
        </p:nvGraphicFramePr>
        <p:xfrm>
          <a:off x="1331640" y="4894560"/>
          <a:ext cx="3456384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97809"/>
              </p:ext>
            </p:extLst>
          </p:nvPr>
        </p:nvGraphicFramePr>
        <p:xfrm>
          <a:off x="1907704" y="5432524"/>
          <a:ext cx="3456384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60490"/>
              </p:ext>
            </p:extLst>
          </p:nvPr>
        </p:nvGraphicFramePr>
        <p:xfrm>
          <a:off x="1907704" y="5949280"/>
          <a:ext cx="3456384" cy="51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3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9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e-BY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 - ЦАРИЦА НАУК</a:t>
            </a:r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67333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Учитесь думать, объяснять,</a:t>
            </a:r>
          </a:p>
          <a:p>
            <a:pPr marL="0" indent="0">
              <a:buNone/>
            </a:pP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Учитесь </a:t>
            </a:r>
            <a:r>
              <a:rPr lang="ru-RU" sz="4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мыслить, </a:t>
            </a: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рассуждать.</a:t>
            </a:r>
          </a:p>
          <a:p>
            <a:pPr marL="0" indent="0">
              <a:buNone/>
            </a:pP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в </a:t>
            </a:r>
            <a:r>
              <a:rPr lang="ru-RU" sz="4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математике, </a:t>
            </a: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друзья,</a:t>
            </a:r>
          </a:p>
          <a:p>
            <a:pPr marL="0" indent="0">
              <a:buNone/>
            </a:pP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логики </a:t>
            </a:r>
            <a:r>
              <a:rPr lang="ru-RU" sz="4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никак </a:t>
            </a:r>
            <a:r>
              <a:rPr lang="ru-RU" sz="4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нельзя!</a:t>
            </a:r>
            <a:r>
              <a:rPr lang="be-BY" sz="46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50024"/>
            <a:ext cx="1763688" cy="1507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412776"/>
            <a:ext cx="1047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28" y="-18256"/>
            <a:ext cx="72111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Отборочный тур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488832" cy="576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дворе гуляли животные. Мальчик насчитал 10 лап. Сколько там кур и сколько собак?</a:t>
            </a:r>
          </a:p>
          <a:p>
            <a:pPr algn="just"/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be-BY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количеству сторон у квадратного стола прибавьте число букв в названии столицы </a:t>
            </a:r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Беларуси.</a:t>
            </a:r>
          </a:p>
          <a:p>
            <a:pPr algn="just"/>
            <a:r>
              <a:rPr lang="be-BY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Поставьте вместо вопросительных знаков названия цифр так, чтобы получились имена </a:t>
            </a:r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</a:t>
            </a:r>
            <a:r>
              <a:rPr lang="be-BY" dirty="0">
                <a:solidFill>
                  <a:srgbClr val="25A010"/>
                </a:solidFill>
              </a:rPr>
              <a:t>:</a:t>
            </a:r>
            <a:endParaRPr lang="ru-RU" dirty="0">
              <a:solidFill>
                <a:srgbClr val="25A010"/>
              </a:solidFill>
            </a:endParaRPr>
          </a:p>
          <a:p>
            <a:pPr marL="0" indent="0" algn="just">
              <a:buNone/>
            </a:pPr>
            <a:r>
              <a:rPr lang="be-BY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 </a:t>
            </a: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e-B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		</a:t>
            </a:r>
            <a:endParaRPr lang="be-BY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 </a:t>
            </a: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e-B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		</a:t>
            </a:r>
            <a:r>
              <a:rPr lang="be-BY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 algn="just">
              <a:buNone/>
            </a:pPr>
            <a:r>
              <a:rPr lang="be-BY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ак </a:t>
            </a: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e-B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  	          	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</a:t>
            </a: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e-B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жка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05179" y="295075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 + 5 = 9)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4877" y="4484146"/>
            <a:ext cx="33934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(по-</a:t>
            </a:r>
            <a:r>
              <a:rPr lang="be-BY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-л)</a:t>
            </a:r>
          </a:p>
          <a:p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 – </a:t>
            </a:r>
            <a:r>
              <a:rPr lang="be-BY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</a:t>
            </a:r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а)</a:t>
            </a:r>
            <a:endParaRPr lang="ru-RU" sz="3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 – </a:t>
            </a:r>
            <a:r>
              <a:rPr lang="be-BY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са)</a:t>
            </a:r>
          </a:p>
          <a:p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– </a:t>
            </a:r>
            <a:r>
              <a:rPr lang="be-BY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be-BY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жка)</a:t>
            </a:r>
            <a:endParaRPr lang="ru-RU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99" y="5380005"/>
            <a:ext cx="1968388" cy="12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7"/>
            <a:ext cx="7491200" cy="4032448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комнате стояло около стола 8 стульев. 2 стула переставили к стене.  Сколько стульев стало в комнате?</a:t>
            </a:r>
          </a:p>
          <a:p>
            <a:pPr lvl="0" algn="just"/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Мікіта назбіраў у кошык 3 трускалкі, 4 дурніцы, 5 ажын і 6 бульбін. Колькі ягад назбіраў Мікіта?</a:t>
            </a:r>
          </a:p>
          <a:p>
            <a:pPr marL="0" lvl="0" indent="0" algn="just">
              <a:buNone/>
            </a:pPr>
            <a:r>
              <a:rPr lang="be-B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(трускалкі – клубника, дурніцы – голубика)</a:t>
            </a:r>
          </a:p>
          <a:p>
            <a:pPr lvl="0" algn="just"/>
            <a:endParaRPr lang="ru-RU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9328" y="44624"/>
            <a:ext cx="72111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Отборочный тур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25144"/>
            <a:ext cx="1872208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56" y="4365104"/>
            <a:ext cx="29059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7211144" cy="5073427"/>
          </a:xfrm>
        </p:spPr>
        <p:txBody>
          <a:bodyPr/>
          <a:lstStyle/>
          <a:p>
            <a:r>
              <a:rPr lang="ru-RU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Росло две сосны. На каждой сосне — по пять веток, на каждой ветке — по три груши. Сколько всего груш?</a:t>
            </a:r>
          </a:p>
          <a:p>
            <a:r>
              <a:rPr lang="ru-RU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количеству </a:t>
            </a:r>
            <a:r>
              <a:rPr lang="ru-RU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 </a:t>
            </a:r>
            <a:r>
              <a:rPr lang="ru-RU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названии 4-го месяца прибавьте число мизинцев на двух руках у человека.</a:t>
            </a:r>
            <a:endParaRPr lang="ru-RU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9328" y="44624"/>
            <a:ext cx="72111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Отборочный тур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41588"/>
            <a:ext cx="3386744" cy="3115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2873829" cy="22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53389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на чертеже треугольников?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2204864"/>
            <a:ext cx="4768310" cy="4032448"/>
            <a:chOff x="1398588" y="2781672"/>
            <a:chExt cx="1781175" cy="1295400"/>
          </a:xfrm>
        </p:grpSpPr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>
              <a:off x="1674813" y="4077072"/>
              <a:ext cx="1276350" cy="0"/>
            </a:xfrm>
            <a:prstGeom prst="straightConnector1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1398588" y="3029322"/>
              <a:ext cx="1552575" cy="1047750"/>
            </a:xfrm>
            <a:prstGeom prst="straightConnector1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V="1">
              <a:off x="1674813" y="3029322"/>
              <a:ext cx="1504950" cy="1047750"/>
            </a:xfrm>
            <a:prstGeom prst="straightConnector1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2284413" y="2781672"/>
              <a:ext cx="666750" cy="1295400"/>
            </a:xfrm>
            <a:prstGeom prst="straightConnector1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1674813" y="2781672"/>
              <a:ext cx="609600" cy="1295400"/>
            </a:xfrm>
            <a:prstGeom prst="straightConnector1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14" y="1700808"/>
            <a:ext cx="1916603" cy="13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53389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на чертеже треугольников?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2582" y="2564904"/>
            <a:ext cx="4992501" cy="1881361"/>
            <a:chOff x="1257" y="4859"/>
            <a:chExt cx="4410" cy="1577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1257" y="4859"/>
              <a:ext cx="4410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>
              <a:off x="2232" y="6435"/>
              <a:ext cx="2490" cy="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>
              <a:off x="1257" y="4861"/>
              <a:ext cx="975" cy="157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 flipV="1">
              <a:off x="4722" y="4859"/>
              <a:ext cx="945" cy="157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 flipV="1">
              <a:off x="2232" y="4859"/>
              <a:ext cx="0" cy="157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V="1">
              <a:off x="4722" y="4861"/>
              <a:ext cx="0" cy="157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 flipH="1" flipV="1">
              <a:off x="2232" y="4859"/>
              <a:ext cx="1185" cy="157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 flipV="1">
              <a:off x="3417" y="4861"/>
              <a:ext cx="1305" cy="1573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2562" y="5237"/>
              <a:ext cx="1831" cy="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2891" y="5687"/>
              <a:ext cx="1126" cy="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15" y="4653136"/>
            <a:ext cx="2699792" cy="19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7416824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e-BY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семерых братьев по одной сестре. Сколько всего </a:t>
            </a:r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в семье? </a:t>
            </a:r>
            <a:endParaRPr lang="ru-RU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be-BY" b="1" dirty="0" smtClean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матери</a:t>
            </a:r>
            <a:r>
              <a:rPr lang="be-BY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дочки, да бабушка с внучкой. Сколько всего человек? </a:t>
            </a:r>
            <a:endParaRPr lang="ru-RU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be-BY" b="1" dirty="0">
                <a:solidFill>
                  <a:srgbClr val="25A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Марины было целое яблоко, две половинки и четыре четвертинки. Сколько всего было яблок?   </a:t>
            </a:r>
            <a:endParaRPr lang="ru-RU" b="1" dirty="0">
              <a:solidFill>
                <a:srgbClr val="25A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1391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e-BY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Отборочный тур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1088"/>
            <a:ext cx="1933575" cy="2371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94256"/>
            <a:ext cx="1954004" cy="24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541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Bookman Old Style</vt:lpstr>
      <vt:lpstr>Calibri</vt:lpstr>
      <vt:lpstr>Тема Office</vt:lpstr>
      <vt:lpstr>УМНИКИ УМНИЦЫ</vt:lpstr>
      <vt:lpstr>Отгадай кроссворд</vt:lpstr>
      <vt:lpstr>МАТЕМАТИКА - ЦАРИЦА НАУК!</vt:lpstr>
      <vt:lpstr>Отборочный тур</vt:lpstr>
      <vt:lpstr>Отборочный тур</vt:lpstr>
      <vt:lpstr>Отборочный тур</vt:lpstr>
      <vt:lpstr>Сколько на чертеже треугольников?</vt:lpstr>
      <vt:lpstr>Сколько на чертеже треугольников?</vt:lpstr>
      <vt:lpstr>Отборочный тур</vt:lpstr>
      <vt:lpstr>СЛОВО В СЛОВЕ</vt:lpstr>
      <vt:lpstr>Отборочный тур</vt:lpstr>
      <vt:lpstr>Основной тур</vt:lpstr>
      <vt:lpstr>Правила основного тура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УМНИЦЫ</dc:title>
  <dc:creator>User</dc:creator>
  <cp:lastModifiedBy>Администратор</cp:lastModifiedBy>
  <cp:revision>46</cp:revision>
  <dcterms:created xsi:type="dcterms:W3CDTF">2012-11-13T07:39:30Z</dcterms:created>
  <dcterms:modified xsi:type="dcterms:W3CDTF">2021-01-31T15:53:31Z</dcterms:modified>
</cp:coreProperties>
</file>