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33"/>
    <a:srgbClr val="CC0000"/>
    <a:srgbClr val="00FFFF"/>
    <a:srgbClr val="66CCFF"/>
    <a:srgbClr val="FF0066"/>
    <a:srgbClr val="0000FF"/>
    <a:srgbClr val="0000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34615" autoAdjust="0"/>
    <p:restoredTop sz="86438" autoAdjust="0"/>
  </p:normalViewPr>
  <p:slideViewPr>
    <p:cSldViewPr>
      <p:cViewPr varScale="1">
        <p:scale>
          <a:sx n="80" d="100"/>
          <a:sy n="80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3DB198B-1383-43AE-B59A-BE0779259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AE1E2-536D-4655-9FC9-9193198F0C26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84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1607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07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688F-E70E-499E-888C-5EAB78C0E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B5C4-6089-4BDC-B204-A0979FC4A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DBF35-BA2C-4B74-88DF-ED14069C3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C8EF8-3C14-4549-8D3F-442F55D11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020EE-C7B6-4F13-BAF5-18469918D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1146-E1CA-4657-9401-09981DA7D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73EF8-0A75-4EE4-9D8F-0C315EB45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E1439-9F17-428B-A40B-50AECC557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64A74-8E30-4E19-8926-FC6359D21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BB7F-09F8-4CCA-AF91-784C00520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A886-97D3-42DB-A80C-ECBAC0E8E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89A62-835B-43A2-AA34-10592CEC0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597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597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597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597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597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597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597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597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597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597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597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597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597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1597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97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F3CC43F-DE3D-4DF2-B57D-4EDD0C5F0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97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6" r:id="rId2"/>
    <p:sldLayoutId id="2147483805" r:id="rId3"/>
    <p:sldLayoutId id="2147483804" r:id="rId4"/>
    <p:sldLayoutId id="2147483803" r:id="rId5"/>
    <p:sldLayoutId id="2147483802" r:id="rId6"/>
    <p:sldLayoutId id="2147483801" r:id="rId7"/>
    <p:sldLayoutId id="2147483800" r:id="rId8"/>
    <p:sldLayoutId id="2147483799" r:id="rId9"/>
    <p:sldLayoutId id="2147483798" r:id="rId10"/>
    <p:sldLayoutId id="2147483797" r:id="rId11"/>
    <p:sldLayoutId id="2147483796" r:id="rId12"/>
  </p:sldLayoutIdLst>
  <p:transition spd="slow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2627313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>
                <a:solidFill>
                  <a:srgbClr val="C00000"/>
                </a:solidFill>
              </a:rPr>
              <a:t>Тема: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500063"/>
            <a:ext cx="6375400" cy="1344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rgbClr val="CC0000"/>
                </a:solidFill>
              </a:rPr>
              <a:t>Правила оказания первой помощи пострадавшим.</a:t>
            </a:r>
          </a:p>
        </p:txBody>
      </p:sp>
      <p:pic>
        <p:nvPicPr>
          <p:cNvPr id="2053" name="Picture 5" descr="Изображение 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133600"/>
            <a:ext cx="518477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rgbClr val="FF0066"/>
                </a:solidFill>
              </a:rPr>
              <a:t>Первая помощь при переломе кости голени.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Накладывается две шины:</a:t>
            </a: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 внутренней и наружной стороны от стопы до середины бедра.</a:t>
            </a: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5603" name="Picture 4" descr="Изображение 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068638"/>
            <a:ext cx="520223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1771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CC3399"/>
                </a:solidFill>
              </a:rPr>
              <a:t>Первая помощь при переломе ключицы.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003399"/>
                </a:solidFill>
              </a:rPr>
              <a:t>   1) В подмышечную область кладут валик до 10 см диаметром, прижимаем руку к туловищу и прибинтовываем.            2)Два кольца из  материала накладываем на плечи и сзади туго связываем.                                                            </a:t>
            </a:r>
          </a:p>
        </p:txBody>
      </p:sp>
      <p:pic>
        <p:nvPicPr>
          <p:cNvPr id="26627" name="Picture 6" descr="Изображение 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86080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3300"/>
                </a:solidFill>
              </a:rPr>
              <a:t>Первая помощь при повреждении позвоночника.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Уложить на твёрдую поверхность (длина поверхности от затылка до ягодиц.) Перевозить в машинах скорой помощи.</a:t>
            </a:r>
          </a:p>
        </p:txBody>
      </p:sp>
      <p:pic>
        <p:nvPicPr>
          <p:cNvPr id="27651" name="Picture 4" descr="Изображение 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955925"/>
            <a:ext cx="520223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P spid="1792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C0000"/>
                </a:solidFill>
              </a:rPr>
              <a:t>Первая помощь при переломе кости таза.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Уложить на твёрдую поверхность</a:t>
            </a:r>
            <a:r>
              <a:rPr lang="en-US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ru-RU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под согнутые и слегка раздвинутые колени положить валик</a:t>
            </a:r>
            <a:r>
              <a:rPr lang="en-US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i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Перевозить в специальных машинах скорой помощи</a:t>
            </a:r>
            <a:r>
              <a:rPr lang="en-US" sz="40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4000" i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8675" name="Picture 4" descr="Изображение 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860800"/>
            <a:ext cx="43926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  <p:bldP spid="1802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CC0000"/>
                </a:solidFill>
              </a:rPr>
              <a:t>Первая  помощь при переломе рёбер.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85938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Накладываем тугую повязку на грудную клетку</a:t>
            </a:r>
            <a:r>
              <a:rPr lang="en-US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бинтуем снизу вверх</a:t>
            </a:r>
            <a:r>
              <a:rPr lang="en-US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Перевозим сидя</a:t>
            </a:r>
            <a:r>
              <a:rPr lang="en-US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3600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9699" name="Picture 4" descr="reb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716338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66"/>
                </a:solidFill>
              </a:rPr>
              <a:t>Первая помощь при черепно-мозговой травме.</a:t>
            </a: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642938" y="1643063"/>
            <a:ext cx="83597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900">
                <a:solidFill>
                  <a:srgbClr val="003300"/>
                </a:solidFill>
                <a:latin typeface="Times New Roman" pitchFamily="18" charset="0"/>
              </a:rPr>
              <a:t>Перелом костей черепа. Переломы костей черепа нередко сопровождаются травмой или повреждением головного мозга. Пострадавший иногда находится без сознания, поэтому необходимо соблюдать особую осторожность.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900">
                <a:solidFill>
                  <a:srgbClr val="003300"/>
                </a:solidFill>
                <a:latin typeface="Times New Roman" pitchFamily="18" charset="0"/>
              </a:rPr>
              <a:t>Пострадавшего укладывают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900">
                <a:solidFill>
                  <a:srgbClr val="003300"/>
                </a:solidFill>
                <a:latin typeface="Times New Roman" pitchFamily="18" charset="0"/>
              </a:rPr>
              <a:t>на носилки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900">
                <a:solidFill>
                  <a:srgbClr val="003300"/>
                </a:solidFill>
                <a:latin typeface="Times New Roman" pitchFamily="18" charset="0"/>
              </a:rPr>
              <a:t>животом вниз, под голову (лицо)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900">
                <a:solidFill>
                  <a:srgbClr val="003300"/>
                </a:solidFill>
                <a:latin typeface="Times New Roman" pitchFamily="18" charset="0"/>
              </a:rPr>
              <a:t>подкладывают мягкую подстилку с углублением или ватно-марлевый круг.</a:t>
            </a:r>
          </a:p>
        </p:txBody>
      </p:sp>
      <p:pic>
        <p:nvPicPr>
          <p:cNvPr id="30723" name="Picture 9" descr="per20chere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4000500"/>
            <a:ext cx="15843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5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5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5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5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5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5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5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5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5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5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5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5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5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5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5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5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  <p:bldP spid="18535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214313"/>
            <a:ext cx="5043487" cy="12065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u="sng" dirty="0" smtClean="0">
                <a:solidFill>
                  <a:srgbClr val="CC0000"/>
                </a:solidFill>
              </a:rPr>
              <a:t>Первая помощь -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CC0000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CC0000"/>
                </a:solidFill>
              </a:rPr>
              <a:t>  </a:t>
            </a:r>
            <a:r>
              <a:rPr lang="ru-RU" i="1" dirty="0" smtClean="0">
                <a:solidFill>
                  <a:srgbClr val="FF0000"/>
                </a:solidFill>
                <a:effectLst/>
              </a:rPr>
              <a:t>комплекс мероприятий, направленных на  восстановление или сохранение жизни и здоровья пострадавшего, осуществляемых человеком, находящимся рядом (взаимопомощь) или самим пострадавшим(самопомощь).</a:t>
            </a:r>
            <a:endParaRPr lang="ru-RU" sz="4000" i="1" dirty="0" smtClean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  <p:bldP spid="1617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u="sng" dirty="0" smtClean="0">
                <a:solidFill>
                  <a:srgbClr val="FF0000"/>
                </a:solidFill>
              </a:rPr>
              <a:t>Условия успеха при оказании первой помощи: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1C1C1C"/>
                </a:solidFill>
              </a:rPr>
              <a:t>  - знание и умение оказывать первую помощь;                                                  - быстрота действий;                             - находчивость;                                      - спокойствие;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95288" y="2565400"/>
            <a:ext cx="41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468313" y="256540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/>
              <a:t>-                                    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Последовательность оказания первой помощи.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5035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solidFill>
                  <a:srgbClr val="1C1C1C"/>
                </a:solidFill>
              </a:rPr>
              <a:t>    1</a:t>
            </a:r>
            <a:r>
              <a:rPr lang="ru-RU" sz="2000" i="1" smtClean="0">
                <a:solidFill>
                  <a:srgbClr val="1C1C1C"/>
                </a:solidFill>
              </a:rPr>
              <a:t>) Устранить воздействие повреждающего фактора.                                            2) Оценить состояние пострадавшего:                               - </a:t>
            </a:r>
            <a:r>
              <a:rPr lang="ru-RU" sz="2000" i="1" smtClean="0">
                <a:solidFill>
                  <a:srgbClr val="CC0000"/>
                </a:solidFill>
              </a:rPr>
              <a:t>сознание </a:t>
            </a:r>
            <a:r>
              <a:rPr lang="ru-RU" sz="2000" i="1" smtClean="0">
                <a:solidFill>
                  <a:srgbClr val="1C1C1C"/>
                </a:solidFill>
              </a:rPr>
              <a:t>(ясное, нарушенное, отсутствие);                      - </a:t>
            </a:r>
            <a:r>
              <a:rPr lang="ru-RU" sz="2000" i="1" smtClean="0">
                <a:solidFill>
                  <a:srgbClr val="CC0000"/>
                </a:solidFill>
              </a:rPr>
              <a:t>цвет кожи, губ</a:t>
            </a:r>
            <a:r>
              <a:rPr lang="ru-RU" sz="2000" i="1" smtClean="0">
                <a:solidFill>
                  <a:srgbClr val="1C1C1C"/>
                </a:solidFill>
              </a:rPr>
              <a:t> (розовый</a:t>
            </a:r>
            <a:r>
              <a:rPr lang="en-US" sz="2000" i="1" smtClean="0">
                <a:solidFill>
                  <a:srgbClr val="1C1C1C"/>
                </a:solidFill>
              </a:rPr>
              <a:t>,</a:t>
            </a:r>
            <a:r>
              <a:rPr lang="ru-RU" sz="2000" i="1" smtClean="0">
                <a:solidFill>
                  <a:srgbClr val="1C1C1C"/>
                </a:solidFill>
              </a:rPr>
              <a:t>бледный </a:t>
            </a:r>
            <a:r>
              <a:rPr lang="en-US" sz="2000" i="1" smtClean="0">
                <a:solidFill>
                  <a:srgbClr val="1C1C1C"/>
                </a:solidFill>
              </a:rPr>
              <a:t>,</a:t>
            </a:r>
            <a:r>
              <a:rPr lang="ru-RU" sz="2000" i="1" smtClean="0">
                <a:solidFill>
                  <a:srgbClr val="1C1C1C"/>
                </a:solidFill>
              </a:rPr>
              <a:t>синюшный)                </a:t>
            </a:r>
            <a:r>
              <a:rPr lang="en-US" sz="2000" i="1" smtClean="0">
                <a:solidFill>
                  <a:srgbClr val="1C1C1C"/>
                </a:solidFill>
              </a:rPr>
              <a:t>–</a:t>
            </a:r>
            <a:r>
              <a:rPr lang="ru-RU" sz="2000" i="1" smtClean="0">
                <a:solidFill>
                  <a:srgbClr val="CC0000"/>
                </a:solidFill>
              </a:rPr>
              <a:t>дыхание</a:t>
            </a:r>
            <a:r>
              <a:rPr lang="ru-RU" sz="2000" i="1" smtClean="0">
                <a:solidFill>
                  <a:srgbClr val="1C1C1C"/>
                </a:solidFill>
              </a:rPr>
              <a:t> (нормальное, хрипящее</a:t>
            </a:r>
            <a:r>
              <a:rPr lang="en-US" sz="2000" i="1" smtClean="0">
                <a:solidFill>
                  <a:srgbClr val="1C1C1C"/>
                </a:solidFill>
              </a:rPr>
              <a:t>,</a:t>
            </a:r>
            <a:r>
              <a:rPr lang="ru-RU" sz="2000" i="1" smtClean="0">
                <a:solidFill>
                  <a:srgbClr val="1C1C1C"/>
                </a:solidFill>
              </a:rPr>
              <a:t> поверхностное, отсутствие);                                                                    --</a:t>
            </a:r>
            <a:r>
              <a:rPr lang="ru-RU" sz="2000" i="1" smtClean="0">
                <a:solidFill>
                  <a:srgbClr val="CC0000"/>
                </a:solidFill>
              </a:rPr>
              <a:t>пульс </a:t>
            </a:r>
            <a:r>
              <a:rPr lang="ru-RU" sz="2000" i="1" smtClean="0">
                <a:solidFill>
                  <a:srgbClr val="1C1C1C"/>
                </a:solidFill>
              </a:rPr>
              <a:t>(определяется по сонной артерии);                         - </a:t>
            </a:r>
            <a:r>
              <a:rPr lang="ru-RU" sz="2000" i="1" smtClean="0">
                <a:solidFill>
                  <a:srgbClr val="CC0000"/>
                </a:solidFill>
              </a:rPr>
              <a:t>зрачки </a:t>
            </a:r>
            <a:r>
              <a:rPr lang="ru-RU" sz="2000" i="1" smtClean="0">
                <a:solidFill>
                  <a:srgbClr val="1C1C1C"/>
                </a:solidFill>
              </a:rPr>
              <a:t>(сужены - реагирует на свет, расширены - не реагирует).                                                     3)Определить характер и тяжесть травмы.                      4) Выполнять действия в порядке срочности.                   5) Поддерживать жизненно важные функции пострадавшего до приезда  мед. работников .      6)Вызвать скорую помощь.                                                                  7) Принять меры для транспортировки пострадавшего.                                                                                  </a:t>
            </a:r>
            <a:endParaRPr lang="ru-RU" sz="2000" smtClean="0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1679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9933"/>
                </a:solidFill>
              </a:rPr>
              <a:t>Средства оказания первой помощи.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36295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chemeClr val="accent1"/>
                </a:solidFill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</a:rPr>
              <a:t>Табельные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smtClean="0">
                <a:solidFill>
                  <a:srgbClr val="009900"/>
                </a:solidFill>
              </a:rPr>
              <a:t>(специальные):</a:t>
            </a:r>
            <a:r>
              <a:rPr lang="ru-RU" sz="2400" i="1" dirty="0" smtClean="0">
                <a:solidFill>
                  <a:srgbClr val="009900"/>
                </a:solidFill>
              </a:rPr>
              <a:t>бинты</a:t>
            </a:r>
            <a:r>
              <a:rPr lang="en-US" sz="2400" i="1" dirty="0" smtClean="0">
                <a:solidFill>
                  <a:srgbClr val="009900"/>
                </a:solidFill>
              </a:rPr>
              <a:t>,</a:t>
            </a:r>
            <a:r>
              <a:rPr lang="ru-RU" sz="2400" i="1" dirty="0" smtClean="0">
                <a:solidFill>
                  <a:srgbClr val="009900"/>
                </a:solidFill>
              </a:rPr>
              <a:t> шины</a:t>
            </a:r>
            <a:r>
              <a:rPr lang="en-US" sz="2400" i="1" dirty="0" smtClean="0">
                <a:solidFill>
                  <a:srgbClr val="009900"/>
                </a:solidFill>
              </a:rPr>
              <a:t>,</a:t>
            </a:r>
            <a:r>
              <a:rPr lang="ru-RU" sz="2400" i="1" dirty="0" smtClean="0">
                <a:solidFill>
                  <a:srgbClr val="009900"/>
                </a:solidFill>
              </a:rPr>
              <a:t> жгут</a:t>
            </a:r>
            <a:r>
              <a:rPr lang="en-US" sz="2400" i="1" dirty="0" smtClean="0">
                <a:solidFill>
                  <a:srgbClr val="009900"/>
                </a:solidFill>
              </a:rPr>
              <a:t>,</a:t>
            </a:r>
            <a:r>
              <a:rPr lang="ru-RU" sz="2400" i="1" dirty="0" smtClean="0">
                <a:solidFill>
                  <a:srgbClr val="009900"/>
                </a:solidFill>
              </a:rPr>
              <a:t> вата</a:t>
            </a:r>
            <a:r>
              <a:rPr lang="en-US" sz="2400" i="1" dirty="0" smtClean="0">
                <a:solidFill>
                  <a:srgbClr val="009900"/>
                </a:solidFill>
              </a:rPr>
              <a:t>,</a:t>
            </a:r>
            <a:r>
              <a:rPr lang="ru-RU" sz="2400" i="1" dirty="0" smtClean="0">
                <a:solidFill>
                  <a:srgbClr val="009900"/>
                </a:solidFill>
              </a:rPr>
              <a:t> перевязочный пакет. </a:t>
            </a:r>
            <a:r>
              <a:rPr lang="en-US" sz="2400" i="1" dirty="0" smtClean="0">
                <a:solidFill>
                  <a:srgbClr val="009900"/>
                </a:solidFill>
              </a:rPr>
              <a:t>     </a:t>
            </a:r>
            <a:r>
              <a:rPr lang="ru-RU" sz="2800" i="1" dirty="0" smtClean="0">
                <a:solidFill>
                  <a:srgbClr val="FF0000"/>
                </a:solidFill>
              </a:rPr>
              <a:t>Подручные: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solidFill>
                  <a:srgbClr val="009900"/>
                </a:solidFill>
              </a:rPr>
              <a:t>белая чистая ткань</a:t>
            </a:r>
            <a:r>
              <a:rPr lang="en-US" sz="2400" i="1" dirty="0" smtClean="0">
                <a:solidFill>
                  <a:srgbClr val="009900"/>
                </a:solidFill>
              </a:rPr>
              <a:t>,</a:t>
            </a:r>
            <a:r>
              <a:rPr lang="ru-RU" sz="2400" i="1" dirty="0" smtClean="0">
                <a:solidFill>
                  <a:srgbClr val="009900"/>
                </a:solidFill>
              </a:rPr>
              <a:t> ремни</a:t>
            </a:r>
            <a:r>
              <a:rPr lang="en-US" sz="2400" i="1" dirty="0" smtClean="0">
                <a:solidFill>
                  <a:srgbClr val="009900"/>
                </a:solidFill>
              </a:rPr>
              <a:t>,</a:t>
            </a:r>
            <a:r>
              <a:rPr lang="ru-RU" sz="2400" i="1" dirty="0" smtClean="0">
                <a:solidFill>
                  <a:srgbClr val="009900"/>
                </a:solidFill>
              </a:rPr>
              <a:t> пояса</a:t>
            </a:r>
            <a:r>
              <a:rPr lang="en-US" sz="2400" i="1" dirty="0" smtClean="0">
                <a:solidFill>
                  <a:srgbClr val="009900"/>
                </a:solidFill>
              </a:rPr>
              <a:t>,</a:t>
            </a:r>
            <a:r>
              <a:rPr lang="ru-RU" sz="2400" i="1" dirty="0" smtClean="0">
                <a:solidFill>
                  <a:srgbClr val="009900"/>
                </a:solidFill>
              </a:rPr>
              <a:t> доски</a:t>
            </a:r>
            <a:r>
              <a:rPr lang="en-US" sz="2400" i="1" dirty="0" smtClean="0">
                <a:solidFill>
                  <a:srgbClr val="009900"/>
                </a:solidFill>
              </a:rPr>
              <a:t>,</a:t>
            </a:r>
            <a:r>
              <a:rPr lang="ru-RU" sz="2400" i="1" dirty="0" smtClean="0">
                <a:solidFill>
                  <a:srgbClr val="009900"/>
                </a:solidFill>
              </a:rPr>
              <a:t> закрутки из ткани. </a:t>
            </a:r>
            <a:endParaRPr lang="ru-RU" sz="2800" i="1" dirty="0" smtClean="0">
              <a:solidFill>
                <a:srgbClr val="009900"/>
              </a:solidFill>
            </a:endParaRPr>
          </a:p>
        </p:txBody>
      </p:sp>
      <p:pic>
        <p:nvPicPr>
          <p:cNvPr id="172037" name="Picture 5" descr="Изображение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429000"/>
            <a:ext cx="460851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990033"/>
                </a:solidFill>
              </a:rPr>
              <a:t>Средства иммобилизации.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i="1" smtClean="0">
                <a:solidFill>
                  <a:srgbClr val="FF0066"/>
                </a:solidFill>
              </a:rPr>
              <a:t>   Иммобилизация-</a:t>
            </a:r>
            <a:r>
              <a:rPr lang="ru-RU" sz="2400" b="1" i="1" smtClean="0">
                <a:solidFill>
                  <a:srgbClr val="1C1C1C"/>
                </a:solidFill>
              </a:rPr>
              <a:t>создание неподвижности конечностей и других частей тела при различных повреждениях.                                 </a:t>
            </a:r>
            <a:r>
              <a:rPr lang="ru-RU" b="1" i="1" smtClean="0">
                <a:solidFill>
                  <a:srgbClr val="FF0066"/>
                </a:solidFill>
              </a:rPr>
              <a:t>Тейпинг -</a:t>
            </a:r>
            <a:r>
              <a:rPr lang="ru-RU" sz="2400" b="1" i="1" smtClean="0">
                <a:solidFill>
                  <a:srgbClr val="1C1C1C"/>
                </a:solidFill>
              </a:rPr>
              <a:t>иммобилизация с помощью пластыря.</a:t>
            </a:r>
            <a:endParaRPr lang="ru-RU" b="1" i="1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33CC"/>
                </a:solidFill>
              </a:rPr>
              <a:t>Классификация шин: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FF9900"/>
                </a:solidFill>
              </a:rPr>
              <a:t>Стационарные :</a:t>
            </a:r>
            <a:r>
              <a:rPr lang="ru-RU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–универсальные (предназначены для всех конечностей).                                 –специальные (предназначены для некоторых конечностей).     </a:t>
            </a:r>
            <a:r>
              <a:rPr lang="ru-RU" sz="2400" i="1" smtClean="0">
                <a:solidFill>
                  <a:srgbClr val="FF9900"/>
                </a:solidFill>
              </a:rPr>
              <a:t>         Импровизированные : </a:t>
            </a:r>
            <a:r>
              <a:rPr lang="ru-RU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изготовленные из подручных материалов (бруски</a:t>
            </a:r>
            <a:r>
              <a:rPr 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ru-RU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рейки</a:t>
            </a:r>
            <a:r>
              <a:rPr 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ru-RU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лыжи).</a:t>
            </a:r>
            <a:r>
              <a:rPr lang="ru-RU" sz="2400" i="1" smtClean="0">
                <a:solidFill>
                  <a:srgbClr val="FF9900"/>
                </a:solidFill>
              </a:rPr>
              <a:t>                                    По строению шины бывают:                             </a:t>
            </a:r>
            <a:r>
              <a:rPr lang="ru-RU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-фанерные                                                                                           -лестничные                                                                                         –пластмассовые                                                                                    -пневматические</a:t>
            </a:r>
            <a:r>
              <a:rPr lang="ru-RU" sz="2400" i="1" smtClean="0">
                <a:solidFill>
                  <a:srgbClr val="FF9900"/>
                </a:solidFill>
              </a:rPr>
              <a:t>                                     </a:t>
            </a:r>
            <a:r>
              <a:rPr lang="ru-RU" i="1" smtClean="0">
                <a:solidFill>
                  <a:srgbClr val="FF33CC"/>
                </a:solidFill>
              </a:rPr>
              <a:t>Основное правило накладывания шин: </a:t>
            </a:r>
            <a:r>
              <a:rPr lang="ru-RU" i="1" smtClean="0">
                <a:solidFill>
                  <a:srgbClr val="CC0000"/>
                </a:solidFill>
              </a:rPr>
              <a:t>зафиксировать два сустава - один выше, другой ниже перелома</a:t>
            </a:r>
            <a:r>
              <a:rPr lang="ru-RU" i="1" smtClean="0">
                <a:solidFill>
                  <a:srgbClr val="FF33CC"/>
                </a:solidFill>
              </a:rPr>
              <a:t>. </a:t>
            </a:r>
            <a:r>
              <a:rPr lang="ru-RU" sz="2400" i="1" smtClean="0">
                <a:solidFill>
                  <a:srgbClr val="FF9900"/>
                </a:solidFill>
              </a:rPr>
              <a:t>                      </a:t>
            </a:r>
            <a:r>
              <a:rPr 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endParaRPr lang="ru-RU" sz="2400" i="1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1740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i="1" dirty="0" smtClean="0">
                <a:solidFill>
                  <a:srgbClr val="003399"/>
                </a:solidFill>
              </a:rPr>
              <a:t>Первая помощь при переломе плеча и предплечья.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Рука сгибается в локте под углом 90 и накладывается шина от лопатки до кисти.                       </a:t>
            </a:r>
          </a:p>
        </p:txBody>
      </p:sp>
      <p:pic>
        <p:nvPicPr>
          <p:cNvPr id="23555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213100"/>
            <a:ext cx="44624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rusanov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708275"/>
            <a:ext cx="28575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3399"/>
                </a:solidFill>
              </a:rPr>
              <a:t>Первая помощь при переломе бедра.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smtClean="0">
                <a:solidFill>
                  <a:srgbClr val="FF0066"/>
                </a:solidFill>
              </a:rPr>
              <a:t>   Накладывают две шины:                     </a:t>
            </a:r>
            <a:r>
              <a:rPr lang="ru-RU" sz="28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1)с внутренней стороны -от стопы до паха.                                                   2) с наружной стороны –от стопы до подмышечной впадины.</a:t>
            </a:r>
            <a:endParaRPr lang="ru-RU" sz="2800" i="1" smtClean="0">
              <a:solidFill>
                <a:srgbClr val="FF0066"/>
              </a:solidFill>
            </a:endParaRPr>
          </a:p>
        </p:txBody>
      </p:sp>
      <p:pic>
        <p:nvPicPr>
          <p:cNvPr id="24579" name="Picture 5" descr="per20be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149725"/>
            <a:ext cx="6985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/>
    </p:bldLst>
  </p:timing>
</p:sld>
</file>

<file path=ppt/theme/theme1.xml><?xml version="1.0" encoding="utf-8"?>
<a:theme xmlns:a="http://schemas.openxmlformats.org/drawingml/2006/main" name="Склон">
  <a:themeElements>
    <a:clrScheme name="Склон 9">
      <a:dk1>
        <a:srgbClr val="009999"/>
      </a:dk1>
      <a:lt1>
        <a:srgbClr val="EAEAEA"/>
      </a:lt1>
      <a:dk2>
        <a:srgbClr val="6699FF"/>
      </a:dk2>
      <a:lt2>
        <a:srgbClr val="FFFFCC"/>
      </a:lt2>
      <a:accent1>
        <a:srgbClr val="339966"/>
      </a:accent1>
      <a:accent2>
        <a:srgbClr val="5E855B"/>
      </a:accent2>
      <a:accent3>
        <a:srgbClr val="B8CAFF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8">
        <a:dk1>
          <a:srgbClr val="009999"/>
        </a:dk1>
        <a:lt1>
          <a:srgbClr val="EAEAEA"/>
        </a:lt1>
        <a:dk2>
          <a:srgbClr val="33CCFF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DE2FF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9">
        <a:dk1>
          <a:srgbClr val="009999"/>
        </a:dk1>
        <a:lt1>
          <a:srgbClr val="EAEAEA"/>
        </a:lt1>
        <a:dk2>
          <a:srgbClr val="6699FF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B8CAFF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482</TotalTime>
  <Words>399</Words>
  <Application>Microsoft Office PowerPoint</Application>
  <PresentationFormat>Экран (4:3)</PresentationFormat>
  <Paragraphs>37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Verdana</vt:lpstr>
      <vt:lpstr>Arial</vt:lpstr>
      <vt:lpstr>Wingdings</vt:lpstr>
      <vt:lpstr>Times New Roman</vt:lpstr>
      <vt:lpstr>Склон</vt:lpstr>
      <vt:lpstr>Склон</vt:lpstr>
      <vt:lpstr>Тема:</vt:lpstr>
      <vt:lpstr>Первая помощь -</vt:lpstr>
      <vt:lpstr>Условия успеха при оказании первой помощи:</vt:lpstr>
      <vt:lpstr>Последовательность оказания первой помощи.</vt:lpstr>
      <vt:lpstr>Средства оказания первой помощи.</vt:lpstr>
      <vt:lpstr>Средства иммобилизации.</vt:lpstr>
      <vt:lpstr>Классификация шин:</vt:lpstr>
      <vt:lpstr>Первая помощь при переломе плеча и предплечья.</vt:lpstr>
      <vt:lpstr>Первая помощь при переломе бедра.</vt:lpstr>
      <vt:lpstr>Первая помощь при переломе кости голени.</vt:lpstr>
      <vt:lpstr>Первая помощь при переломе ключицы.</vt:lpstr>
      <vt:lpstr>Первая помощь при повреждении позвоночника.</vt:lpstr>
      <vt:lpstr>Первая помощь при переломе кости таза.</vt:lpstr>
      <vt:lpstr>Первая  помощь при переломе рёбер.</vt:lpstr>
      <vt:lpstr>Первая помощь при черепно-мозговой травме.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LESNIK</dc:creator>
  <cp:lastModifiedBy>User</cp:lastModifiedBy>
  <cp:revision>14</cp:revision>
  <dcterms:created xsi:type="dcterms:W3CDTF">2007-02-21T16:46:47Z</dcterms:created>
  <dcterms:modified xsi:type="dcterms:W3CDTF">2015-11-11T07:49:49Z</dcterms:modified>
</cp:coreProperties>
</file>