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33" autoAdjust="0"/>
  </p:normalViewPr>
  <p:slideViewPr>
    <p:cSldViewPr>
      <p:cViewPr>
        <p:scale>
          <a:sx n="60" d="100"/>
          <a:sy n="60" d="100"/>
        </p:scale>
        <p:origin x="-1572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1E79B-FFF1-49C8-AED3-AF055447B9A0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B5250-F7B6-4871-8AD9-6E07F642E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21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2B5250-F7B6-4871-8AD9-6E07F642E7E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063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8032C9C-06A2-486B-A868-8B96B665418A}" type="datetimeFigureOut">
              <a:rPr lang="ru-RU" smtClean="0"/>
              <a:t>03.11.2019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F8BC381-DEC2-4993-A6CA-2FFAB3C0BA1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1828800"/>
          </a:xfrm>
        </p:spPr>
        <p:txBody>
          <a:bodyPr/>
          <a:lstStyle/>
          <a:p>
            <a:r>
              <a:rPr lang="ru-RU" sz="4800" dirty="0" smtClean="0"/>
              <a:t>Рефлексия на уроках английского языка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149080"/>
            <a:ext cx="5637010" cy="88211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6"/>
                </a:solidFill>
              </a:rPr>
              <a:t>Кулешова Елена Сергеевна</a:t>
            </a:r>
          </a:p>
          <a:p>
            <a:r>
              <a:rPr lang="ru-RU" sz="2000" b="1" dirty="0" smtClean="0">
                <a:solidFill>
                  <a:schemeClr val="accent6"/>
                </a:solidFill>
              </a:rPr>
              <a:t>учитель английского языка</a:t>
            </a:r>
          </a:p>
          <a:p>
            <a:r>
              <a:rPr lang="ru-RU" sz="2000" b="1" dirty="0" smtClean="0">
                <a:solidFill>
                  <a:schemeClr val="accent6"/>
                </a:solidFill>
              </a:rPr>
              <a:t>ГУО СШ №21 </a:t>
            </a:r>
            <a:r>
              <a:rPr lang="ru-RU" sz="2000" b="1" dirty="0" err="1" smtClean="0">
                <a:solidFill>
                  <a:schemeClr val="accent6"/>
                </a:solidFill>
              </a:rPr>
              <a:t>г.Орши</a:t>
            </a:r>
            <a:endParaRPr lang="ru-RU" sz="20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98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541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en-US" sz="4800" dirty="0" smtClean="0"/>
              <a:t>The reflection of activity 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solidFill>
                  <a:schemeClr val="accent6"/>
                </a:solidFill>
              </a:rPr>
              <a:t>Today I have learnt about…</a:t>
            </a:r>
            <a:endParaRPr lang="ru-RU" b="1" dirty="0">
              <a:solidFill>
                <a:schemeClr val="accent6"/>
              </a:solidFill>
            </a:endParaRPr>
          </a:p>
          <a:p>
            <a:r>
              <a:rPr lang="en-US" b="1" dirty="0">
                <a:solidFill>
                  <a:schemeClr val="accent6"/>
                </a:solidFill>
              </a:rPr>
              <a:t>I would praise myself for …</a:t>
            </a:r>
            <a:endParaRPr lang="ru-RU" b="1" dirty="0">
              <a:solidFill>
                <a:schemeClr val="accent6"/>
              </a:solidFill>
            </a:endParaRPr>
          </a:p>
          <a:p>
            <a:r>
              <a:rPr lang="en-US" b="1" dirty="0">
                <a:solidFill>
                  <a:schemeClr val="accent6"/>
                </a:solidFill>
              </a:rPr>
              <a:t>Most of all I liked …</a:t>
            </a:r>
            <a:endParaRPr lang="ru-RU" b="1" dirty="0">
              <a:solidFill>
                <a:schemeClr val="accent6"/>
              </a:solidFill>
            </a:endParaRPr>
          </a:p>
          <a:p>
            <a:r>
              <a:rPr lang="en-US" b="1" dirty="0">
                <a:solidFill>
                  <a:schemeClr val="accent6"/>
                </a:solidFill>
              </a:rPr>
              <a:t>Now I want to…</a:t>
            </a:r>
            <a:endParaRPr lang="ru-RU" b="1" dirty="0">
              <a:solidFill>
                <a:schemeClr val="accent6"/>
              </a:solidFill>
            </a:endParaRPr>
          </a:p>
          <a:p>
            <a:r>
              <a:rPr lang="en-US" b="1" dirty="0">
                <a:solidFill>
                  <a:schemeClr val="accent6"/>
                </a:solidFill>
              </a:rPr>
              <a:t>Today I could …</a:t>
            </a:r>
            <a:endParaRPr lang="ru-RU" b="1" dirty="0">
              <a:solidFill>
                <a:schemeClr val="accent6"/>
              </a:solidFill>
            </a:endParaRPr>
          </a:p>
          <a:p>
            <a:r>
              <a:rPr lang="en-US" b="1" dirty="0">
                <a:solidFill>
                  <a:schemeClr val="accent6"/>
                </a:solidFill>
              </a:rPr>
              <a:t>It was difficult to …</a:t>
            </a:r>
            <a:endParaRPr lang="ru-RU" b="1" dirty="0">
              <a:solidFill>
                <a:schemeClr val="accent6"/>
              </a:solidFill>
            </a:endParaRPr>
          </a:p>
          <a:p>
            <a:r>
              <a:rPr lang="en-US" b="1" dirty="0">
                <a:solidFill>
                  <a:schemeClr val="accent6"/>
                </a:solidFill>
              </a:rPr>
              <a:t>Now I can …</a:t>
            </a:r>
            <a:endParaRPr lang="ru-RU" b="1" dirty="0">
              <a:solidFill>
                <a:schemeClr val="accent6"/>
              </a:solidFill>
            </a:endParaRPr>
          </a:p>
          <a:p>
            <a:r>
              <a:rPr lang="en-US" b="1" dirty="0">
                <a:solidFill>
                  <a:schemeClr val="accent6"/>
                </a:solidFill>
              </a:rPr>
              <a:t>I was surprised to know …</a:t>
            </a:r>
            <a:endParaRPr lang="ru-RU" b="1" dirty="0">
              <a:solidFill>
                <a:schemeClr val="accent6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14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reflection of the content of educational material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This task is more difficult for me.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It is too fast. I can’t understand.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I need some time to think.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en-US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Whose dialogue did you like best?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Whose story did you like best?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Have we revised the words? …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52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30" y="332656"/>
            <a:ext cx="8436428" cy="6327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82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524328" cy="564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89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384045"/>
              </p:ext>
            </p:extLst>
          </p:nvPr>
        </p:nvGraphicFramePr>
        <p:xfrm>
          <a:off x="323528" y="692696"/>
          <a:ext cx="8496945" cy="5813995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  <a:gridCol w="1558177"/>
                <a:gridCol w="1466159"/>
                <a:gridCol w="1391157"/>
                <a:gridCol w="1428658"/>
                <a:gridCol w="1428658"/>
              </a:tblGrid>
              <a:tr h="2660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 know 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 words to speak about holidays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 can speak about holidays, preparations and celebrations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 can make up and tell the story about my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favourite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holiday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 can read and find information about Easter in Russia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 can make the story about an unusual holiday at home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Very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well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OK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Not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very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well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3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672408"/>
          </a:xfrm>
        </p:spPr>
        <p:txBody>
          <a:bodyPr/>
          <a:lstStyle/>
          <a:p>
            <a:r>
              <a:rPr lang="en-US" dirty="0" smtClean="0"/>
              <a:t>Thanks for your</a:t>
            </a:r>
            <a:br>
              <a:rPr lang="en-US" dirty="0" smtClean="0"/>
            </a:br>
            <a:r>
              <a:rPr lang="en-US" dirty="0" smtClean="0"/>
              <a:t> attention!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2655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2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Our plan for today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7855" y="1700808"/>
            <a:ext cx="8229600" cy="4032447"/>
          </a:xfrm>
        </p:spPr>
        <p:txBody>
          <a:bodyPr/>
          <a:lstStyle/>
          <a:p>
            <a:r>
              <a:rPr lang="en-US" b="1" dirty="0" smtClean="0"/>
              <a:t>To have a look at what reflection involves</a:t>
            </a:r>
          </a:p>
          <a:p>
            <a:r>
              <a:rPr lang="en-US" b="1" dirty="0" smtClean="0"/>
              <a:t>Reflection and learning       Types of reflection</a:t>
            </a:r>
          </a:p>
          <a:p>
            <a:r>
              <a:rPr lang="en-US" b="1" dirty="0" smtClean="0"/>
              <a:t>Reflection at the end of the lesson</a:t>
            </a:r>
          </a:p>
          <a:p>
            <a:endParaRPr lang="ru-RU" b="1" dirty="0"/>
          </a:p>
        </p:txBody>
      </p:sp>
      <p:pic>
        <p:nvPicPr>
          <p:cNvPr id="4" name="Рисунок 3" descr="https://avatars.mds.yandex.net/get-zen_doc/163385/pub_5abb2a3700b3dd4cb8d6c567_5abb2a4948c85e32fbb21824/scale_240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3284984"/>
            <a:ext cx="372171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101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Reflection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761259"/>
          </a:xfrm>
        </p:spPr>
        <p:txBody>
          <a:bodyPr/>
          <a:lstStyle/>
          <a:p>
            <a:r>
              <a:rPr lang="ru-RU" b="1" dirty="0" smtClean="0"/>
              <a:t>Лат. </a:t>
            </a:r>
            <a:r>
              <a:rPr lang="en-US" b="1" dirty="0" err="1" smtClean="0"/>
              <a:t>Reflexio</a:t>
            </a:r>
            <a:r>
              <a:rPr lang="en-US" b="1" dirty="0" smtClean="0"/>
              <a:t> – </a:t>
            </a:r>
            <a:r>
              <a:rPr lang="ru-RU" b="1" dirty="0" smtClean="0"/>
              <a:t>обращение назад</a:t>
            </a:r>
          </a:p>
          <a:p>
            <a:r>
              <a:rPr lang="ru-RU" b="1" dirty="0" smtClean="0"/>
              <a:t>Толковый словарь русского языка  трактует рефлексию как </a:t>
            </a:r>
            <a:r>
              <a:rPr lang="ru-RU" b="1" dirty="0" smtClean="0">
                <a:solidFill>
                  <a:schemeClr val="accent1"/>
                </a:solidFill>
              </a:rPr>
              <a:t>самоанализ</a:t>
            </a:r>
          </a:p>
          <a:p>
            <a:r>
              <a:rPr lang="ru-RU" b="1" dirty="0" smtClean="0">
                <a:solidFill>
                  <a:schemeClr val="accent6"/>
                </a:solidFill>
              </a:rPr>
              <a:t>В современной педагогике под рефлексией понимают </a:t>
            </a:r>
            <a:r>
              <a:rPr lang="ru-RU" b="1" dirty="0" smtClean="0">
                <a:solidFill>
                  <a:schemeClr val="accent1"/>
                </a:solidFill>
              </a:rPr>
              <a:t>самоанализ деятельности и её результатов</a:t>
            </a:r>
          </a:p>
          <a:p>
            <a:r>
              <a:rPr lang="en-US" b="1" dirty="0" smtClean="0">
                <a:solidFill>
                  <a:schemeClr val="accent6"/>
                </a:solidFill>
              </a:rPr>
              <a:t>REFLECTION –</a:t>
            </a:r>
            <a:r>
              <a:rPr lang="en-US" b="1" dirty="0" smtClean="0">
                <a:solidFill>
                  <a:schemeClr val="accent1"/>
                </a:solidFill>
              </a:rPr>
              <a:t>serious thought or consideration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accent6"/>
                </a:solidFill>
              </a:rPr>
              <a:t>                                                              Oxford Dictionary                              </a:t>
            </a:r>
          </a:p>
          <a:p>
            <a:endParaRPr lang="ru-RU" b="1" dirty="0" smtClean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76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In other words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060849"/>
            <a:ext cx="8229600" cy="3528392"/>
          </a:xfrm>
        </p:spPr>
        <p:txBody>
          <a:bodyPr/>
          <a:lstStyle/>
          <a:p>
            <a:r>
              <a:rPr lang="en-US" b="1" dirty="0" smtClean="0">
                <a:solidFill>
                  <a:schemeClr val="accent6"/>
                </a:solidFill>
              </a:rPr>
              <a:t>Reflection helps us to understand the meaning of our experience and link it to other experiences</a:t>
            </a:r>
            <a:endParaRPr lang="ru-RU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43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232248"/>
          </a:xfrm>
        </p:spPr>
        <p:txBody>
          <a:bodyPr/>
          <a:lstStyle/>
          <a:p>
            <a:r>
              <a:rPr lang="en-US" sz="3600" dirty="0" smtClean="0"/>
              <a:t>In learning reflection may help students to get a better understanding of the things they are doing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429000"/>
            <a:ext cx="8229600" cy="2592288"/>
          </a:xfrm>
        </p:spPr>
        <p:txBody>
          <a:bodyPr/>
          <a:lstStyle/>
          <a:p>
            <a:r>
              <a:rPr lang="en-US" b="1" dirty="0" smtClean="0">
                <a:solidFill>
                  <a:schemeClr val="accent6"/>
                </a:solidFill>
              </a:rPr>
              <a:t>What they are actually doing</a:t>
            </a:r>
          </a:p>
          <a:p>
            <a:r>
              <a:rPr lang="en-US" b="1" dirty="0" smtClean="0">
                <a:solidFill>
                  <a:schemeClr val="accent6"/>
                </a:solidFill>
              </a:rPr>
              <a:t>Why they are doing it</a:t>
            </a:r>
          </a:p>
          <a:p>
            <a:r>
              <a:rPr lang="en-US" b="1" dirty="0" smtClean="0">
                <a:solidFill>
                  <a:schemeClr val="accent6"/>
                </a:solidFill>
              </a:rPr>
              <a:t>What they take from these experiences</a:t>
            </a:r>
            <a:endParaRPr lang="ru-RU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Reflection?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3744417"/>
          </a:xfrm>
        </p:spPr>
        <p:txBody>
          <a:bodyPr/>
          <a:lstStyle/>
          <a:p>
            <a:r>
              <a:rPr lang="en-US" b="1" dirty="0" smtClean="0"/>
              <a:t>Would you like to introduce reflection in your classes?</a:t>
            </a:r>
          </a:p>
          <a:p>
            <a:r>
              <a:rPr lang="en-US" b="1" dirty="0" smtClean="0"/>
              <a:t>Why?</a:t>
            </a:r>
          </a:p>
          <a:p>
            <a:r>
              <a:rPr lang="en-US" b="1" dirty="0" smtClean="0"/>
              <a:t>Why not?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516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864096"/>
          </a:xfrm>
        </p:spPr>
        <p:txBody>
          <a:bodyPr/>
          <a:lstStyle/>
          <a:p>
            <a:pPr algn="l"/>
            <a:r>
              <a:rPr lang="en-US" sz="4400" dirty="0" smtClean="0"/>
              <a:t>Reflection at the end of the lesson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357192"/>
          </a:xfrm>
        </p:spPr>
        <p:txBody>
          <a:bodyPr>
            <a:noAutofit/>
          </a:bodyPr>
          <a:lstStyle/>
          <a:p>
            <a:r>
              <a:rPr lang="en-US" b="1" dirty="0" smtClean="0"/>
              <a:t>Aim: to get a better understanding of the previous 40-45 minutes you were supposed to be learning something</a:t>
            </a:r>
          </a:p>
          <a:p>
            <a:pPr marL="0" indent="0">
              <a:buNone/>
            </a:pPr>
            <a:r>
              <a:rPr lang="en-US" b="1" dirty="0" smtClean="0"/>
              <a:t>    Step 1. </a:t>
            </a:r>
          </a:p>
          <a:p>
            <a:pPr marL="0" indent="0">
              <a:buNone/>
            </a:pPr>
            <a:r>
              <a:rPr lang="en-US" b="1" dirty="0" smtClean="0"/>
              <a:t>   T asks students to name the activities they were doing in the class.</a:t>
            </a:r>
          </a:p>
          <a:p>
            <a:pPr marL="0" indent="0">
              <a:buNone/>
            </a:pPr>
            <a:r>
              <a:rPr lang="en-US" b="1" dirty="0" smtClean="0"/>
              <a:t>     Step 2.</a:t>
            </a:r>
          </a:p>
          <a:p>
            <a:pPr marL="0" indent="0">
              <a:buNone/>
            </a:pPr>
            <a:r>
              <a:rPr lang="en-US" b="1" dirty="0" smtClean="0"/>
              <a:t>   T asks the students to think how the activities are connected with language learning.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Step 3.</a:t>
            </a:r>
          </a:p>
          <a:p>
            <a:pPr marL="0" indent="0">
              <a:buNone/>
            </a:pPr>
            <a:r>
              <a:rPr lang="en-US" b="1" dirty="0" smtClean="0"/>
              <a:t>    T asks students to look at the activities and their aims and write what the </a:t>
            </a:r>
            <a:r>
              <a:rPr lang="en-US" b="1" dirty="0" err="1" smtClean="0"/>
              <a:t>Ss</a:t>
            </a:r>
            <a:r>
              <a:rPr lang="en-US" b="1" dirty="0" smtClean="0"/>
              <a:t> are taken away from the lesson/what they have learnt.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6813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27584" y="1844824"/>
            <a:ext cx="3096344" cy="2304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Types of reflection</a:t>
            </a:r>
            <a:endParaRPr lang="ru-RU" sz="4800" dirty="0"/>
          </a:p>
        </p:txBody>
      </p:sp>
      <p:sp>
        <p:nvSpPr>
          <p:cNvPr id="6" name="Овал 5"/>
          <p:cNvSpPr/>
          <p:nvPr/>
        </p:nvSpPr>
        <p:spPr>
          <a:xfrm>
            <a:off x="5364088" y="1825810"/>
            <a:ext cx="3024336" cy="2323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15816" y="3645024"/>
            <a:ext cx="3384376" cy="2664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en-US" sz="2800" b="1" dirty="0" smtClean="0">
                <a:solidFill>
                  <a:srgbClr val="C00000"/>
                </a:solidFill>
              </a:rPr>
              <a:t>The reflection of                 The reflection of 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        emotions                            activity at the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                                                         lesson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C00000"/>
                </a:solidFill>
              </a:rPr>
              <a:t>                            The reflection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                           of the content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                          of educational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                                material                            </a:t>
            </a: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87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en-US" sz="4800" dirty="0" smtClean="0"/>
              <a:t>The reflection of emotions</a:t>
            </a:r>
            <a:endParaRPr lang="ru-RU" sz="4800" dirty="0"/>
          </a:p>
        </p:txBody>
      </p:sp>
      <p:pic>
        <p:nvPicPr>
          <p:cNvPr id="4" name="Объект 3" descr="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029" y="1556792"/>
            <a:ext cx="2743924" cy="20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4.infourok.ru/uploads/ex/12b3/0014bfaa-6d2dacb9/img3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599130"/>
            <a:ext cx="3096343" cy="222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ds02.infourok.ru/uploads/ex/0836/00070d15-922669fe/img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97" y="4221088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ages.twinkl.co.uk/tw1n/image/private/t_630/image_repo/2c/c6/au-c-491-visible-learning-reflection-traffic-lights-display-posters_ver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84784"/>
            <a:ext cx="5544616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7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451</TotalTime>
  <Words>436</Words>
  <Application>Microsoft Office PowerPoint</Application>
  <PresentationFormat>Экран (4:3)</PresentationFormat>
  <Paragraphs>89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Исполнительная</vt:lpstr>
      <vt:lpstr>Рефлексия на уроках английского языка</vt:lpstr>
      <vt:lpstr>Our plan for today</vt:lpstr>
      <vt:lpstr>Reflection</vt:lpstr>
      <vt:lpstr>In other words</vt:lpstr>
      <vt:lpstr>In learning reflection may help students to get a better understanding of the things they are doing</vt:lpstr>
      <vt:lpstr>Reflection?</vt:lpstr>
      <vt:lpstr>Reflection at the end of the lesson</vt:lpstr>
      <vt:lpstr>Types of reflection</vt:lpstr>
      <vt:lpstr>The reflection of emotions</vt:lpstr>
      <vt:lpstr>Презентация PowerPoint</vt:lpstr>
      <vt:lpstr>The reflection of activity </vt:lpstr>
      <vt:lpstr>The reflection of the content of educational material</vt:lpstr>
      <vt:lpstr>Презентация PowerPoint</vt:lpstr>
      <vt:lpstr>Презентация PowerPoint</vt:lpstr>
      <vt:lpstr>Презентация PowerPoint</vt:lpstr>
      <vt:lpstr>Thanks for your  attention! </vt:lpstr>
    </vt:vector>
  </TitlesOfParts>
  <Company>SPecialiST RePack, Sanbuild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галя</dc:creator>
  <cp:lastModifiedBy>галя</cp:lastModifiedBy>
  <cp:revision>23</cp:revision>
  <dcterms:created xsi:type="dcterms:W3CDTF">2019-11-03T07:16:38Z</dcterms:created>
  <dcterms:modified xsi:type="dcterms:W3CDTF">2019-11-03T17:38:46Z</dcterms:modified>
</cp:coreProperties>
</file>