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3" r:id="rId2"/>
  </p:sldMasterIdLst>
  <p:notesMasterIdLst>
    <p:notesMasterId r:id="rId14"/>
  </p:notesMasterIdLst>
  <p:sldIdLst>
    <p:sldId id="286" r:id="rId3"/>
    <p:sldId id="398" r:id="rId4"/>
    <p:sldId id="400" r:id="rId5"/>
    <p:sldId id="401" r:id="rId6"/>
    <p:sldId id="402" r:id="rId7"/>
    <p:sldId id="403" r:id="rId8"/>
    <p:sldId id="405" r:id="rId9"/>
    <p:sldId id="368" r:id="rId10"/>
    <p:sldId id="370" r:id="rId11"/>
    <p:sldId id="360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2832" autoAdjust="0"/>
  </p:normalViewPr>
  <p:slideViewPr>
    <p:cSldViewPr>
      <p:cViewPr varScale="1">
        <p:scale>
          <a:sx n="86" d="100"/>
          <a:sy n="86" d="100"/>
        </p:scale>
        <p:origin x="48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8BD61-8DF9-4F4F-977E-E7C9846CA7BC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9C263-296A-47F1-91BE-233A572E33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954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9C263-296A-47F1-91BE-233A572E3320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454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:\графика\asadal\scool\scool\38 [Converted].png"/>
          <p:cNvPicPr>
            <a:picLocks noChangeAspect="1" noChangeArrowheads="1"/>
          </p:cNvPicPr>
          <p:nvPr userDrawn="1"/>
        </p:nvPicPr>
        <p:blipFill>
          <a:blip r:embed="rId2" cstate="print"/>
          <a:srcRect l="11539" b="11938"/>
          <a:stretch>
            <a:fillRect/>
          </a:stretch>
        </p:blipFill>
        <p:spPr bwMode="auto">
          <a:xfrm>
            <a:off x="0" y="5357813"/>
            <a:ext cx="3286125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:\графика\asadal\scool\scool\23\10101010.png"/>
          <p:cNvPicPr>
            <a:picLocks noChangeAspect="1" noChangeArrowheads="1"/>
          </p:cNvPicPr>
          <p:nvPr userDrawn="1"/>
        </p:nvPicPr>
        <p:blipFill>
          <a:blip r:embed="rId3" cstate="print"/>
          <a:srcRect r="11858"/>
          <a:stretch>
            <a:fillRect/>
          </a:stretch>
        </p:blipFill>
        <p:spPr bwMode="auto">
          <a:xfrm>
            <a:off x="8215313" y="5175250"/>
            <a:ext cx="928687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BB06A1AC-39FB-4E80-B652-2891DAEF8EB4}" type="datetime1">
              <a:rPr lang="ru-RU" smtClean="0"/>
              <a:pPr>
                <a:defRPr/>
              </a:pPr>
              <a:t>06.11.2019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13" cy="365125"/>
          </a:xfrm>
        </p:spPr>
        <p:txBody>
          <a:bodyPr/>
          <a:lstStyle>
            <a:lvl1pPr>
              <a:defRPr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323FC22F-577A-47DD-9452-52CA4FABA2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4DD91-02F9-4945-BF3C-CFCB2713724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75898-A1FD-4CBB-89FF-D1C96C610EA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9D75A-880B-42B3-8795-EBDB56CDB2B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22129-9252-4F84-B6F6-96633536F7D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86688-A56B-40D9-879A-11800E319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825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572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494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957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796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2400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874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925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31170-AE2F-4034-AD3D-722EE35EC02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680EB-A1BC-4478-B461-AEAD0EA0D6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4655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6393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050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598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FA92A-F9BB-489B-AEB0-2ADE8B60EB2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8CFD9-9702-4C3C-834C-C1FB725B17E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9D8F9-71F8-4A8B-A6DD-775FE6A3352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FDB4F-954C-4D71-9F18-BD7C1E5878C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C1129-DA18-4C68-8F92-5F7B66F7682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A92BC-A35B-4247-A1FA-E68DFCF56F6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F4078-4EFD-48D5-9552-BE900ECC6B4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3F68B-0712-41DD-AD3D-3DA1195A15E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34DF2-3684-4C15-81D8-9B61B60AC8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437F9-015C-4DB9-A50B-D3AE7934B17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D1BA0-5DA6-478E-8896-CF1E4B783EC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5471E-561E-41A8-8211-60EBCD96BD6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3F0AD-C2A5-4BFB-AEE6-702E070B434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EFB32-CD6B-43D0-8A13-A7F6E51865A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5" cstate="print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6" cstate="print"/>
          <a:srcRect l="11539" b="11938"/>
          <a:stretch>
            <a:fillRect/>
          </a:stretch>
        </p:blipFill>
        <p:spPr bwMode="auto">
          <a:xfrm>
            <a:off x="0" y="5357813"/>
            <a:ext cx="3286125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7" cstate="print"/>
          <a:srcRect r="11858"/>
          <a:stretch>
            <a:fillRect/>
          </a:stretch>
        </p:blipFill>
        <p:spPr bwMode="auto">
          <a:xfrm>
            <a:off x="8215313" y="5175250"/>
            <a:ext cx="928687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313"/>
            <a:ext cx="9144000" cy="1143000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30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71625"/>
            <a:ext cx="8229600" cy="455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C6C8CC-DC0F-49DE-91F9-16BA7218FE0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AA653D-2A80-4E5C-B593-1F44F17E857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77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F2F2F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26689-DD26-4507-A458-355CA32811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5DFB3-5689-4057-AA14-C174914DF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35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j0408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888"/>
            <a:ext cx="1450975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ятно 2 4"/>
          <p:cNvSpPr/>
          <p:nvPr/>
        </p:nvSpPr>
        <p:spPr>
          <a:xfrm>
            <a:off x="359136" y="439627"/>
            <a:ext cx="3097212" cy="3024188"/>
          </a:xfrm>
          <a:prstGeom prst="irregularSeal2">
            <a:avLst/>
          </a:prstGeom>
          <a:solidFill>
            <a:schemeClr val="accent3">
              <a:lumMod val="5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 rot="19700664">
            <a:off x="882084" y="1431745"/>
            <a:ext cx="2322513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dirty="0" smtClean="0"/>
              <a:t>«Плохой учитель преподносит истину – хороший учит </a:t>
            </a:r>
            <a:r>
              <a:rPr lang="ru-RU" sz="1400" dirty="0"/>
              <a:t>её находить»</a:t>
            </a:r>
          </a:p>
          <a:p>
            <a:r>
              <a:rPr lang="ru-RU" sz="1400" dirty="0"/>
              <a:t>       </a:t>
            </a:r>
            <a:r>
              <a:rPr lang="ru-RU" sz="1400" dirty="0" smtClean="0"/>
              <a:t> </a:t>
            </a:r>
            <a:r>
              <a:rPr lang="ru-RU" sz="1400" dirty="0"/>
              <a:t>А. Дистервег </a:t>
            </a:r>
          </a:p>
        </p:txBody>
      </p:sp>
      <p:sp>
        <p:nvSpPr>
          <p:cNvPr id="7" name="Пятно 2 6"/>
          <p:cNvSpPr/>
          <p:nvPr/>
        </p:nvSpPr>
        <p:spPr>
          <a:xfrm rot="1628104">
            <a:off x="5574880" y="504796"/>
            <a:ext cx="3889375" cy="2376488"/>
          </a:xfrm>
          <a:prstGeom prst="irregularSeal2">
            <a:avLst/>
          </a:prstGeom>
          <a:solidFill>
            <a:schemeClr val="bg1">
              <a:lumMod val="5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 rot="965288">
            <a:off x="6127550" y="1218912"/>
            <a:ext cx="26130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/>
              <a:t>«Творческий учитель – это тот, кто открывает, умудряет и ободряет»</a:t>
            </a:r>
          </a:p>
          <a:p>
            <a:r>
              <a:rPr lang="ru-RU" sz="1600" dirty="0"/>
              <a:t>                       Н.Рерих</a:t>
            </a:r>
          </a:p>
        </p:txBody>
      </p:sp>
      <p:sp>
        <p:nvSpPr>
          <p:cNvPr id="9" name="Пятно 2 8"/>
          <p:cNvSpPr/>
          <p:nvPr/>
        </p:nvSpPr>
        <p:spPr>
          <a:xfrm rot="896083">
            <a:off x="122344" y="3759308"/>
            <a:ext cx="3081253" cy="2727414"/>
          </a:xfrm>
          <a:prstGeom prst="irregularSeal2">
            <a:avLst/>
          </a:prstGeom>
          <a:solidFill>
            <a:srgbClr val="00B0F0"/>
          </a:solidFill>
          <a:ln>
            <a:solidFill>
              <a:srgbClr val="BAE494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extBox 12"/>
          <p:cNvSpPr txBox="1">
            <a:spLocks noChangeArrowheads="1"/>
          </p:cNvSpPr>
          <p:nvPr/>
        </p:nvSpPr>
        <p:spPr bwMode="auto">
          <a:xfrm rot="20519106">
            <a:off x="546959" y="4584853"/>
            <a:ext cx="22320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/>
              <a:t>«Урок – это помощь. Кому-то скорая, кому-то неотложная»</a:t>
            </a:r>
          </a:p>
          <a:p>
            <a:r>
              <a:rPr lang="ru-RU" sz="1600" dirty="0"/>
              <a:t>              Е.Н.Ильин</a:t>
            </a:r>
          </a:p>
        </p:txBody>
      </p:sp>
      <p:sp>
        <p:nvSpPr>
          <p:cNvPr id="11" name="Пятно 2 10"/>
          <p:cNvSpPr/>
          <p:nvPr/>
        </p:nvSpPr>
        <p:spPr>
          <a:xfrm rot="1308832">
            <a:off x="2574503" y="1835144"/>
            <a:ext cx="4488719" cy="3566427"/>
          </a:xfrm>
          <a:prstGeom prst="irregularSeal2">
            <a:avLst/>
          </a:prstGeom>
          <a:solidFill>
            <a:srgbClr val="99FF33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TextBox 14"/>
          <p:cNvSpPr txBox="1">
            <a:spLocks noChangeArrowheads="1"/>
          </p:cNvSpPr>
          <p:nvPr/>
        </p:nvSpPr>
        <p:spPr bwMode="auto">
          <a:xfrm>
            <a:off x="3163553" y="3242300"/>
            <a:ext cx="310149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dirty="0"/>
              <a:t>«Урок – важнейшая сфера жизни, в которой соприкасаются педагог и ученик»</a:t>
            </a:r>
          </a:p>
          <a:p>
            <a:r>
              <a:rPr lang="ru-RU" sz="1400" dirty="0"/>
              <a:t>       В.А.Сухомлинский</a:t>
            </a:r>
          </a:p>
        </p:txBody>
      </p:sp>
      <p:sp>
        <p:nvSpPr>
          <p:cNvPr id="13" name="Пятно 2 12"/>
          <p:cNvSpPr/>
          <p:nvPr/>
        </p:nvSpPr>
        <p:spPr>
          <a:xfrm>
            <a:off x="5813011" y="3882628"/>
            <a:ext cx="3419872" cy="2880320"/>
          </a:xfrm>
          <a:prstGeom prst="irregularSeal2">
            <a:avLst/>
          </a:prstGeom>
          <a:solidFill>
            <a:srgbClr val="CCCC00"/>
          </a:solidFill>
          <a:ln>
            <a:solidFill>
              <a:srgbClr val="E494E4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TextBox 16"/>
          <p:cNvSpPr txBox="1">
            <a:spLocks noChangeArrowheads="1"/>
          </p:cNvSpPr>
          <p:nvPr/>
        </p:nvSpPr>
        <p:spPr bwMode="auto">
          <a:xfrm rot="291178">
            <a:off x="6399127" y="4863301"/>
            <a:ext cx="2332037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dirty="0"/>
              <a:t>«Ученик – это не сосуд, который надо наполнить, а факел, который нужно зажечь»</a:t>
            </a:r>
          </a:p>
          <a:p>
            <a:r>
              <a:rPr lang="ru-RU" sz="1400" dirty="0"/>
              <a:t>         Д.И.Менделеев</a:t>
            </a:r>
          </a:p>
        </p:txBody>
      </p:sp>
      <p:pic>
        <p:nvPicPr>
          <p:cNvPr id="15" name="Picture 16" descr="http://www.gifpark.su/Gifs/THINGS/CARANDASH/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48355">
            <a:off x="2471721" y="5410581"/>
            <a:ext cx="506095" cy="113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80517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Собеседование после просмотра урока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323517"/>
            <a:ext cx="8501122" cy="4286267"/>
          </a:xfrm>
        </p:spPr>
        <p:txBody>
          <a:bodyPr/>
          <a:lstStyle/>
          <a:p>
            <a:pPr lvl="0">
              <a:buNone/>
            </a:pPr>
            <a:r>
              <a:rPr lang="ru-RU" sz="2000" dirty="0">
                <a:solidFill>
                  <a:srgbClr val="002060"/>
                </a:solidFill>
              </a:rPr>
              <a:t>- </a:t>
            </a:r>
            <a:r>
              <a:rPr lang="ru-RU" sz="2400" dirty="0">
                <a:solidFill>
                  <a:srgbClr val="002060"/>
                </a:solidFill>
              </a:rPr>
              <a:t>сам педагог рассказывает о своем уроке, о том, что ему, по его мнению, удалось, что нет;</a:t>
            </a:r>
          </a:p>
          <a:p>
            <a:pPr lvl="0">
              <a:buNone/>
            </a:pPr>
            <a:r>
              <a:rPr lang="ru-RU" sz="2400" dirty="0">
                <a:solidFill>
                  <a:srgbClr val="002060"/>
                </a:solidFill>
              </a:rPr>
              <a:t>- затем присутствующий анализирует положительные стороны урока;</a:t>
            </a:r>
          </a:p>
          <a:p>
            <a:pPr lvl="0">
              <a:buNone/>
            </a:pPr>
            <a:r>
              <a:rPr lang="ru-RU" sz="2400" dirty="0">
                <a:solidFill>
                  <a:srgbClr val="002060"/>
                </a:solidFill>
              </a:rPr>
              <a:t>- только после этого следует разбор отрицательных моментов;</a:t>
            </a:r>
          </a:p>
          <a:p>
            <a:pPr lvl="0">
              <a:buNone/>
            </a:pPr>
            <a:r>
              <a:rPr lang="ru-RU" sz="2400" dirty="0">
                <a:solidFill>
                  <a:srgbClr val="002060"/>
                </a:solidFill>
              </a:rPr>
              <a:t>- наконец, делаются предложения, как избавиться от недостатков;</a:t>
            </a:r>
          </a:p>
          <a:p>
            <a:pPr lvl="0">
              <a:buNone/>
            </a:pPr>
            <a:r>
              <a:rPr lang="ru-RU" sz="2400" dirty="0">
                <a:solidFill>
                  <a:srgbClr val="002060"/>
                </a:solidFill>
              </a:rPr>
              <a:t>- после разбора педагог вновь высказывает свое мнение, и, наконец, в обсуждение проблем включаются все присутствующие.</a:t>
            </a:r>
          </a:p>
          <a:p>
            <a:pPr algn="just"/>
            <a:endParaRPr lang="ru-RU" dirty="0" smtClean="0"/>
          </a:p>
          <a:p>
            <a:endParaRPr lang="ru-RU" dirty="0"/>
          </a:p>
        </p:txBody>
      </p:sp>
      <p:pic>
        <p:nvPicPr>
          <p:cNvPr id="5" name="Picture 16" descr="http://www.gifpark.su/Gifs/THINGS/CARANDASH/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48355">
            <a:off x="2374792" y="5370866"/>
            <a:ext cx="506095" cy="113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8592175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318" y="1236497"/>
            <a:ext cx="9144000" cy="1143000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Анализ урока учитывает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2001896" y="2755092"/>
            <a:ext cx="484632" cy="97840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6623470" y="2755092"/>
            <a:ext cx="484632" cy="97840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4908" y="3920689"/>
            <a:ext cx="32147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особенности темы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222263" y="4822775"/>
            <a:ext cx="484632" cy="97840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365667" y="4764598"/>
            <a:ext cx="484632" cy="97840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175733" y="5743142"/>
            <a:ext cx="371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индивидуальность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учителя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78103" y="3705246"/>
            <a:ext cx="30718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возможности     школы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631380" y="5773838"/>
            <a:ext cx="24112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 класса </a:t>
            </a:r>
            <a:endParaRPr lang="ru-RU" sz="2800" dirty="0"/>
          </a:p>
        </p:txBody>
      </p:sp>
      <p:pic>
        <p:nvPicPr>
          <p:cNvPr id="14" name="Picture 10" descr="http://animo2.ucoz.ru/_ph/56/1/684697512.jp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0939" y="3868276"/>
            <a:ext cx="1746741" cy="1524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6" descr="http://www.gifpark.su/Gifs/THINGS/CARANDASH/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971921">
            <a:off x="2265827" y="5363553"/>
            <a:ext cx="441403" cy="993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Прямоугольник 2"/>
          <p:cNvSpPr>
            <a:spLocks noChangeArrowheads="1"/>
          </p:cNvSpPr>
          <p:nvPr/>
        </p:nvSpPr>
        <p:spPr bwMode="auto">
          <a:xfrm>
            <a:off x="300524" y="1412776"/>
            <a:ext cx="8820646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sz="3200" u="sng" kern="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С чего начинать?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sz="2400" dirty="0" smtClean="0"/>
              <a:t>1.Четко </a:t>
            </a:r>
            <a:r>
              <a:rPr lang="ru-RU" sz="2400" b="1" dirty="0" smtClean="0"/>
              <a:t>определить и сформулировать</a:t>
            </a:r>
            <a:r>
              <a:rPr lang="ru-RU" sz="2400" dirty="0" smtClean="0"/>
              <a:t> </a:t>
            </a:r>
            <a:r>
              <a:rPr lang="ru-RU" sz="2400" b="1" dirty="0" smtClean="0"/>
              <a:t>тему</a:t>
            </a:r>
            <a:endParaRPr lang="ru-RU" sz="2400" dirty="0" smtClean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sz="2400" dirty="0" smtClean="0"/>
              <a:t>2.</a:t>
            </a:r>
            <a:r>
              <a:rPr lang="ru-RU" sz="2400" b="1" dirty="0" smtClean="0"/>
              <a:t>Определить и четко сформулировать </a:t>
            </a:r>
            <a:r>
              <a:rPr lang="ru-RU" sz="2400" dirty="0" smtClean="0"/>
              <a:t>для себя и отдельно для учащихся </a:t>
            </a:r>
            <a:r>
              <a:rPr lang="ru-RU" sz="2400" b="1" dirty="0" smtClean="0"/>
              <a:t>целевую установку урока </a:t>
            </a:r>
            <a:r>
              <a:rPr lang="ru-RU" sz="2400" dirty="0" smtClean="0"/>
              <a:t>- зачем он нужен? В связи с этим надо обозначить обучающие, развивающие и воспитательные задачи урока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sz="2400" dirty="0" smtClean="0"/>
              <a:t>3.Спланировать учебный материал таким образом, чтобы каждый предыдущий этап плавно переходил в последующий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sz="2400" dirty="0" smtClean="0"/>
              <a:t>4.Продумать "изюминку" урока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sz="2400" dirty="0" smtClean="0"/>
              <a:t>5.Спланировать контроль за деятельностью учащихся на уроке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sz="2400" dirty="0"/>
              <a:t>6</a:t>
            </a:r>
            <a:r>
              <a:rPr lang="ru-RU" sz="2400" dirty="0" smtClean="0"/>
              <a:t>.Подготовить оборудование для урока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sz="2400" dirty="0" smtClean="0"/>
              <a:t>7.Продумать задание на дом </a:t>
            </a:r>
          </a:p>
        </p:txBody>
      </p:sp>
    </p:spTree>
    <p:extLst>
      <p:ext uri="{BB962C8B-B14F-4D97-AF65-F5344CB8AC3E}">
        <p14:creationId xmlns:p14="http://schemas.microsoft.com/office/powerpoint/2010/main" val="371281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Прямоугольник 2"/>
          <p:cNvSpPr>
            <a:spLocks noChangeArrowheads="1"/>
          </p:cNvSpPr>
          <p:nvPr/>
        </p:nvSpPr>
        <p:spPr bwMode="auto">
          <a:xfrm>
            <a:off x="1259632" y="1916832"/>
            <a:ext cx="8208962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4800" dirty="0">
                <a:solidFill>
                  <a:srgbClr val="7030A0"/>
                </a:solidFill>
              </a:rPr>
              <a:t>Цель урока – желаемый результат ( цель одна)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3600" i="1" dirty="0" smtClean="0">
                <a:solidFill>
                  <a:srgbClr val="0000FF"/>
                </a:solidFill>
              </a:rPr>
              <a:t>т.е</a:t>
            </a:r>
            <a:r>
              <a:rPr lang="ru-RU" sz="3600" i="1" dirty="0">
                <a:solidFill>
                  <a:srgbClr val="0000FF"/>
                </a:solidFill>
              </a:rPr>
              <a:t>. образовательный продукт, который должен быть реальным и конкретным</a:t>
            </a:r>
            <a:endParaRPr lang="ru-RU" sz="3600" dirty="0">
              <a:solidFill>
                <a:srgbClr val="0000FF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355012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rganization Chart 5"/>
          <p:cNvGrpSpPr>
            <a:grpSpLocks/>
          </p:cNvGrpSpPr>
          <p:nvPr/>
        </p:nvGrpSpPr>
        <p:grpSpPr bwMode="auto">
          <a:xfrm>
            <a:off x="179512" y="132624"/>
            <a:ext cx="8569325" cy="6524625"/>
            <a:chOff x="288" y="1017"/>
            <a:chExt cx="1440" cy="2448"/>
          </a:xfrm>
        </p:grpSpPr>
        <p:cxnSp>
          <p:nvCxnSpPr>
            <p:cNvPr id="1041" name="_s1041"/>
            <p:cNvCxnSpPr>
              <a:cxnSpLocks noChangeShapeType="1"/>
              <a:stCxn id="11" idx="1"/>
              <a:endCxn id="6" idx="2"/>
            </p:cNvCxnSpPr>
            <p:nvPr/>
          </p:nvCxnSpPr>
          <p:spPr bwMode="auto">
            <a:xfrm rot="10800000">
              <a:off x="720" y="1305"/>
              <a:ext cx="144" cy="2016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2" name="_s1042"/>
            <p:cNvCxnSpPr>
              <a:cxnSpLocks noChangeShapeType="1"/>
              <a:stCxn id="10" idx="1"/>
              <a:endCxn id="6" idx="2"/>
            </p:cNvCxnSpPr>
            <p:nvPr/>
          </p:nvCxnSpPr>
          <p:spPr bwMode="auto">
            <a:xfrm rot="10800000">
              <a:off x="720" y="1305"/>
              <a:ext cx="144" cy="1584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3" name="_s1043"/>
            <p:cNvCxnSpPr>
              <a:cxnSpLocks noChangeShapeType="1"/>
              <a:stCxn id="9" idx="1"/>
              <a:endCxn id="6" idx="2"/>
            </p:cNvCxnSpPr>
            <p:nvPr/>
          </p:nvCxnSpPr>
          <p:spPr bwMode="auto">
            <a:xfrm rot="10800000">
              <a:off x="720" y="1305"/>
              <a:ext cx="144" cy="1152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4" name="_s1044"/>
            <p:cNvCxnSpPr>
              <a:cxnSpLocks noChangeShapeType="1"/>
              <a:stCxn id="8" idx="1"/>
              <a:endCxn id="6" idx="2"/>
            </p:cNvCxnSpPr>
            <p:nvPr/>
          </p:nvCxnSpPr>
          <p:spPr bwMode="auto">
            <a:xfrm rot="10800000">
              <a:off x="720" y="1305"/>
              <a:ext cx="144" cy="720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5" name="_s1045"/>
            <p:cNvCxnSpPr>
              <a:cxnSpLocks noChangeShapeType="1"/>
              <a:stCxn id="7" idx="1"/>
              <a:endCxn id="6" idx="2"/>
            </p:cNvCxnSpPr>
            <p:nvPr/>
          </p:nvCxnSpPr>
          <p:spPr bwMode="auto">
            <a:xfrm rot="10800000">
              <a:off x="720" y="1305"/>
              <a:ext cx="144" cy="288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" name="_s1046"/>
            <p:cNvSpPr>
              <a:spLocks noChangeArrowheads="1"/>
            </p:cNvSpPr>
            <p:nvPr/>
          </p:nvSpPr>
          <p:spPr bwMode="auto">
            <a:xfrm>
              <a:off x="288" y="1017"/>
              <a:ext cx="864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A800">
                    <a:gamma/>
                    <a:shade val="46275"/>
                    <a:invGamma/>
                  </a:srgbClr>
                </a:gs>
                <a:gs pos="100000">
                  <a:srgbClr val="00A800"/>
                </a:gs>
              </a:gsLst>
              <a:lin ang="189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Цель урока зависит</a:t>
              </a:r>
            </a:p>
          </p:txBody>
        </p:sp>
        <p:sp>
          <p:nvSpPr>
            <p:cNvPr id="7" name="_s1047"/>
            <p:cNvSpPr>
              <a:spLocks noChangeArrowheads="1"/>
            </p:cNvSpPr>
            <p:nvPr/>
          </p:nvSpPr>
          <p:spPr bwMode="auto">
            <a:xfrm>
              <a:off x="864" y="1449"/>
              <a:ext cx="864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A800">
                    <a:gamma/>
                    <a:shade val="46275"/>
                    <a:invGamma/>
                  </a:srgbClr>
                </a:gs>
                <a:gs pos="100000">
                  <a:srgbClr val="00A800"/>
                </a:gs>
              </a:gsLst>
              <a:lin ang="189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От содержания урока</a:t>
              </a:r>
            </a:p>
          </p:txBody>
        </p:sp>
        <p:sp>
          <p:nvSpPr>
            <p:cNvPr id="8" name="_s1048"/>
            <p:cNvSpPr>
              <a:spLocks noChangeArrowheads="1"/>
            </p:cNvSpPr>
            <p:nvPr/>
          </p:nvSpPr>
          <p:spPr bwMode="auto">
            <a:xfrm>
              <a:off x="864" y="1881"/>
              <a:ext cx="864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A800">
                    <a:gamma/>
                    <a:shade val="46275"/>
                    <a:invGamma/>
                  </a:srgbClr>
                </a:gs>
                <a:gs pos="100000">
                  <a:srgbClr val="00A800"/>
                </a:gs>
              </a:gsLst>
              <a:lin ang="189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От уровня профессионального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мастерства </a:t>
              </a:r>
            </a:p>
          </p:txBody>
        </p:sp>
        <p:sp>
          <p:nvSpPr>
            <p:cNvPr id="9" name="_s1049"/>
            <p:cNvSpPr>
              <a:spLocks noChangeArrowheads="1"/>
            </p:cNvSpPr>
            <p:nvPr/>
          </p:nvSpPr>
          <p:spPr bwMode="auto">
            <a:xfrm>
              <a:off x="864" y="2313"/>
              <a:ext cx="864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A800">
                    <a:gamma/>
                    <a:shade val="46275"/>
                    <a:invGamma/>
                  </a:srgbClr>
                </a:gs>
                <a:gs pos="100000">
                  <a:srgbClr val="00A800"/>
                </a:gs>
              </a:gsLst>
              <a:lin ang="189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От типа урока</a:t>
              </a:r>
            </a:p>
          </p:txBody>
        </p:sp>
        <p:sp>
          <p:nvSpPr>
            <p:cNvPr id="10" name="_s1050"/>
            <p:cNvSpPr>
              <a:spLocks noChangeArrowheads="1"/>
            </p:cNvSpPr>
            <p:nvPr/>
          </p:nvSpPr>
          <p:spPr bwMode="auto">
            <a:xfrm>
              <a:off x="864" y="2745"/>
              <a:ext cx="864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A800">
                    <a:gamma/>
                    <a:shade val="46275"/>
                    <a:invGamma/>
                  </a:srgbClr>
                </a:gs>
                <a:gs pos="100000">
                  <a:srgbClr val="00A800"/>
                </a:gs>
              </a:gsLst>
              <a:lin ang="189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От методов и форм работы</a:t>
              </a:r>
            </a:p>
          </p:txBody>
        </p:sp>
        <p:sp>
          <p:nvSpPr>
            <p:cNvPr id="11" name="_s1051"/>
            <p:cNvSpPr>
              <a:spLocks noChangeArrowheads="1"/>
            </p:cNvSpPr>
            <p:nvPr/>
          </p:nvSpPr>
          <p:spPr bwMode="auto">
            <a:xfrm>
              <a:off x="864" y="3177"/>
              <a:ext cx="864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A800">
                    <a:gamma/>
                    <a:shade val="46275"/>
                    <a:invGamma/>
                  </a:srgbClr>
                </a:gs>
                <a:gs pos="100000">
                  <a:srgbClr val="00A800"/>
                </a:gs>
              </a:gsLst>
              <a:lin ang="189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От уровня  класса и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возможностей учеников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1774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Заголовок 1"/>
          <p:cNvSpPr>
            <a:spLocks noGrp="1"/>
          </p:cNvSpPr>
          <p:nvPr>
            <p:ph type="title"/>
          </p:nvPr>
        </p:nvSpPr>
        <p:spPr>
          <a:xfrm>
            <a:off x="251520" y="1484784"/>
            <a:ext cx="8229600" cy="796925"/>
          </a:xfrm>
        </p:spPr>
        <p:txBody>
          <a:bodyPr/>
          <a:lstStyle/>
          <a:p>
            <a:pPr eaLnBrk="1" hangingPunct="1"/>
            <a:r>
              <a:rPr lang="ru-RU" sz="40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Целеполагание </a:t>
            </a:r>
          </a:p>
        </p:txBody>
      </p:sp>
      <p:sp>
        <p:nvSpPr>
          <p:cNvPr id="284675" name="Содержимое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5643562"/>
          </a:xfrm>
        </p:spPr>
        <p:txBody>
          <a:bodyPr/>
          <a:lstStyle/>
          <a:p>
            <a:pPr eaLnBrk="1" hangingPunct="1">
              <a:defRPr/>
            </a:pPr>
            <a:endParaRPr lang="ru-RU" sz="2700" dirty="0" smtClean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ru-RU" sz="2700" dirty="0">
                <a:solidFill>
                  <a:srgbClr val="002060"/>
                </a:solidFill>
              </a:rPr>
              <a:t>Указание </a:t>
            </a:r>
            <a:r>
              <a:rPr lang="ru-RU" sz="2700" dirty="0" smtClean="0">
                <a:solidFill>
                  <a:srgbClr val="002060"/>
                </a:solidFill>
              </a:rPr>
              <a:t>цели </a:t>
            </a:r>
            <a:r>
              <a:rPr lang="ru-RU" sz="2700" dirty="0">
                <a:solidFill>
                  <a:srgbClr val="002060"/>
                </a:solidFill>
              </a:rPr>
              <a:t>на специальном стенде “Что сегодня на уроке?” </a:t>
            </a:r>
            <a:endParaRPr lang="ru-RU" sz="2700" dirty="0" smtClean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ru-RU" sz="2700" dirty="0" smtClean="0">
                <a:solidFill>
                  <a:srgbClr val="002060"/>
                </a:solidFill>
              </a:rPr>
              <a:t>Объяснить учащимся цель урока одновременно с сообщением темы</a:t>
            </a:r>
          </a:p>
          <a:p>
            <a:pPr eaLnBrk="1" hangingPunct="1">
              <a:defRPr/>
            </a:pPr>
            <a:r>
              <a:rPr lang="ru-RU" sz="2700" dirty="0" smtClean="0">
                <a:solidFill>
                  <a:srgbClr val="002060"/>
                </a:solidFill>
              </a:rPr>
              <a:t>Сообщить цель в виде проблемного задания </a:t>
            </a:r>
          </a:p>
          <a:p>
            <a:pPr eaLnBrk="1" hangingPunct="1">
              <a:defRPr/>
            </a:pPr>
            <a:r>
              <a:rPr lang="ru-RU" sz="2700" dirty="0" smtClean="0">
                <a:solidFill>
                  <a:srgbClr val="002060"/>
                </a:solidFill>
              </a:rPr>
              <a:t>В </a:t>
            </a:r>
            <a:r>
              <a:rPr lang="ru-RU" sz="2700" dirty="0">
                <a:solidFill>
                  <a:srgbClr val="002060"/>
                </a:solidFill>
              </a:rPr>
              <a:t>начале урока </a:t>
            </a:r>
            <a:r>
              <a:rPr lang="ru-RU" sz="2700" dirty="0" smtClean="0">
                <a:solidFill>
                  <a:srgbClr val="002060"/>
                </a:solidFill>
              </a:rPr>
              <a:t>дать загадку, </a:t>
            </a:r>
            <a:r>
              <a:rPr lang="ru-RU" sz="2700" dirty="0">
                <a:solidFill>
                  <a:srgbClr val="002060"/>
                </a:solidFill>
              </a:rPr>
              <a:t>отгадка к которой будет открыта при работе над новым материалом </a:t>
            </a:r>
          </a:p>
          <a:p>
            <a:pPr eaLnBrk="1" hangingPunct="1">
              <a:defRPr/>
            </a:pPr>
            <a:endParaRPr lang="ru-RU" sz="2700" dirty="0" smtClean="0"/>
          </a:p>
          <a:p>
            <a:pPr eaLnBrk="1" hangingPunct="1">
              <a:defRPr/>
            </a:pPr>
            <a:endParaRPr lang="ru-RU" sz="2700" dirty="0" smtClean="0"/>
          </a:p>
        </p:txBody>
      </p:sp>
    </p:spTree>
    <p:extLst>
      <p:ext uri="{BB962C8B-B14F-4D97-AF65-F5344CB8AC3E}">
        <p14:creationId xmlns:p14="http://schemas.microsoft.com/office/powerpoint/2010/main" val="330470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2924944"/>
            <a:ext cx="7313612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800" dirty="0" smtClean="0">
                <a:solidFill>
                  <a:srgbClr val="7030A0"/>
                </a:solidFill>
              </a:rPr>
              <a:t>Цель урока трансформируется в педагогические задачи:</a:t>
            </a:r>
          </a:p>
        </p:txBody>
      </p:sp>
    </p:spTree>
    <p:extLst>
      <p:ext uri="{BB962C8B-B14F-4D97-AF65-F5344CB8AC3E}">
        <p14:creationId xmlns:p14="http://schemas.microsoft.com/office/powerpoint/2010/main" val="167328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3817" y="1358320"/>
            <a:ext cx="8229600" cy="4810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ЗАДАЧИ УРОКА:</a:t>
            </a:r>
            <a:endParaRPr lang="en-US" dirty="0" smtClean="0">
              <a:solidFill>
                <a:srgbClr val="7030A0"/>
              </a:solidFill>
              <a:latin typeface="Arial Black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77842" y="1657468"/>
            <a:ext cx="8607425" cy="2159000"/>
            <a:chOff x="1296" y="1344"/>
            <a:chExt cx="2976" cy="432"/>
          </a:xfrm>
        </p:grpSpPr>
        <p:sp>
          <p:nvSpPr>
            <p:cNvPr id="21508" name="AutoShape 4"/>
            <p:cNvSpPr>
              <a:spLocks noChangeArrowheads="1"/>
            </p:cNvSpPr>
            <p:nvPr/>
          </p:nvSpPr>
          <p:spPr bwMode="gray">
            <a:xfrm>
              <a:off x="1536" y="141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1509" name="AutoShape 5"/>
            <p:cNvSpPr>
              <a:spLocks noChangeArrowheads="1"/>
            </p:cNvSpPr>
            <p:nvPr/>
          </p:nvSpPr>
          <p:spPr bwMode="gray">
            <a:xfrm>
              <a:off x="1296" y="134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1510" name="Text Box 6"/>
            <p:cNvSpPr txBox="1">
              <a:spLocks noChangeArrowheads="1"/>
            </p:cNvSpPr>
            <p:nvPr/>
          </p:nvSpPr>
          <p:spPr bwMode="gray">
            <a:xfrm>
              <a:off x="1771" y="1434"/>
              <a:ext cx="2464" cy="2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u="sng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Обучающие:</a:t>
              </a:r>
              <a:r>
                <a:rPr lang="ru-RU" sz="20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 создать условия для усвоения и понимания решения …, организовать деятельность школьников по самостоятельному применению знаний в разнообразных ситуациях при решении …</a:t>
              </a:r>
              <a:endPara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endParaRPr>
            </a:p>
          </p:txBody>
        </p:sp>
        <p:sp>
          <p:nvSpPr>
            <p:cNvPr id="279569" name="Text Box 7"/>
            <p:cNvSpPr txBox="1">
              <a:spLocks noChangeArrowheads="1"/>
            </p:cNvSpPr>
            <p:nvPr/>
          </p:nvSpPr>
          <p:spPr bwMode="gray">
            <a:xfrm>
              <a:off x="1469" y="1406"/>
              <a:ext cx="67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ru-RU" sz="2400">
                <a:latin typeface="Calibri" panose="020F0502020204030204" pitchFamily="34" charset="0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-140069" y="4598324"/>
            <a:ext cx="9051925" cy="2420937"/>
            <a:chOff x="1296" y="1824"/>
            <a:chExt cx="3041" cy="432"/>
          </a:xfrm>
        </p:grpSpPr>
        <p:sp>
          <p:nvSpPr>
            <p:cNvPr id="21513" name="AutoShape 9"/>
            <p:cNvSpPr>
              <a:spLocks noChangeArrowheads="1"/>
            </p:cNvSpPr>
            <p:nvPr/>
          </p:nvSpPr>
          <p:spPr bwMode="gray">
            <a:xfrm>
              <a:off x="1601" y="1903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1514" name="AutoShape 10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9564" name="Text Box 11"/>
            <p:cNvSpPr txBox="1">
              <a:spLocks noChangeArrowheads="1"/>
            </p:cNvSpPr>
            <p:nvPr/>
          </p:nvSpPr>
          <p:spPr bwMode="gray">
            <a:xfrm>
              <a:off x="1765" y="1925"/>
              <a:ext cx="2471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ru-RU" sz="2000" b="1" u="sng">
                  <a:latin typeface="Calibri" panose="020F0502020204030204" pitchFamily="34" charset="0"/>
                </a:rPr>
                <a:t>Воспитывающие:</a:t>
              </a:r>
              <a:r>
                <a:rPr lang="ru-RU" sz="2000" b="1">
                  <a:latin typeface="Calibri" panose="020F0502020204030204" pitchFamily="34" charset="0"/>
                </a:rPr>
                <a:t> воспитывать чувство ответственности каждого школьника за собственную деятельность и деятельность всего класса, способствовать сплочению команды, класса …</a:t>
              </a:r>
              <a:endParaRPr lang="en-US" sz="2000" b="1">
                <a:latin typeface="Calibri" panose="020F0502020204030204" pitchFamily="34" charset="0"/>
              </a:endParaRPr>
            </a:p>
          </p:txBody>
        </p:sp>
        <p:sp>
          <p:nvSpPr>
            <p:cNvPr id="279565" name="Text Box 12"/>
            <p:cNvSpPr txBox="1">
              <a:spLocks noChangeArrowheads="1"/>
            </p:cNvSpPr>
            <p:nvPr/>
          </p:nvSpPr>
          <p:spPr bwMode="gray">
            <a:xfrm>
              <a:off x="1472" y="1886"/>
              <a:ext cx="64" cy="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ru-RU" sz="2400">
                <a:latin typeface="Calibri" panose="020F0502020204030204" pitchFamily="34" charset="0"/>
              </a:endParaRP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82563" y="3256344"/>
            <a:ext cx="8848725" cy="1873250"/>
            <a:chOff x="1296" y="2304"/>
            <a:chExt cx="3034" cy="432"/>
          </a:xfrm>
        </p:grpSpPr>
        <p:sp>
          <p:nvSpPr>
            <p:cNvPr id="21518" name="AutoShape 14"/>
            <p:cNvSpPr>
              <a:spLocks noChangeArrowheads="1"/>
            </p:cNvSpPr>
            <p:nvPr/>
          </p:nvSpPr>
          <p:spPr bwMode="gray">
            <a:xfrm>
              <a:off x="1594" y="2393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1519" name="AutoShape 15"/>
            <p:cNvSpPr>
              <a:spLocks noChangeArrowheads="1"/>
            </p:cNvSpPr>
            <p:nvPr/>
          </p:nvSpPr>
          <p:spPr bwMode="gray">
            <a:xfrm>
              <a:off x="1296" y="230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9560" name="Text Box 16"/>
            <p:cNvSpPr txBox="1">
              <a:spLocks noChangeArrowheads="1"/>
            </p:cNvSpPr>
            <p:nvPr/>
          </p:nvSpPr>
          <p:spPr bwMode="gray">
            <a:xfrm>
              <a:off x="1741" y="2414"/>
              <a:ext cx="2443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ru-RU" sz="2000" b="1" u="sng" dirty="0">
                  <a:latin typeface="Calibri" panose="020F0502020204030204" pitchFamily="34" charset="0"/>
                </a:rPr>
                <a:t>Развивающие:</a:t>
              </a:r>
              <a:r>
                <a:rPr lang="ru-RU" sz="2000" b="1" dirty="0">
                  <a:latin typeface="Calibri" panose="020F0502020204030204" pitchFamily="34" charset="0"/>
                </a:rPr>
                <a:t> создать содержательные и организационные условия для развития у школьников познавательной компетентности …</a:t>
              </a:r>
              <a:endParaRPr lang="en-US" sz="2000" b="1" dirty="0">
                <a:latin typeface="Calibri" panose="020F0502020204030204" pitchFamily="34" charset="0"/>
              </a:endParaRPr>
            </a:p>
          </p:txBody>
        </p:sp>
        <p:sp>
          <p:nvSpPr>
            <p:cNvPr id="279561" name="Text Box 17"/>
            <p:cNvSpPr txBox="1">
              <a:spLocks noChangeArrowheads="1"/>
            </p:cNvSpPr>
            <p:nvPr/>
          </p:nvSpPr>
          <p:spPr bwMode="gray">
            <a:xfrm>
              <a:off x="1472" y="2366"/>
              <a:ext cx="65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ru-RU" sz="240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5323934"/>
      </p:ext>
    </p:extLst>
  </p:cSld>
  <p:clrMapOvr>
    <a:masterClrMapping/>
  </p:clrMapOvr>
  <p:transition advTm="58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2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08000" cy="706090"/>
          </a:xfrm>
          <a:ln>
            <a:solidFill>
              <a:schemeClr val="accent3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</a:rPr>
              <a:t>Этапы урока</a:t>
            </a:r>
            <a:endParaRPr lang="ru-RU" sz="4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63132" y="1556792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996666"/>
              </a:buClr>
              <a:buSzPct val="80000"/>
              <a:defRPr/>
            </a:pPr>
            <a:r>
              <a:rPr lang="ru-RU" sz="2400" kern="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1.- Организационный момент</a:t>
            </a:r>
          </a:p>
          <a:p>
            <a:pPr lvl="0">
              <a:buClr>
                <a:srgbClr val="996666"/>
              </a:buClr>
              <a:buSzPct val="80000"/>
              <a:defRPr/>
            </a:pPr>
            <a:r>
              <a:rPr lang="ru-RU" sz="2400" kern="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 - Мотивация </a:t>
            </a:r>
          </a:p>
          <a:p>
            <a:pPr lvl="0">
              <a:buClr>
                <a:srgbClr val="996666"/>
              </a:buClr>
              <a:buSzPct val="80000"/>
              <a:defRPr/>
            </a:pPr>
            <a:r>
              <a:rPr lang="ru-RU" sz="2400" kern="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 - Целеполагание</a:t>
            </a:r>
          </a:p>
          <a:p>
            <a:pPr lvl="0">
              <a:buClr>
                <a:srgbClr val="996666"/>
              </a:buClr>
              <a:buSzPct val="80000"/>
              <a:defRPr/>
            </a:pPr>
            <a:r>
              <a:rPr lang="ru-RU" sz="2400" kern="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 - Постановка задач урока</a:t>
            </a:r>
          </a:p>
          <a:p>
            <a:pPr lvl="0">
              <a:buClr>
                <a:srgbClr val="996666"/>
              </a:buClr>
              <a:buSzPct val="80000"/>
              <a:defRPr/>
            </a:pPr>
            <a:r>
              <a:rPr lang="ru-RU" sz="2400" kern="0" dirty="0">
                <a:solidFill>
                  <a:schemeClr val="bg1"/>
                </a:solidFill>
                <a:latin typeface="Comic Sans MS" panose="030F0702030302020204" pitchFamily="66" charset="0"/>
              </a:rPr>
              <a:t>2. Фонетическая зарядка/ Речевая разминка</a:t>
            </a:r>
          </a:p>
          <a:p>
            <a:pPr lvl="0">
              <a:buClr>
                <a:srgbClr val="996666"/>
              </a:buClr>
              <a:buSzPct val="80000"/>
              <a:defRPr/>
            </a:pPr>
            <a:r>
              <a:rPr lang="ru-RU" sz="2400" kern="0" dirty="0">
                <a:solidFill>
                  <a:schemeClr val="bg1"/>
                </a:solidFill>
                <a:latin typeface="Comic Sans MS" panose="030F0702030302020204" pitchFamily="66" charset="0"/>
              </a:rPr>
              <a:t>3. Учебное взаимодействие учителя и учеников </a:t>
            </a:r>
          </a:p>
          <a:p>
            <a:pPr lvl="0">
              <a:buClr>
                <a:srgbClr val="996666"/>
              </a:buClr>
              <a:buSzPct val="80000"/>
              <a:defRPr/>
            </a:pPr>
            <a:r>
              <a:rPr lang="ru-RU" sz="2400" kern="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*  Физкультминутка</a:t>
            </a:r>
          </a:p>
          <a:p>
            <a:pPr lvl="0">
              <a:buClr>
                <a:srgbClr val="996666"/>
              </a:buClr>
              <a:buSzPct val="80000"/>
              <a:defRPr/>
            </a:pPr>
            <a:r>
              <a:rPr lang="ru-RU" sz="2400" kern="0" dirty="0">
                <a:solidFill>
                  <a:schemeClr val="bg1"/>
                </a:solidFill>
                <a:latin typeface="Comic Sans MS" panose="030F0702030302020204" pitchFamily="66" charset="0"/>
              </a:rPr>
              <a:t>4. Оценивание/ Формирование умений оценки и самоконтроля учащихся</a:t>
            </a:r>
          </a:p>
          <a:p>
            <a:pPr lvl="0">
              <a:buClr>
                <a:srgbClr val="996666"/>
              </a:buClr>
              <a:buSzPct val="80000"/>
              <a:defRPr/>
            </a:pPr>
            <a:r>
              <a:rPr lang="ru-RU" sz="2400" kern="0" dirty="0">
                <a:solidFill>
                  <a:schemeClr val="bg1"/>
                </a:solidFill>
                <a:latin typeface="Comic Sans MS" panose="030F0702030302020204" pitchFamily="66" charset="0"/>
              </a:rPr>
              <a:t>5. Комментирование выполнения цели и задач урока </a:t>
            </a:r>
            <a:r>
              <a:rPr lang="ru-RU" sz="2400" kern="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(рефлексия) </a:t>
            </a:r>
          </a:p>
          <a:p>
            <a:pPr lvl="0">
              <a:buClr>
                <a:srgbClr val="996666"/>
              </a:buClr>
              <a:buSzPct val="80000"/>
              <a:defRPr/>
            </a:pPr>
            <a:r>
              <a:rPr lang="ru-RU" sz="2400" kern="0" dirty="0">
                <a:solidFill>
                  <a:schemeClr val="bg1"/>
                </a:solidFill>
                <a:latin typeface="Comic Sans MS" panose="030F0702030302020204" pitchFamily="66" charset="0"/>
              </a:rPr>
              <a:t>6. Объяснение домашнего задания, подведение итогов</a:t>
            </a:r>
          </a:p>
        </p:txBody>
      </p:sp>
    </p:spTree>
    <p:extLst>
      <p:ext uri="{BB962C8B-B14F-4D97-AF65-F5344CB8AC3E}">
        <p14:creationId xmlns:p14="http://schemas.microsoft.com/office/powerpoint/2010/main" val="46281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8710" y="1124744"/>
            <a:ext cx="91440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dirty="0" smtClean="0">
                <a:solidFill>
                  <a:srgbClr val="7030A0"/>
                </a:solidFill>
              </a:rPr>
              <a:t>Комбинированный урок включает следующие элементы: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648" y="2267744"/>
            <a:ext cx="8897789" cy="4525963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Организационный момент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Повторение пройденного материала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Проверка дом. задания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Введение нового материала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Закрепление нового материала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Физкультминутка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Контроль по результатам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Задание на дом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Подведение итогов. Рефлексия</a:t>
            </a:r>
          </a:p>
        </p:txBody>
      </p:sp>
    </p:spTree>
    <p:extLst>
      <p:ext uri="{BB962C8B-B14F-4D97-AF65-F5344CB8AC3E}">
        <p14:creationId xmlns:p14="http://schemas.microsoft.com/office/powerpoint/2010/main" val="2428145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000763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1367</TotalTime>
  <Words>492</Words>
  <Application>Microsoft Office PowerPoint</Application>
  <PresentationFormat>Экран (4:3)</PresentationFormat>
  <Paragraphs>73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Arial</vt:lpstr>
      <vt:lpstr>Arial Black</vt:lpstr>
      <vt:lpstr>Calibri</vt:lpstr>
      <vt:lpstr>Cambria</vt:lpstr>
      <vt:lpstr>Comic Sans MS</vt:lpstr>
      <vt:lpstr>Garamond</vt:lpstr>
      <vt:lpstr>Tahoma</vt:lpstr>
      <vt:lpstr>Times New Roman</vt:lpstr>
      <vt:lpstr>30007630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Целеполагание </vt:lpstr>
      <vt:lpstr>Цель урока трансформируется в педагогические задачи:</vt:lpstr>
      <vt:lpstr>ЗАДАЧИ УРОКА:</vt:lpstr>
      <vt:lpstr>Этапы урока</vt:lpstr>
      <vt:lpstr>Комбинированный урок включает следующие элементы:</vt:lpstr>
      <vt:lpstr>Собеседование после просмотра урока</vt:lpstr>
      <vt:lpstr>Анализ урока учитывает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Учреждение образования «Оршанская государственная средняя школа №8»</dc:title>
  <dc:creator>UserXP</dc:creator>
  <cp:lastModifiedBy>Corei3</cp:lastModifiedBy>
  <cp:revision>145</cp:revision>
  <dcterms:created xsi:type="dcterms:W3CDTF">2007-06-16T16:00:14Z</dcterms:created>
  <dcterms:modified xsi:type="dcterms:W3CDTF">2019-11-06T11:42:46Z</dcterms:modified>
</cp:coreProperties>
</file>