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3" r:id="rId2"/>
    <p:sldId id="256" r:id="rId3"/>
    <p:sldId id="280" r:id="rId4"/>
    <p:sldId id="284" r:id="rId5"/>
    <p:sldId id="278" r:id="rId6"/>
    <p:sldId id="272" r:id="rId7"/>
    <p:sldId id="277" r:id="rId8"/>
    <p:sldId id="274" r:id="rId9"/>
    <p:sldId id="276" r:id="rId10"/>
    <p:sldId id="275" r:id="rId11"/>
    <p:sldId id="273" r:id="rId12"/>
    <p:sldId id="293" r:id="rId13"/>
    <p:sldId id="292" r:id="rId14"/>
    <p:sldId id="295" r:id="rId15"/>
    <p:sldId id="296" r:id="rId16"/>
    <p:sldId id="297" r:id="rId17"/>
    <p:sldId id="298" r:id="rId18"/>
    <p:sldId id="29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71" autoAdjust="0"/>
    <p:restoredTop sz="94660"/>
  </p:normalViewPr>
  <p:slideViewPr>
    <p:cSldViewPr>
      <p:cViewPr>
        <p:scale>
          <a:sx n="66" d="100"/>
          <a:sy n="66" d="100"/>
        </p:scale>
        <p:origin x="-153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558CD-876C-44C3-A107-F8166B249241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A2520-7267-46BC-A9DD-75AE605D9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1931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BA2520-7267-46BC-A9DD-75AE605D9CD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45A1E-1661-4AB2-A8A7-3CAF3F7AB86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54;&#1090;&#1082;&#1088;%20&#1091;&#1088;&#1086;&#1082;%20&#1087;&#1072;&#1087;&#1086;&#1088;&#1086;&#1090;&#1085;&#1080;&#1082;&#1080;%206%20&#1082;&#1083;&#1072;&#1089;&#1089;\&#1091;&#1082;&#1088;%20&#1087;&#1077;&#1089;&#1085;&#1080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914" y="0"/>
            <a:ext cx="40620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11660" y="0"/>
            <a:ext cx="5132340" cy="342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71934" y="3348741"/>
            <a:ext cx="5072066" cy="350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02" y="2500306"/>
            <a:ext cx="22002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85720" y="4734342"/>
            <a:ext cx="35004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Иван Купала</a:t>
            </a:r>
            <a:endParaRPr lang="ru-RU" sz="6600" dirty="0"/>
          </a:p>
        </p:txBody>
      </p:sp>
      <p:pic>
        <p:nvPicPr>
          <p:cNvPr id="9" name="укр пес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7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4786346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Гаметофит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214842" cy="528641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	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Гаметофит</a:t>
            </a:r>
            <a:r>
              <a:rPr lang="ru-RU" sz="2400" b="1" dirty="0" smtClean="0">
                <a:latin typeface="Constantia" pitchFamily="18" charset="0"/>
              </a:rPr>
              <a:t>,</a:t>
            </a:r>
            <a:r>
              <a:rPr lang="ru-RU" sz="2400" dirty="0" smtClean="0">
                <a:latin typeface="Constantia" pitchFamily="18" charset="0"/>
              </a:rPr>
              <a:t> называемый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заростком</a:t>
            </a:r>
            <a:r>
              <a:rPr lang="ru-RU" sz="2400" dirty="0" smtClean="0">
                <a:latin typeface="Constantia" pitchFamily="18" charset="0"/>
              </a:rPr>
              <a:t> - тонкая зеленая пластинка диаметром обычно </a:t>
            </a:r>
            <a:r>
              <a:rPr lang="ru-RU" sz="2400" dirty="0" err="1" smtClean="0">
                <a:latin typeface="Constantia" pitchFamily="18" charset="0"/>
              </a:rPr>
              <a:t>ок</a:t>
            </a:r>
            <a:r>
              <a:rPr lang="ru-RU" sz="2400" dirty="0" smtClean="0">
                <a:latin typeface="Constantia" pitchFamily="18" charset="0"/>
              </a:rPr>
              <a:t>. 6 мм. </a:t>
            </a:r>
          </a:p>
          <a:p>
            <a:pPr algn="just">
              <a:buNone/>
            </a:pPr>
            <a:r>
              <a:rPr lang="ru-RU" sz="2400" dirty="0" smtClean="0">
                <a:latin typeface="Constantia" pitchFamily="18" charset="0"/>
              </a:rPr>
              <a:t>	На нем развиваются мужские и женские половые органы -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антеридии</a:t>
            </a:r>
            <a:r>
              <a:rPr lang="ru-RU" sz="2400" b="1" dirty="0" smtClean="0">
                <a:latin typeface="Constantia" pitchFamily="18" charset="0"/>
              </a:rPr>
              <a:t> 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архегонии</a:t>
            </a:r>
            <a:r>
              <a:rPr lang="ru-RU" sz="2400" dirty="0" smtClean="0">
                <a:latin typeface="Constantia" pitchFamily="18" charset="0"/>
              </a:rPr>
              <a:t>. Когда они созревают, сперматозоиды из антеридиев плывут по покрывающей заросток пленке воды в архегонии и оплодотворяют здесь яйцеклетки. Из </a:t>
            </a:r>
            <a:r>
              <a:rPr lang="ru-RU" sz="2400" b="1" dirty="0" smtClean="0">
                <a:latin typeface="Constantia" pitchFamily="18" charset="0"/>
              </a:rPr>
              <a:t>зиготы</a:t>
            </a:r>
            <a:r>
              <a:rPr lang="ru-RU" sz="2400" dirty="0" smtClean="0">
                <a:latin typeface="Constantia" pitchFamily="18" charset="0"/>
              </a:rPr>
              <a:t> образуется новый спорофит.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69507" y="642918"/>
            <a:ext cx="397449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5222" y="3786190"/>
            <a:ext cx="39687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071546"/>
            <a:ext cx="52149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0"/>
            <a:ext cx="7664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Жизненный                          цикл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321468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Спорофит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643174" y="385762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Гаметофит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143008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Заполните пропуски в тексте, используя полученные знания: </a:t>
            </a:r>
          </a:p>
          <a:p>
            <a:pPr>
              <a:buNone/>
            </a:pPr>
            <a:endParaRPr lang="ru-RU" sz="2800" dirty="0">
              <a:latin typeface="Constantia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1964353"/>
            <a:ext cx="864399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Папоротники произошли от потомков _______________________ и представляют собой одну из древних групп ___________________ растений.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 настоящее время отдел Папоротниковидные насчитывает более __________    видов.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Они растут как на  __________ , так и в ___________________________. В жизненном цикле чередуются _______________________ и _______________________ поколения.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Употребляют в _____________. Применяют в ______________, для изготовления лекарств.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Выращивают в домах, как __________________ растение.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Образуют залежи ____________________ угля.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Закрепление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000108"/>
            <a:ext cx="4564237" cy="512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6211669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корни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85984" y="6211669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корневище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00628" y="6211669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вайи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6211669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сорусы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1643050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1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3357562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2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6248" y="4214818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3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6248" y="5072074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4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43458" y="1000108"/>
            <a:ext cx="412909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Constantia" pitchFamily="18" charset="0"/>
              </a:rPr>
              <a:t>Определите основные элементы строения папоротника. Поместите их названия на правильные места, проверь их мышкой.</a:t>
            </a: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4566 -0.17827 " pathEditMode="relative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99 -0.00092 L 0.37101 -0.28393 " pathEditMode="relative" ptsTypes="AA">
                                      <p:cBhvr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79 -0.0118 L 0.11823 -0.6934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-3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9 -0.03284 L -0.1073 -0.4522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Готовимся к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/>
              <a:t> 	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В чем проявляется усложнение папоротников по сравнению с мхами? Приведите не менее трех признаков. 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pPr lvl="0" algn="just">
              <a:buNone/>
            </a:pPr>
            <a:r>
              <a:rPr lang="ru-RU" dirty="0" smtClean="0">
                <a:latin typeface="Constantia" pitchFamily="18" charset="0"/>
              </a:rPr>
              <a:t>	</a:t>
            </a:r>
            <a:r>
              <a:rPr lang="ru-RU" sz="3000" dirty="0" smtClean="0">
                <a:latin typeface="Constantia" pitchFamily="18" charset="0"/>
              </a:rPr>
              <a:t>- У папоротников появились корни.</a:t>
            </a:r>
          </a:p>
          <a:p>
            <a:pPr lvl="0" algn="just">
              <a:buNone/>
            </a:pPr>
            <a:endParaRPr lang="ru-RU" sz="3000" dirty="0" smtClean="0">
              <a:latin typeface="Constantia" pitchFamily="18" charset="0"/>
            </a:endParaRPr>
          </a:p>
          <a:p>
            <a:pPr lvl="0" algn="just">
              <a:buNone/>
            </a:pPr>
            <a:r>
              <a:rPr lang="ru-RU" sz="3000" dirty="0" smtClean="0">
                <a:latin typeface="Constantia" pitchFamily="18" charset="0"/>
              </a:rPr>
              <a:t>	- У папоротников, в отличие от мхов, сформировалась развитая проводящая ткань.</a:t>
            </a:r>
          </a:p>
          <a:p>
            <a:pPr lvl="0" algn="just">
              <a:buNone/>
            </a:pPr>
            <a:endParaRPr lang="ru-RU" sz="3000" dirty="0" smtClean="0">
              <a:latin typeface="Constantia" pitchFamily="18" charset="0"/>
            </a:endParaRPr>
          </a:p>
          <a:p>
            <a:pPr lvl="0" algn="just">
              <a:buNone/>
            </a:pPr>
            <a:r>
              <a:rPr lang="ru-RU" sz="3000" dirty="0" smtClean="0">
                <a:latin typeface="Constantia" pitchFamily="18" charset="0"/>
              </a:rPr>
              <a:t>	- В цикле развития папоротников бесполое поколение (спорофит) преобладает над половым (гаметофитом), который представлен заростком.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Готовимся к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928670"/>
            <a:ext cx="7515220" cy="5929330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42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Найдите ошибки в приведенном тексте. Укажите номера предложений, в которых они допущены, объясните их. </a:t>
            </a:r>
          </a:p>
          <a:p>
            <a:pPr algn="just">
              <a:buNone/>
            </a:pPr>
            <a:endParaRPr lang="ru-RU" sz="4200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pPr marL="742950" indent="-742950">
              <a:buAutoNum type="arabicParenR"/>
            </a:pPr>
            <a:r>
              <a:rPr lang="ru-RU" sz="6000" b="1" dirty="0" smtClean="0">
                <a:latin typeface="Constantia" pitchFamily="18" charset="0"/>
              </a:rPr>
              <a:t>Папоротники растут только в тропических лесах.</a:t>
            </a:r>
          </a:p>
          <a:p>
            <a:pPr marL="742950" indent="-742950">
              <a:buAutoNum type="arabicParenR"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2)           Они закрепляются в почве только корневищами.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3)           В жизненном цикле папоротников преобладает спорофит –    бесполое оплодотворение.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4)           Гаметы у папоротников образуются в сорусах со спорами.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5)           Для оплодотворения папоротников необходима вода.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6)          После оплодотворения из зиготы вырастает молодой гаметофит – заросток.</a:t>
            </a:r>
          </a:p>
          <a:p>
            <a:pPr>
              <a:buNone/>
            </a:pPr>
            <a:endParaRPr lang="ru-RU" sz="60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 7)         После отмирания заростка развивается новое листостебельное растение. </a:t>
            </a:r>
            <a:endParaRPr lang="ru-RU" sz="6000" dirty="0" smtClean="0"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571612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143116"/>
            <a:ext cx="414334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714620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64331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4500570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5286388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6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14364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7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Готовимся к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3578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Найдите ошибки в приведенном тексте. Укажите номера предложений, в которых они допущены, объясните их. </a:t>
            </a:r>
          </a:p>
          <a:p>
            <a:pPr algn="just">
              <a:buNone/>
            </a:pPr>
            <a:r>
              <a:rPr lang="ru-RU" sz="2400" dirty="0" smtClean="0">
                <a:latin typeface="Constantia" pitchFamily="18" charset="0"/>
              </a:rPr>
              <a:t>	</a:t>
            </a: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	Папоротники – древние споровые растения. </a:t>
            </a:r>
          </a:p>
          <a:p>
            <a:pPr algn="just">
              <a:buNone/>
            </a:pPr>
            <a:endParaRPr lang="ru-RU" sz="2400" b="1" dirty="0" smtClean="0"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	Из споры у них развивается заросток. </a:t>
            </a:r>
          </a:p>
          <a:p>
            <a:pPr algn="just">
              <a:buNone/>
            </a:pPr>
            <a:endParaRPr lang="ru-RU" sz="2400" b="1" dirty="0" smtClean="0"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	Заросток папоротников не содержит хлорофилла. </a:t>
            </a:r>
          </a:p>
          <a:p>
            <a:pPr algn="just">
              <a:buNone/>
            </a:pPr>
            <a:endParaRPr lang="ru-RU" sz="2400" b="1" dirty="0" smtClean="0"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	Он питается за счет питательных веществ, запасенных в споре.</a:t>
            </a: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</a:t>
            </a: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	Папоротники цветут один раз в году. 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500306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214686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00050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71488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78645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428728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Comic Sans MS" pitchFamily="66" charset="0"/>
              </a:rPr>
              <a:t>п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29322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29256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929190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н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429124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29058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28992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8926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428860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п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428728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28728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428728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л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428728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428728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ф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428728" y="542926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428728" y="592933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928794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в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928794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й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928794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я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28860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28860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428860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428860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928926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928926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928926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у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928926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428992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28992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428992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428992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929058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г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929058" y="142873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929058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929058" y="92867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з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929058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429124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429124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429124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у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429124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429124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н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429124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429124" y="592933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429124" y="542926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428992" y="142873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з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3428992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428992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929190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929190" y="142873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929190" y="92867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929190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4929190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в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4929190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4929190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щ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4929190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5429256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ц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5429256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5429256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5429256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5429256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я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5929322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5929322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5929322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н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929322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572264" y="1142984"/>
            <a:ext cx="24288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1. Вымершие растения, от которых произошли современные папоротники.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72264" y="1428736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2. Лист папоротника.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500826" y="1571612"/>
            <a:ext cx="24288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3. Клетки , с помощью которых осуществляется бесполое размножение.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72264" y="1428736"/>
            <a:ext cx="2286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4. Скопление спор на нижней стороне листа.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643702" y="1357298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5. Гаметофит папоротника.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72264" y="1428736"/>
            <a:ext cx="2286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6. Образуется в результате оплодотворения яйцеклетки.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500826" y="2714620"/>
            <a:ext cx="24288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7. Название папоротника, занесенного в Красную книгу.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500826" y="3000372"/>
            <a:ext cx="23574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8. Видоизмененный подземный побег.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00826" y="3286124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9. Современный древовидный папоротник.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500826" y="3643314"/>
            <a:ext cx="2643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10. Органы прикрепления.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19889" y="5000636"/>
            <a:ext cx="2238391" cy="167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" name="TextBox 96"/>
          <p:cNvSpPr txBox="1"/>
          <p:nvPr/>
        </p:nvSpPr>
        <p:spPr>
          <a:xfrm>
            <a:off x="214282" y="428604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Кроссворд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0"/>
                            </p:stCondLst>
                            <p:childTnLst>
                              <p:par>
                                <p:cTn id="1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000"/>
                            </p:stCondLst>
                            <p:childTnLst>
                              <p:par>
                                <p:cTn id="1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00"/>
                            </p:stCondLst>
                            <p:childTnLst>
                              <p:par>
                                <p:cTn id="1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500"/>
                            </p:stCondLst>
                            <p:childTnLst>
                              <p:par>
                                <p:cTn id="2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500"/>
                            </p:stCondLst>
                            <p:childTnLst>
                              <p:par>
                                <p:cTn id="2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500"/>
                            </p:stCondLst>
                            <p:childTnLst>
                              <p:par>
                                <p:cTn id="2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000"/>
                            </p:stCondLst>
                            <p:childTnLst>
                              <p:par>
                                <p:cTn id="2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500"/>
                            </p:stCondLst>
                            <p:childTnLst>
                              <p:par>
                                <p:cTn id="2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500"/>
                            </p:stCondLst>
                            <p:childTnLst>
                              <p:par>
                                <p:cTn id="2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00"/>
                            </p:stCondLst>
                            <p:childTnLst>
                              <p:par>
                                <p:cTn id="2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500"/>
                            </p:stCondLst>
                            <p:childTnLst>
                              <p:par>
                                <p:cTn id="2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000"/>
                            </p:stCondLst>
                            <p:childTnLst>
                              <p:par>
                                <p:cTn id="2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500"/>
                            </p:stCondLst>
                            <p:childTnLst>
                              <p:par>
                                <p:cTn id="3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88" grpId="0"/>
      <p:bldP spid="88" grpId="1"/>
      <p:bldP spid="89" grpId="0"/>
      <p:bldP spid="89" grpId="1"/>
      <p:bldP spid="90" grpId="0" build="allAtOnce"/>
      <p:bldP spid="91" grpId="0" build="allAtOnce"/>
      <p:bldP spid="92" grpId="0" build="allAtOnce"/>
      <p:bldP spid="93" grpId="0" build="allAtOnce"/>
      <p:bldP spid="94" grpId="0" build="allAtOnce"/>
      <p:bldP spid="9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Домашнее 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	Учебник: §42 с.128-130</a:t>
            </a:r>
          </a:p>
          <a:p>
            <a:pPr lvl="0" algn="just">
              <a:buNone/>
            </a:pPr>
            <a:r>
              <a:rPr lang="ru-RU" dirty="0" smtClean="0">
                <a:latin typeface="Constantia" pitchFamily="18" charset="0"/>
              </a:rPr>
              <a:t>	</a:t>
            </a:r>
            <a:r>
              <a:rPr lang="ru-RU" sz="2400" dirty="0" smtClean="0">
                <a:latin typeface="Constantia" pitchFamily="18" charset="0"/>
              </a:rPr>
              <a:t>Подготовить сообщение о разнообразии и значении папоротников и  образовании каменного угля.</a:t>
            </a:r>
          </a:p>
          <a:p>
            <a:pPr>
              <a:buNone/>
            </a:pP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-1"/>
            <a:ext cx="4572000" cy="347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28662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лес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150019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4714884"/>
            <a:ext cx="393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7" y="3479115"/>
            <a:ext cx="4500563" cy="337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421334" y="1852562"/>
            <a:ext cx="64442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Строение и размножение папоротников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Происхождение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Произошли от псилофитов.</a:t>
            </a:r>
          </a:p>
          <a:p>
            <a:r>
              <a:rPr lang="ru-RU" dirty="0" smtClean="0">
                <a:latin typeface="Constantia" pitchFamily="18" charset="0"/>
              </a:rPr>
              <a:t>Что это за растения?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86477" y="3429000"/>
            <a:ext cx="5057523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Лес каменноугольного период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28976"/>
            <a:ext cx="4572032" cy="342902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25215" y="0"/>
            <a:ext cx="2218785" cy="311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429124" y="2571744"/>
            <a:ext cx="3214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Иллюстрация из книги «</a:t>
            </a:r>
            <a:r>
              <a:rPr lang="en-US" dirty="0" err="1" smtClean="0"/>
              <a:t>Kunstformen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Natur</a:t>
            </a:r>
            <a:r>
              <a:rPr lang="en-US" dirty="0" smtClean="0"/>
              <a:t>» </a:t>
            </a:r>
            <a:r>
              <a:rPr lang="ru-RU" dirty="0" smtClean="0"/>
              <a:t>Эрнста Геккеля (1904).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2214578" cy="332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57166"/>
            <a:ext cx="5344020" cy="328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8596" y="3929066"/>
            <a:ext cx="842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Constantia" pitchFamily="18" charset="0"/>
              </a:rPr>
              <a:t>Папоротникообразные наивысшего расцвета достигли в каменноугольный период. На рис.  изображен ландшафт  леса того   времени. Гигантские древние папоротники, древовидные хвощи и плауны сигиллярии с узорной корой обвивались папоротникообразными лианами. Подлесок составляли травянистые формы папоротникообразных. Деревья достигали 30—4ом высоты и более 2 м толщины. </a:t>
            </a:r>
            <a:endParaRPr lang="ru-RU" sz="2400" dirty="0">
              <a:latin typeface="Constanti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14612" y="2143116"/>
            <a:ext cx="785818" cy="1588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0"/>
            <a:ext cx="5229204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Строение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392909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Папоротниковидные</a:t>
            </a:r>
            <a:r>
              <a:rPr lang="ru-RU" sz="2400" dirty="0" smtClean="0">
                <a:latin typeface="Constantia" pitchFamily="18" charset="0"/>
              </a:rPr>
              <a:t> – отдел высших растений, известный с девона. В отличие от моховидных папоротники имеют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проводящую ткань</a:t>
            </a:r>
            <a:r>
              <a:rPr lang="ru-RU" sz="2400" dirty="0" smtClean="0">
                <a:latin typeface="Constantia" pitchFamily="18" charset="0"/>
              </a:rPr>
              <a:t>, доставляющую воду и питательные вещества ко всем органам. У папоротников есть хорошо развитые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листья и стебель</a:t>
            </a:r>
            <a:r>
              <a:rPr lang="ru-RU" sz="2400" dirty="0" smtClean="0">
                <a:latin typeface="Constantia" pitchFamily="18" charset="0"/>
              </a:rPr>
              <a:t>, у многих -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корневище</a:t>
            </a:r>
            <a:r>
              <a:rPr lang="ru-RU" sz="2400" dirty="0" smtClean="0">
                <a:latin typeface="Constantia" pitchFamily="18" charset="0"/>
              </a:rPr>
              <a:t> (</a:t>
            </a:r>
            <a:r>
              <a:rPr lang="ru-RU" sz="2400" b="1" dirty="0" smtClean="0">
                <a:latin typeface="Constantia" pitchFamily="18" charset="0"/>
              </a:rPr>
              <a:t>с придаточными корнями</a:t>
            </a:r>
            <a:r>
              <a:rPr lang="ru-RU" sz="2400" dirty="0" smtClean="0">
                <a:latin typeface="Constantia" pitchFamily="18" charset="0"/>
              </a:rPr>
              <a:t>), однако нет ни цветков, ни семян.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1428736"/>
            <a:ext cx="4762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158" y="1357298"/>
            <a:ext cx="3714776" cy="44291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1. Каковы особенности строения папоротника?</a:t>
            </a:r>
          </a:p>
          <a:p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2. Сравните папоротники с мхами. Найдите признаки сходства и различия.</a:t>
            </a:r>
          </a:p>
          <a:p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3. Обоснуйте принадлежность папоротников к высшим растениям.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Лист папоротника – вайя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4525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Какие  функции  совмещает  лист папоротника?</a:t>
            </a:r>
          </a:p>
          <a:p>
            <a:pPr>
              <a:buNone/>
            </a:pPr>
            <a:r>
              <a:rPr lang="ru-RU" sz="2800" b="1" dirty="0" smtClean="0">
                <a:latin typeface="Constantia" pitchFamily="18" charset="0"/>
              </a:rPr>
              <a:t>      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фотосинтеза и спороношения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143248"/>
            <a:ext cx="2155555" cy="314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3143248"/>
            <a:ext cx="2375500" cy="316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3143248"/>
            <a:ext cx="4190996" cy="314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Спорофит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4572032" cy="492922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Спорофит </a:t>
            </a:r>
            <a:r>
              <a:rPr lang="ru-RU" sz="2600" b="1" dirty="0" smtClean="0">
                <a:latin typeface="Constantia" pitchFamily="18" charset="0"/>
              </a:rPr>
              <a:t>- всем известное зеленое растение - образует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спорангии</a:t>
            </a:r>
            <a:r>
              <a:rPr lang="ru-RU" sz="2600" b="1" dirty="0" smtClean="0">
                <a:latin typeface="Constantia" pitchFamily="18" charset="0"/>
              </a:rPr>
              <a:t>, часто выглядящие как красновато-бурые бугорки на нижней стороне обычных листьев или на специализированных листьях (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спорофиллах</a:t>
            </a:r>
            <a:r>
              <a:rPr lang="ru-RU" sz="2600" b="1" dirty="0" smtClean="0">
                <a:latin typeface="Constantia" pitchFamily="18" charset="0"/>
              </a:rPr>
              <a:t>). Спорангии рассеивают тысячи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</a:t>
            </a:r>
            <a:r>
              <a:rPr lang="ru-RU" sz="2600" b="1" dirty="0" smtClean="0">
                <a:latin typeface="Constantia" pitchFamily="18" charset="0"/>
              </a:rPr>
              <a:t>, каждая из которых в благоприятных условиях прорастает в гаметофит.</a:t>
            </a:r>
            <a:endParaRPr lang="ru-RU" sz="2600" b="1" dirty="0">
              <a:latin typeface="Constant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428736"/>
            <a:ext cx="39243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143504" y="5643578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КОЧЕДЫЖНИК ЖЕНСКИЙ - один из самых обычных папоротников в лесах умеренной зоны.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Споры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	</a:t>
            </a:r>
            <a:r>
              <a:rPr lang="ru-RU" sz="2400" b="1" dirty="0" smtClean="0">
                <a:latin typeface="Constantia" pitchFamily="18" charset="0"/>
              </a:rPr>
              <a:t>На нижней стороне листа созревают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споры,</a:t>
            </a:r>
            <a:r>
              <a:rPr lang="ru-RU" sz="2400" b="1" dirty="0" smtClean="0">
                <a:latin typeface="Constantia" pitchFamily="18" charset="0"/>
              </a:rPr>
              <a:t> иногда собранные в группы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сорусы.</a:t>
            </a:r>
          </a:p>
          <a:p>
            <a:pPr algn="just">
              <a:buNone/>
            </a:pPr>
            <a:endParaRPr lang="ru-RU" sz="20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1684694"/>
            <a:ext cx="5429256" cy="517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73859"/>
            <a:ext cx="3714744" cy="279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429132"/>
            <a:ext cx="6280817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441</Words>
  <Application>Microsoft Office PowerPoint</Application>
  <PresentationFormat>Экран (4:3)</PresentationFormat>
  <Paragraphs>173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Происхождение</vt:lpstr>
      <vt:lpstr>Слайд 4</vt:lpstr>
      <vt:lpstr>Слайд 5</vt:lpstr>
      <vt:lpstr>Строение</vt:lpstr>
      <vt:lpstr>Лист папоротника – вайя</vt:lpstr>
      <vt:lpstr>Спорофит</vt:lpstr>
      <vt:lpstr>Споры</vt:lpstr>
      <vt:lpstr>Гаметофит</vt:lpstr>
      <vt:lpstr>Жизненный                          цикл</vt:lpstr>
      <vt:lpstr>Закрепление</vt:lpstr>
      <vt:lpstr>Закрепление</vt:lpstr>
      <vt:lpstr>Готовимся к ЦТ</vt:lpstr>
      <vt:lpstr>Готовимся к ЦТ</vt:lpstr>
      <vt:lpstr>Готовимся к ЦТ</vt:lpstr>
      <vt:lpstr>Слайд 17</vt:lpstr>
      <vt:lpstr>Домашнее 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папоротники</dc:title>
  <dc:creator>user</dc:creator>
  <cp:lastModifiedBy>Admin</cp:lastModifiedBy>
  <cp:revision>97</cp:revision>
  <dcterms:created xsi:type="dcterms:W3CDTF">2009-11-13T14:21:18Z</dcterms:created>
  <dcterms:modified xsi:type="dcterms:W3CDTF">2016-02-29T10:28:39Z</dcterms:modified>
</cp:coreProperties>
</file>