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8" r:id="rId2"/>
    <p:sldId id="257" r:id="rId3"/>
    <p:sldId id="262" r:id="rId4"/>
    <p:sldId id="285" r:id="rId5"/>
    <p:sldId id="286" r:id="rId6"/>
    <p:sldId id="348" r:id="rId7"/>
    <p:sldId id="260" r:id="rId8"/>
    <p:sldId id="289" r:id="rId9"/>
    <p:sldId id="288" r:id="rId10"/>
    <p:sldId id="263" r:id="rId11"/>
    <p:sldId id="275" r:id="rId12"/>
    <p:sldId id="266" r:id="rId13"/>
    <p:sldId id="300" r:id="rId14"/>
    <p:sldId id="297" r:id="rId15"/>
    <p:sldId id="265" r:id="rId16"/>
    <p:sldId id="281" r:id="rId17"/>
    <p:sldId id="282" r:id="rId18"/>
    <p:sldId id="284" r:id="rId19"/>
    <p:sldId id="267" r:id="rId20"/>
    <p:sldId id="268" r:id="rId21"/>
    <p:sldId id="298" r:id="rId22"/>
    <p:sldId id="299" r:id="rId23"/>
    <p:sldId id="301" r:id="rId24"/>
    <p:sldId id="302" r:id="rId25"/>
    <p:sldId id="291" r:id="rId26"/>
    <p:sldId id="290" r:id="rId27"/>
    <p:sldId id="349" r:id="rId28"/>
    <p:sldId id="347" r:id="rId29"/>
    <p:sldId id="293" r:id="rId30"/>
    <p:sldId id="292" r:id="rId31"/>
    <p:sldId id="294" r:id="rId32"/>
    <p:sldId id="295" r:id="rId33"/>
    <p:sldId id="259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CCFFCC"/>
    <a:srgbClr val="663300"/>
    <a:srgbClr val="0066FF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0" autoAdjust="0"/>
    <p:restoredTop sz="94621" autoAdjust="0"/>
  </p:normalViewPr>
  <p:slideViewPr>
    <p:cSldViewPr>
      <p:cViewPr varScale="1">
        <p:scale>
          <a:sx n="43" d="100"/>
          <a:sy n="43" d="100"/>
        </p:scale>
        <p:origin x="-1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06BF20-653C-4DF6-938C-96F1FB4910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C3B76BB-F719-454C-84F7-3112EBB3D61F}">
      <dgm:prSet/>
      <dgm:spPr/>
      <dgm:t>
        <a:bodyPr/>
        <a:lstStyle/>
        <a:p>
          <a:pPr rtl="0"/>
          <a:r>
            <a:rPr lang="ru-RU" b="1" dirty="0" smtClean="0"/>
            <a:t>Папоротники распространены по всему земному шару, и встречаются, начиная с пустынь и кончая болотами, озерами, рисовыми полями и солоноватыми водами.</a:t>
          </a:r>
          <a:endParaRPr lang="ru-RU" dirty="0"/>
        </a:p>
      </dgm:t>
    </dgm:pt>
    <dgm:pt modelId="{A6B2959A-FE32-4027-8CCB-198AADB6CA52}" type="parTrans" cxnId="{BAE5CAA6-F7E7-4AB3-9570-9BCEAF8EC776}">
      <dgm:prSet/>
      <dgm:spPr/>
      <dgm:t>
        <a:bodyPr/>
        <a:lstStyle/>
        <a:p>
          <a:endParaRPr lang="ru-RU"/>
        </a:p>
      </dgm:t>
    </dgm:pt>
    <dgm:pt modelId="{95D88135-CD87-477F-AD44-C4CE06462A3D}" type="sibTrans" cxnId="{BAE5CAA6-F7E7-4AB3-9570-9BCEAF8EC776}">
      <dgm:prSet/>
      <dgm:spPr/>
      <dgm:t>
        <a:bodyPr/>
        <a:lstStyle/>
        <a:p>
          <a:endParaRPr lang="ru-RU"/>
        </a:p>
      </dgm:t>
    </dgm:pt>
    <dgm:pt modelId="{E98BAA9C-C43C-45C1-9DE5-47ECDCCE46BE}">
      <dgm:prSet/>
      <dgm:spPr/>
      <dgm:t>
        <a:bodyPr/>
        <a:lstStyle/>
        <a:p>
          <a:pPr rtl="0"/>
          <a:r>
            <a:rPr lang="ru-RU" b="1" dirty="0" smtClean="0"/>
            <a:t>Насчитывают  12.000 видов. В тропических лесах Азии, Америки, Австралии произрастают древовидные папоротники 15-25 м в высоту.</a:t>
          </a:r>
          <a:endParaRPr lang="ru-RU" dirty="0"/>
        </a:p>
      </dgm:t>
    </dgm:pt>
    <dgm:pt modelId="{4DB60B52-9439-4691-9AD6-DCD960323759}" type="parTrans" cxnId="{05E8B1E8-E88E-452D-95A8-462C33AD208B}">
      <dgm:prSet/>
      <dgm:spPr/>
      <dgm:t>
        <a:bodyPr/>
        <a:lstStyle/>
        <a:p>
          <a:endParaRPr lang="ru-RU"/>
        </a:p>
      </dgm:t>
    </dgm:pt>
    <dgm:pt modelId="{FA0D015B-F2C6-45AE-A697-C784A4107CAB}" type="sibTrans" cxnId="{05E8B1E8-E88E-452D-95A8-462C33AD208B}">
      <dgm:prSet/>
      <dgm:spPr/>
      <dgm:t>
        <a:bodyPr/>
        <a:lstStyle/>
        <a:p>
          <a:endParaRPr lang="ru-RU"/>
        </a:p>
      </dgm:t>
    </dgm:pt>
    <dgm:pt modelId="{08174F3C-DB89-44F7-9CB5-2D767CBD7D74}" type="pres">
      <dgm:prSet presAssocID="{2406BF20-653C-4DF6-938C-96F1FB4910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FA3FF2-6D32-4A0F-8E0B-FDDE1FE240B6}" type="pres">
      <dgm:prSet presAssocID="{3C3B76BB-F719-454C-84F7-3112EBB3D61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166A7-797B-46EA-9FF1-A3B64254A8C8}" type="pres">
      <dgm:prSet presAssocID="{95D88135-CD87-477F-AD44-C4CE06462A3D}" presName="spacer" presStyleCnt="0"/>
      <dgm:spPr/>
    </dgm:pt>
    <dgm:pt modelId="{4FFBEBDA-6954-4F52-B3C8-C97CF0353DE1}" type="pres">
      <dgm:prSet presAssocID="{E98BAA9C-C43C-45C1-9DE5-47ECDCCE46B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D3CCBA-3447-4E06-8FCD-3CF6C669D28D}" type="presOf" srcId="{2406BF20-653C-4DF6-938C-96F1FB491034}" destId="{08174F3C-DB89-44F7-9CB5-2D767CBD7D74}" srcOrd="0" destOrd="0" presId="urn:microsoft.com/office/officeart/2005/8/layout/vList2"/>
    <dgm:cxn modelId="{BAE5CAA6-F7E7-4AB3-9570-9BCEAF8EC776}" srcId="{2406BF20-653C-4DF6-938C-96F1FB491034}" destId="{3C3B76BB-F719-454C-84F7-3112EBB3D61F}" srcOrd="0" destOrd="0" parTransId="{A6B2959A-FE32-4027-8CCB-198AADB6CA52}" sibTransId="{95D88135-CD87-477F-AD44-C4CE06462A3D}"/>
    <dgm:cxn modelId="{3A6BE8D8-1115-4E43-94F8-8A7639CD8A69}" type="presOf" srcId="{E98BAA9C-C43C-45C1-9DE5-47ECDCCE46BE}" destId="{4FFBEBDA-6954-4F52-B3C8-C97CF0353DE1}" srcOrd="0" destOrd="0" presId="urn:microsoft.com/office/officeart/2005/8/layout/vList2"/>
    <dgm:cxn modelId="{0412804A-5D32-4777-B2A5-AEE731FF8C11}" type="presOf" srcId="{3C3B76BB-F719-454C-84F7-3112EBB3D61F}" destId="{33FA3FF2-6D32-4A0F-8E0B-FDDE1FE240B6}" srcOrd="0" destOrd="0" presId="urn:microsoft.com/office/officeart/2005/8/layout/vList2"/>
    <dgm:cxn modelId="{05E8B1E8-E88E-452D-95A8-462C33AD208B}" srcId="{2406BF20-653C-4DF6-938C-96F1FB491034}" destId="{E98BAA9C-C43C-45C1-9DE5-47ECDCCE46BE}" srcOrd="1" destOrd="0" parTransId="{4DB60B52-9439-4691-9AD6-DCD960323759}" sibTransId="{FA0D015B-F2C6-45AE-A697-C784A4107CAB}"/>
    <dgm:cxn modelId="{29159320-1446-4719-B59A-C010A3E71F74}" type="presParOf" srcId="{08174F3C-DB89-44F7-9CB5-2D767CBD7D74}" destId="{33FA3FF2-6D32-4A0F-8E0B-FDDE1FE240B6}" srcOrd="0" destOrd="0" presId="urn:microsoft.com/office/officeart/2005/8/layout/vList2"/>
    <dgm:cxn modelId="{E90DE2CA-35FD-43B1-8F01-F3ED0FCC95DF}" type="presParOf" srcId="{08174F3C-DB89-44F7-9CB5-2D767CBD7D74}" destId="{31A166A7-797B-46EA-9FF1-A3B64254A8C8}" srcOrd="1" destOrd="0" presId="urn:microsoft.com/office/officeart/2005/8/layout/vList2"/>
    <dgm:cxn modelId="{488979A3-62CB-4459-BA3C-087D60E78602}" type="presParOf" srcId="{08174F3C-DB89-44F7-9CB5-2D767CBD7D74}" destId="{4FFBEBDA-6954-4F52-B3C8-C97CF0353DE1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9EE1A6-06A4-42EF-864D-5AC0C0E38E10}" type="doc">
      <dgm:prSet loTypeId="urn:microsoft.com/office/officeart/2005/8/layout/matrix3" loCatId="matrix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6607EB-B989-42BD-9BCC-84F572FAF3FB}">
      <dgm:prSet custT="1"/>
      <dgm:spPr/>
      <dgm:t>
        <a:bodyPr/>
        <a:lstStyle/>
        <a:p>
          <a:pPr algn="ctr" rtl="0"/>
          <a:r>
            <a:rPr lang="ru-RU" sz="1800" b="1" dirty="0" smtClean="0"/>
            <a:t>Очень разнообразны листья по внешней форме и внутреннему строению.</a:t>
          </a:r>
          <a:r>
            <a:rPr lang="ru-RU" sz="1600" b="1" dirty="0" smtClean="0"/>
            <a:t/>
          </a:r>
          <a:br>
            <a:rPr lang="ru-RU" sz="1600" b="1" dirty="0" smtClean="0"/>
          </a:br>
          <a:r>
            <a:rPr lang="ru-RU" sz="1300" b="1" dirty="0" smtClean="0"/>
            <a:t/>
          </a:r>
          <a:br>
            <a:rPr lang="ru-RU" sz="1300" b="1" dirty="0" smtClean="0"/>
          </a:br>
          <a:r>
            <a:rPr lang="ru-RU" sz="1300" b="1" dirty="0" smtClean="0"/>
            <a:t/>
          </a:r>
          <a:br>
            <a:rPr lang="ru-RU" sz="1300" b="1" dirty="0" smtClean="0"/>
          </a:br>
          <a:r>
            <a:rPr lang="en-US" sz="1300" b="1" dirty="0" smtClean="0"/>
            <a:t/>
          </a:r>
          <a:br>
            <a:rPr lang="en-US" sz="1300" b="1" dirty="0" smtClean="0"/>
          </a:br>
          <a:endParaRPr lang="ru-RU" sz="1300" dirty="0"/>
        </a:p>
      </dgm:t>
    </dgm:pt>
    <dgm:pt modelId="{13DEFCA1-96AB-4785-9DBC-E83C0D3ECB73}" type="parTrans" cxnId="{EB280130-A06D-4F17-B66D-FC10CCFC76C7}">
      <dgm:prSet/>
      <dgm:spPr/>
      <dgm:t>
        <a:bodyPr/>
        <a:lstStyle/>
        <a:p>
          <a:endParaRPr lang="ru-RU"/>
        </a:p>
      </dgm:t>
    </dgm:pt>
    <dgm:pt modelId="{44B0BC36-9CAF-4AD0-BCED-0CB3E1016FC4}" type="sibTrans" cxnId="{EB280130-A06D-4F17-B66D-FC10CCFC76C7}">
      <dgm:prSet/>
      <dgm:spPr/>
      <dgm:t>
        <a:bodyPr/>
        <a:lstStyle/>
        <a:p>
          <a:endParaRPr lang="ru-RU"/>
        </a:p>
      </dgm:t>
    </dgm:pt>
    <dgm:pt modelId="{85C3598D-41D0-4B67-A7AF-030E496A0A55}">
      <dgm:prSet custT="1"/>
      <dgm:spPr/>
      <dgm:t>
        <a:bodyPr/>
        <a:lstStyle/>
        <a:p>
          <a:r>
            <a:rPr lang="ru-RU" sz="1800" b="1" dirty="0" smtClean="0"/>
            <a:t>Они совмещают обе функции - фотосинтез и спороношение. </a:t>
          </a:r>
          <a:endParaRPr lang="ru-RU" sz="1800" dirty="0"/>
        </a:p>
      </dgm:t>
    </dgm:pt>
    <dgm:pt modelId="{69C6153F-2777-4411-99BC-5A04C0F4D762}" type="parTrans" cxnId="{2102643C-1E18-4F1E-BE9A-17CFCAF419B5}">
      <dgm:prSet/>
      <dgm:spPr/>
      <dgm:t>
        <a:bodyPr/>
        <a:lstStyle/>
        <a:p>
          <a:endParaRPr lang="ru-RU"/>
        </a:p>
      </dgm:t>
    </dgm:pt>
    <dgm:pt modelId="{F366012E-E907-481B-9E49-0230B40E8DE9}" type="sibTrans" cxnId="{2102643C-1E18-4F1E-BE9A-17CFCAF419B5}">
      <dgm:prSet/>
      <dgm:spPr/>
      <dgm:t>
        <a:bodyPr/>
        <a:lstStyle/>
        <a:p>
          <a:endParaRPr lang="ru-RU"/>
        </a:p>
      </dgm:t>
    </dgm:pt>
    <dgm:pt modelId="{F5AB7856-3828-4F54-9D1B-EA9674282878}">
      <dgm:prSet/>
      <dgm:spPr/>
      <dgm:t>
        <a:bodyPr/>
        <a:lstStyle/>
        <a:p>
          <a:r>
            <a:rPr lang="ru-RU" b="1" dirty="0" smtClean="0"/>
            <a:t>Как и побег, листья растут своей верхушкой. </a:t>
          </a:r>
          <a:endParaRPr lang="ru-RU" dirty="0"/>
        </a:p>
      </dgm:t>
    </dgm:pt>
    <dgm:pt modelId="{F438A27B-1175-4EA2-81BB-1B21C3548298}" type="parTrans" cxnId="{5C9C9E0B-848C-4DF4-A357-2845813A926B}">
      <dgm:prSet/>
      <dgm:spPr/>
      <dgm:t>
        <a:bodyPr/>
        <a:lstStyle/>
        <a:p>
          <a:endParaRPr lang="ru-RU"/>
        </a:p>
      </dgm:t>
    </dgm:pt>
    <dgm:pt modelId="{AE9CFEFA-BBD1-44A5-898E-549C6A14CB66}" type="sibTrans" cxnId="{5C9C9E0B-848C-4DF4-A357-2845813A926B}">
      <dgm:prSet/>
      <dgm:spPr/>
      <dgm:t>
        <a:bodyPr/>
        <a:lstStyle/>
        <a:p>
          <a:endParaRPr lang="ru-RU"/>
        </a:p>
      </dgm:t>
    </dgm:pt>
    <dgm:pt modelId="{4B1F926B-BB2D-4F6D-8540-D56171A42E69}">
      <dgm:prSet custT="1"/>
      <dgm:spPr/>
      <dgm:t>
        <a:bodyPr/>
        <a:lstStyle/>
        <a:p>
          <a:r>
            <a:rPr lang="ru-RU" sz="1800" b="1" dirty="0" smtClean="0"/>
            <a:t>Их размеры колеблются от нескольких мм до</a:t>
          </a:r>
          <a:br>
            <a:rPr lang="ru-RU" sz="1800" b="1" dirty="0" smtClean="0"/>
          </a:br>
          <a:r>
            <a:rPr lang="ru-RU" sz="1800" b="1" dirty="0" smtClean="0"/>
            <a:t> 30 м. </a:t>
          </a:r>
          <a:endParaRPr lang="ru-RU" sz="1800" dirty="0"/>
        </a:p>
      </dgm:t>
    </dgm:pt>
    <dgm:pt modelId="{6DDD5782-D4AF-49D4-9FDB-2071F37831C7}" type="parTrans" cxnId="{3AECB36C-52D5-42A2-9C5D-A5AA3C9D20B9}">
      <dgm:prSet/>
      <dgm:spPr/>
      <dgm:t>
        <a:bodyPr/>
        <a:lstStyle/>
        <a:p>
          <a:endParaRPr lang="ru-RU"/>
        </a:p>
      </dgm:t>
    </dgm:pt>
    <dgm:pt modelId="{3F256724-AFEC-43C0-9437-1CC7BA1A26A7}" type="sibTrans" cxnId="{3AECB36C-52D5-42A2-9C5D-A5AA3C9D20B9}">
      <dgm:prSet/>
      <dgm:spPr/>
      <dgm:t>
        <a:bodyPr/>
        <a:lstStyle/>
        <a:p>
          <a:endParaRPr lang="ru-RU"/>
        </a:p>
      </dgm:t>
    </dgm:pt>
    <dgm:pt modelId="{8C474DFE-A829-4883-A517-95B2CE3C07B1}" type="pres">
      <dgm:prSet presAssocID="{4F9EE1A6-06A4-42EF-864D-5AC0C0E38E1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636C9F-F73F-422C-91F6-42DD6E124BAF}" type="pres">
      <dgm:prSet presAssocID="{4F9EE1A6-06A4-42EF-864D-5AC0C0E38E10}" presName="diamond" presStyleLbl="bgShp" presStyleIdx="0" presStyleCnt="1" custLinFactNeighborY="-2382"/>
      <dgm:spPr/>
    </dgm:pt>
    <dgm:pt modelId="{550DE3B8-8D95-4CE6-A9BB-C758E88E37D9}" type="pres">
      <dgm:prSet presAssocID="{4F9EE1A6-06A4-42EF-864D-5AC0C0E38E10}" presName="quad1" presStyleLbl="node1" presStyleIdx="0" presStyleCnt="4" custScaleX="130424" custScaleY="200545" custLinFactNeighborX="-9147" custLinFactNeighborY="-532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EE152-56B7-4C0E-9192-8071D0607C20}" type="pres">
      <dgm:prSet presAssocID="{4F9EE1A6-06A4-42EF-864D-5AC0C0E38E10}" presName="quad2" presStyleLbl="node1" presStyleIdx="1" presStyleCnt="4" custScaleX="118531" custScaleY="200118" custLinFactNeighborX="14261" custLinFactNeighborY="-534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9B8ED-47DA-4A8C-BFD5-D08D80E65E78}" type="pres">
      <dgm:prSet presAssocID="{4F9EE1A6-06A4-42EF-864D-5AC0C0E38E10}" presName="quad3" presStyleLbl="node1" presStyleIdx="2" presStyleCnt="4" custScaleX="120842" custScaleY="166792" custLinFactNeighborX="-9517" custLinFactNeighborY="343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1672B-A059-49E8-A6B5-4F0D05BE9DB6}" type="pres">
      <dgm:prSet presAssocID="{4F9EE1A6-06A4-42EF-864D-5AC0C0E38E10}" presName="quad4" presStyleLbl="node1" presStyleIdx="3" presStyleCnt="4" custScaleX="111522" custScaleY="166345" custLinFactNeighborX="15177" custLinFactNeighborY="341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58608B-E7C3-4905-86F6-8F66AA813F6B}" type="presOf" srcId="{796607EB-B989-42BD-9BCC-84F572FAF3FB}" destId="{550DE3B8-8D95-4CE6-A9BB-C758E88E37D9}" srcOrd="0" destOrd="0" presId="urn:microsoft.com/office/officeart/2005/8/layout/matrix3"/>
    <dgm:cxn modelId="{5C9C9E0B-848C-4DF4-A357-2845813A926B}" srcId="{4F9EE1A6-06A4-42EF-864D-5AC0C0E38E10}" destId="{F5AB7856-3828-4F54-9D1B-EA9674282878}" srcOrd="3" destOrd="0" parTransId="{F438A27B-1175-4EA2-81BB-1B21C3548298}" sibTransId="{AE9CFEFA-BBD1-44A5-898E-549C6A14CB66}"/>
    <dgm:cxn modelId="{2102643C-1E18-4F1E-BE9A-17CFCAF419B5}" srcId="{4F9EE1A6-06A4-42EF-864D-5AC0C0E38E10}" destId="{85C3598D-41D0-4B67-A7AF-030E496A0A55}" srcOrd="1" destOrd="0" parTransId="{69C6153F-2777-4411-99BC-5A04C0F4D762}" sibTransId="{F366012E-E907-481B-9E49-0230B40E8DE9}"/>
    <dgm:cxn modelId="{A02D6879-8874-46F2-B5E6-C225F1108392}" type="presOf" srcId="{4B1F926B-BB2D-4F6D-8540-D56171A42E69}" destId="{BF19B8ED-47DA-4A8C-BFD5-D08D80E65E78}" srcOrd="0" destOrd="0" presId="urn:microsoft.com/office/officeart/2005/8/layout/matrix3"/>
    <dgm:cxn modelId="{F2438AB8-755F-45E1-A3DB-6B3FD8189AF1}" type="presOf" srcId="{4F9EE1A6-06A4-42EF-864D-5AC0C0E38E10}" destId="{8C474DFE-A829-4883-A517-95B2CE3C07B1}" srcOrd="0" destOrd="0" presId="urn:microsoft.com/office/officeart/2005/8/layout/matrix3"/>
    <dgm:cxn modelId="{3AECB36C-52D5-42A2-9C5D-A5AA3C9D20B9}" srcId="{4F9EE1A6-06A4-42EF-864D-5AC0C0E38E10}" destId="{4B1F926B-BB2D-4F6D-8540-D56171A42E69}" srcOrd="2" destOrd="0" parTransId="{6DDD5782-D4AF-49D4-9FDB-2071F37831C7}" sibTransId="{3F256724-AFEC-43C0-9437-1CC7BA1A26A7}"/>
    <dgm:cxn modelId="{8ACED9F4-4FF8-4488-B9A4-AA8300865317}" type="presOf" srcId="{F5AB7856-3828-4F54-9D1B-EA9674282878}" destId="{3131672B-A059-49E8-A6B5-4F0D05BE9DB6}" srcOrd="0" destOrd="0" presId="urn:microsoft.com/office/officeart/2005/8/layout/matrix3"/>
    <dgm:cxn modelId="{EB280130-A06D-4F17-B66D-FC10CCFC76C7}" srcId="{4F9EE1A6-06A4-42EF-864D-5AC0C0E38E10}" destId="{796607EB-B989-42BD-9BCC-84F572FAF3FB}" srcOrd="0" destOrd="0" parTransId="{13DEFCA1-96AB-4785-9DBC-E83C0D3ECB73}" sibTransId="{44B0BC36-9CAF-4AD0-BCED-0CB3E1016FC4}"/>
    <dgm:cxn modelId="{3305B0CE-AA21-4791-8F46-3D281CA98068}" type="presOf" srcId="{85C3598D-41D0-4B67-A7AF-030E496A0A55}" destId="{ED6EE152-56B7-4C0E-9192-8071D0607C20}" srcOrd="0" destOrd="0" presId="urn:microsoft.com/office/officeart/2005/8/layout/matrix3"/>
    <dgm:cxn modelId="{D2D6A891-DE03-4572-BA49-50EA93556B03}" type="presParOf" srcId="{8C474DFE-A829-4883-A517-95B2CE3C07B1}" destId="{E8636C9F-F73F-422C-91F6-42DD6E124BAF}" srcOrd="0" destOrd="0" presId="urn:microsoft.com/office/officeart/2005/8/layout/matrix3"/>
    <dgm:cxn modelId="{D9F3FD9B-9CD3-42C3-9892-1729E0D1AFFC}" type="presParOf" srcId="{8C474DFE-A829-4883-A517-95B2CE3C07B1}" destId="{550DE3B8-8D95-4CE6-A9BB-C758E88E37D9}" srcOrd="1" destOrd="0" presId="urn:microsoft.com/office/officeart/2005/8/layout/matrix3"/>
    <dgm:cxn modelId="{B86D8FD7-2EB9-455B-8069-054AE81DD355}" type="presParOf" srcId="{8C474DFE-A829-4883-A517-95B2CE3C07B1}" destId="{ED6EE152-56B7-4C0E-9192-8071D0607C20}" srcOrd="2" destOrd="0" presId="urn:microsoft.com/office/officeart/2005/8/layout/matrix3"/>
    <dgm:cxn modelId="{4FE81AF0-1EE8-462C-B58A-BCE892338507}" type="presParOf" srcId="{8C474DFE-A829-4883-A517-95B2CE3C07B1}" destId="{BF19B8ED-47DA-4A8C-BFD5-D08D80E65E78}" srcOrd="3" destOrd="0" presId="urn:microsoft.com/office/officeart/2005/8/layout/matrix3"/>
    <dgm:cxn modelId="{18D466B1-BC25-411D-9712-EFA9EF49695F}" type="presParOf" srcId="{8C474DFE-A829-4883-A517-95B2CE3C07B1}" destId="{3131672B-A059-49E8-A6B5-4F0D05BE9DB6}" srcOrd="4" destOrd="0" presId="urn:microsoft.com/office/officeart/2005/8/layout/matrix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77A04A-0B1C-4023-A1E3-CC55A5F99C5E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3C95BD6-A7E9-4EB3-86E4-B3F39E743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4C6684-49BF-447E-80D7-3F97119E7CA2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F0F11-9DD6-4585-9FEC-FDAC927CF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D9551-4D94-477F-9C8A-40B3DAD74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68F0E-96E7-4828-B3D0-1640642B9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34C9F-6023-4E34-BF6A-7CD97AF42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60D47-3B9B-4471-9BA0-16C3BF76D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AAD42-0F3D-4154-B71A-04BF1B4D6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BAF6F-7AA8-46F6-B915-1374560BD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18EBE-45AA-4393-8C3B-4AC5E73F8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2249-81D8-461B-9720-C41749B8D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4866E-886D-43A7-A8FC-96E8882B5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00436-B11B-49D5-A23D-83F0522B1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72BB4-0176-4501-96B2-D942A46C6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AEF25-320D-4807-A686-99593513A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100000">
              <a:srgbClr val="9966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3ED69FB-5350-443F-861D-37B3B6493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abcplanet.ru/?title=%D0%A4%D0%B0%D0%B9%D0%BB:Plauni2.jp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1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534400" cy="1238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ПАПОРОТНИКИ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600200" y="5829300"/>
            <a:ext cx="60198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Общая характеристика</a:t>
            </a:r>
          </a:p>
        </p:txBody>
      </p:sp>
      <p:sp>
        <p:nvSpPr>
          <p:cNvPr id="5" name="Скругленный прямоугольник 4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rtlCol="0" anchor="ctr"/>
          <a:lstStyle/>
          <a:p>
            <a:pPr algn="ctr"/>
            <a:r>
              <a:rPr lang="en-US" u="sng" smtClean="0">
                <a:solidFill>
                  <a:srgbClr val="3333CC"/>
                </a:solidFill>
                <a:latin typeface="Arial"/>
              </a:rPr>
              <a:t>900igr.net</a:t>
            </a:r>
            <a:endParaRPr lang="ru-RU" u="sng">
              <a:solidFill>
                <a:srgbClr val="3333CC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Рисунок1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3563938"/>
            <a:ext cx="6121400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Рисунок1004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420938"/>
            <a:ext cx="2381250" cy="4176712"/>
          </a:xfr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52400" y="304800"/>
            <a:ext cx="88392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Для нашей флоры обычны некоторые водно-болотные папоротники. Типичный водно-болотный  папоротник – это плавающая на поверхности воды </a:t>
            </a:r>
            <a:r>
              <a:rPr lang="ru-RU" sz="3200" b="1" u="sng">
                <a:solidFill>
                  <a:srgbClr val="663300"/>
                </a:solidFill>
              </a:rPr>
              <a:t>сальвиния</a:t>
            </a:r>
            <a:r>
              <a:rPr lang="ru-RU" sz="3200" b="1"/>
              <a:t>.</a:t>
            </a: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4591050" y="2492375"/>
            <a:ext cx="2286000" cy="15240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H="1">
            <a:off x="2286000" y="2492375"/>
            <a:ext cx="2286000" cy="15240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3" grpId="0" animBg="1"/>
      <p:bldP spid="143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2571736" y="0"/>
          <a:ext cx="414340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6" cstate="print"/>
          <a:srcRect l="3688" t="19749" r="68896" b="15973"/>
          <a:stretch>
            <a:fillRect/>
          </a:stretch>
        </p:blipFill>
        <p:spPr bwMode="auto">
          <a:xfrm>
            <a:off x="0" y="0"/>
            <a:ext cx="2428875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print"/>
          <a:srcRect l="33937" t="52528" r="38667" b="7167"/>
          <a:stretch>
            <a:fillRect/>
          </a:stretch>
        </p:blipFill>
        <p:spPr bwMode="auto">
          <a:xfrm>
            <a:off x="6715125" y="0"/>
            <a:ext cx="24288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7" cstate="print"/>
          <a:srcRect l="37770" t="33130" r="32286" b="19670"/>
          <a:stretch>
            <a:fillRect/>
          </a:stretch>
        </p:blipFill>
        <p:spPr bwMode="auto">
          <a:xfrm>
            <a:off x="0" y="4286250"/>
            <a:ext cx="25574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6" cstate="print"/>
          <a:srcRect l="71729" t="10945" r="5583" b="19749"/>
          <a:stretch>
            <a:fillRect/>
          </a:stretch>
        </p:blipFill>
        <p:spPr bwMode="auto">
          <a:xfrm>
            <a:off x="7286625" y="2744788"/>
            <a:ext cx="1857375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4" name="Picture 12" descr="Рисунок1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3560" name="Picture 8" descr="папор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0" descr="папоротник_о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183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1" descr="папоротники_ра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0"/>
            <a:ext cx="6075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папоротник11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50292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5181600" y="381000"/>
            <a:ext cx="3657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rgbClr val="006600"/>
                </a:solidFill>
              </a:rPr>
              <a:t>Строение папоротника</a:t>
            </a:r>
            <a:r>
              <a:rPr lang="ru-RU" sz="3600" b="1">
                <a:solidFill>
                  <a:srgbClr val="006600"/>
                </a:solidFill>
              </a:rPr>
              <a:t> </a:t>
            </a:r>
          </a:p>
          <a:p>
            <a:pPr algn="ctr"/>
            <a:endParaRPr lang="ru-RU" sz="3600" b="1">
              <a:solidFill>
                <a:srgbClr val="006600"/>
              </a:solidFill>
            </a:endParaRPr>
          </a:p>
          <a:p>
            <a:pPr algn="ctr"/>
            <a:endParaRPr lang="ru-RU" b="1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 rot="61494" flipH="1">
            <a:off x="1933575" y="3711575"/>
            <a:ext cx="3282950" cy="156051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 flipH="1" flipV="1">
            <a:off x="2916238" y="2276475"/>
            <a:ext cx="22987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 rot="183071" flipH="1">
            <a:off x="4233863" y="2270125"/>
            <a:ext cx="938212" cy="9366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 flipH="1">
            <a:off x="3154363" y="5734050"/>
            <a:ext cx="2065337" cy="5715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5292725" y="1700213"/>
            <a:ext cx="2665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u="sng">
                <a:solidFill>
                  <a:srgbClr val="663300"/>
                </a:solidFill>
              </a:rPr>
              <a:t>Побег</a:t>
            </a:r>
            <a:endParaRPr lang="fr-BE" sz="3600" b="1" u="sng">
              <a:solidFill>
                <a:srgbClr val="663300"/>
              </a:solidFill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5292725" y="2636838"/>
            <a:ext cx="32400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u="sng">
                <a:solidFill>
                  <a:srgbClr val="663300"/>
                </a:solidFill>
              </a:rPr>
              <a:t>Придаточные</a:t>
            </a:r>
            <a:r>
              <a:rPr lang="ru-RU" sz="3600" b="1">
                <a:solidFill>
                  <a:srgbClr val="663300"/>
                </a:solidFill>
              </a:rPr>
              <a:t> </a:t>
            </a:r>
            <a:r>
              <a:rPr lang="ru-RU" sz="3600" b="1" u="sng">
                <a:solidFill>
                  <a:srgbClr val="663300"/>
                </a:solidFill>
              </a:rPr>
              <a:t>корни</a:t>
            </a:r>
            <a:endParaRPr lang="fr-BE" sz="3600" b="1" u="sng">
              <a:solidFill>
                <a:srgbClr val="663300"/>
              </a:solidFill>
            </a:endParaRP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5292725" y="4365625"/>
            <a:ext cx="36004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u="sng">
                <a:solidFill>
                  <a:srgbClr val="663300"/>
                </a:solidFill>
              </a:rPr>
              <a:t>Клубни с запасом питательных веществ</a:t>
            </a:r>
            <a:endParaRPr lang="fr-BE" sz="3600" b="1" u="sng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utoUpdateAnimBg="0"/>
      <p:bldP spid="16407" grpId="0" animBg="1"/>
      <p:bldP spid="16409" grpId="0" animBg="1"/>
      <p:bldP spid="16410" grpId="0" animBg="1"/>
      <p:bldP spid="16413" grpId="0" animBg="1"/>
      <p:bldP spid="16417" grpId="0"/>
      <p:bldP spid="16418" grpId="0"/>
      <p:bldP spid="164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</a:rPr>
              <a:t>Размножение папоротников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90600"/>
            <a:ext cx="44958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На</a:t>
            </a:r>
            <a:r>
              <a:rPr lang="ru-RU" sz="2800" smtClean="0"/>
              <a:t> </a:t>
            </a:r>
            <a:r>
              <a:rPr lang="ru-RU" b="1" smtClean="0"/>
              <a:t>нижней стороне листа папоротника расположены сорусы со спорами. Количество спор может достигать 15.000. </a:t>
            </a:r>
            <a:br>
              <a:rPr lang="ru-RU" b="1" smtClean="0"/>
            </a:br>
            <a:r>
              <a:rPr lang="ru-RU" b="1" smtClean="0"/>
              <a:t>По мере созревания спорангии раскрываются, и споры высыпаются наружу.</a:t>
            </a:r>
          </a:p>
        </p:txBody>
      </p:sp>
      <p:pic>
        <p:nvPicPr>
          <p:cNvPr id="24584" name="Picture 8" descr="Рисунок10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125538"/>
            <a:ext cx="4244975" cy="518318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28625"/>
            <a:ext cx="7358063" cy="6191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8000"/>
                </a:solidFill>
              </a:rPr>
              <a:t>ОТДЕЛ Папоротникообразные</a:t>
            </a:r>
            <a:r>
              <a:rPr lang="ru-RU" b="1" smtClean="0">
                <a:solidFill>
                  <a:srgbClr val="008000"/>
                </a:solidFill>
              </a:rPr>
              <a:t/>
            </a:r>
            <a:br>
              <a:rPr lang="ru-RU" b="1" smtClean="0">
                <a:solidFill>
                  <a:srgbClr val="008000"/>
                </a:solidFill>
              </a:rPr>
            </a:br>
            <a:endParaRPr lang="ru-RU" b="1" smtClean="0">
              <a:solidFill>
                <a:srgbClr val="008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428875" y="714375"/>
            <a:ext cx="6715125" cy="58388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/>
              <a:t>Папоротникообразные – большая группа высших растений.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/>
              <a:t>В нее входят плауны, хвощи и папоротники.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/>
              <a:t>В большинстве своем они травянистые растения, обитающие в тенистых, влажных местах. Все они имеют сходные черты во внутреннем строении, развитии и размножении.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/>
              <a:t>Папоротникообразные</a:t>
            </a:r>
            <a:r>
              <a:rPr lang="en-US" sz="2800" b="1" smtClean="0"/>
              <a:t> </a:t>
            </a:r>
            <a:r>
              <a:rPr lang="ru-RU" sz="2800" b="1" smtClean="0"/>
              <a:t>- высшие споровые растения.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/>
              <a:t>У всех папоротникообразных </a:t>
            </a:r>
            <a:r>
              <a:rPr lang="en-US" sz="2800" b="1" smtClean="0"/>
              <a:t>(</a:t>
            </a:r>
            <a:r>
              <a:rPr lang="ru-RU" sz="2800" b="1" smtClean="0"/>
              <a:t>в отличие от мхов</a:t>
            </a:r>
            <a:r>
              <a:rPr lang="en-US" sz="2800" b="1" smtClean="0"/>
              <a:t>)</a:t>
            </a:r>
            <a:r>
              <a:rPr lang="ru-RU" sz="2800" b="1" smtClean="0"/>
              <a:t> имеются покровные, механические и проводящие ткани.</a:t>
            </a:r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 cstate="print"/>
          <a:srcRect l="5316" t="16833" r="47472"/>
          <a:stretch>
            <a:fillRect/>
          </a:stretch>
        </p:blipFill>
        <p:spPr bwMode="auto">
          <a:xfrm>
            <a:off x="142875" y="1214438"/>
            <a:ext cx="2339975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48" name="Picture 48" descr="споры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808038"/>
            <a:ext cx="8066087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1" name="Picture 51" descr="споры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749300"/>
            <a:ext cx="8143875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2" name="Picture 52" descr="споры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749300"/>
            <a:ext cx="8143875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5" name="Picture 55" descr="споры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695325"/>
            <a:ext cx="8215312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50" name="Rectangle 50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72400" cy="4572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</a:rPr>
              <a:t>Этапы созревания спор</a:t>
            </a:r>
          </a:p>
        </p:txBody>
      </p:sp>
      <p:pic>
        <p:nvPicPr>
          <p:cNvPr id="25647" name="Picture 47" descr="споры14"/>
          <p:cNvPicPr>
            <a:picLocks noGrp="1" noChangeAspect="1" noChangeArrowheads="1"/>
          </p:cNvPicPr>
          <p:nvPr>
            <p:ph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85750" y="785813"/>
            <a:ext cx="8096250" cy="607218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2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2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714512"/>
          </a:xfrm>
        </p:spPr>
        <p:txBody>
          <a:bodyPr/>
          <a:lstStyle/>
          <a:p>
            <a:r>
              <a:rPr lang="ru-RU" sz="2000" b="1" dirty="0" smtClean="0"/>
              <a:t>В отличие от мхов плауны и родственные им хвощи имеют настоящие листья, стебли и корни. Стебли плаунов густо усажены узкими чешуевидными листьями, что и придает им сходство со мхом.</a:t>
            </a:r>
            <a:br>
              <a:rPr lang="ru-RU" sz="2000" b="1" dirty="0" smtClean="0"/>
            </a:br>
            <a:r>
              <a:rPr lang="ru-RU" sz="2000" b="1" dirty="0" smtClean="0"/>
              <a:t>Плауны отличаются от мхов и других более простых растений хороню развитой водопроводящей, или сосудистой, тканью. По клеткам этой ткани, вытянутым в виде трубок,</a:t>
            </a:r>
            <a:r>
              <a:rPr lang="ru-RU" sz="2000" b="1" dirty="0" smtClean="0">
                <a:solidFill>
                  <a:schemeClr val="tx1"/>
                </a:solidFill>
              </a:rPr>
              <a:t> вода </a:t>
            </a:r>
            <a:r>
              <a:rPr lang="ru-RU" sz="2000" b="1" dirty="0" smtClean="0"/>
              <a:t>и питательные вещества доставляются от корней к листьям. </a:t>
            </a:r>
            <a:endParaRPr lang="ru-RU" sz="2000" b="1" dirty="0"/>
          </a:p>
        </p:txBody>
      </p:sp>
      <p:pic>
        <p:nvPicPr>
          <p:cNvPr id="4" name="Содержимое 3" descr="Plauni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143116"/>
            <a:ext cx="750095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44450"/>
            <a:ext cx="9144000" cy="685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006600"/>
                </a:solidFill>
              </a:rPr>
              <a:t>Большинство видов </a:t>
            </a:r>
            <a:br>
              <a:rPr lang="ru-RU" b="1" smtClean="0">
                <a:solidFill>
                  <a:srgbClr val="006600"/>
                </a:solidFill>
              </a:rPr>
            </a:br>
            <a:r>
              <a:rPr lang="ru-RU" b="1" smtClean="0">
                <a:solidFill>
                  <a:srgbClr val="006600"/>
                </a:solidFill>
              </a:rPr>
              <a:t>папоротников являются наземными травами.</a:t>
            </a:r>
          </a:p>
        </p:txBody>
      </p:sp>
      <p:pic>
        <p:nvPicPr>
          <p:cNvPr id="9220" name="Picture 4" descr="папоротни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071563"/>
            <a:ext cx="8820150" cy="56388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36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Прямоугольник 4"/>
          <p:cNvSpPr>
            <a:spLocks noChangeArrowheads="1"/>
          </p:cNvSpPr>
          <p:nvPr/>
        </p:nvSpPr>
        <p:spPr bwMode="auto">
          <a:xfrm>
            <a:off x="1000125" y="2357438"/>
            <a:ext cx="72866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 b="1" i="1">
                <a:solidFill>
                  <a:srgbClr val="0070C0"/>
                </a:solidFill>
              </a:rPr>
              <a:t>Спасибо </a:t>
            </a:r>
            <a:br>
              <a:rPr lang="ru-RU" sz="8800" b="1" i="1">
                <a:solidFill>
                  <a:srgbClr val="0070C0"/>
                </a:solidFill>
              </a:rPr>
            </a:br>
            <a:r>
              <a:rPr lang="ru-RU" sz="8800" b="1" i="1">
                <a:solidFill>
                  <a:srgbClr val="0070C0"/>
                </a:solidFill>
              </a:rPr>
              <a:t>за</a:t>
            </a:r>
            <a:br>
              <a:rPr lang="ru-RU" sz="8800" b="1" i="1">
                <a:solidFill>
                  <a:srgbClr val="0070C0"/>
                </a:solidFill>
              </a:rPr>
            </a:br>
            <a:r>
              <a:rPr lang="ru-RU" sz="8800" b="1" i="1">
                <a:solidFill>
                  <a:srgbClr val="0070C0"/>
                </a:solidFill>
              </a:rPr>
              <a:t>внимание.</a:t>
            </a:r>
            <a:endParaRPr lang="ru-RU" sz="88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6500826" y="2500306"/>
            <a:ext cx="27860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Климат был влажным и теплым. Все это вызывало пышный рост древовидных папоротников. Высота   их достигала 40 м.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42908" y="0"/>
            <a:ext cx="9286908" cy="6858000"/>
          </a:xfrm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142875" y="428625"/>
            <a:ext cx="8315325" cy="35718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148" name="Прямоугольник 5"/>
          <p:cNvSpPr>
            <a:spLocks noChangeArrowheads="1"/>
          </p:cNvSpPr>
          <p:nvPr/>
        </p:nvSpPr>
        <p:spPr bwMode="auto">
          <a:xfrm>
            <a:off x="5715008" y="4000504"/>
            <a:ext cx="357186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</a:rPr>
              <a:t/>
            </a:r>
            <a:br>
              <a:rPr lang="ru-RU" sz="1200" dirty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Отмершие </a:t>
            </a:r>
            <a:r>
              <a:rPr lang="ru-RU" b="1" dirty="0">
                <a:solidFill>
                  <a:schemeClr val="tx2"/>
                </a:solidFill>
              </a:rPr>
              <a:t>растения падали на залитую водой почву. Под действием слоев грунта и воды деревья спрессовывались, за миллионы лет без кислорода они превратились в каменный уголь.</a:t>
            </a:r>
            <a:endParaRPr lang="ru-RU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428604"/>
          </a:xfrm>
        </p:spPr>
        <p:txBody>
          <a:bodyPr/>
          <a:lstStyle/>
          <a:p>
            <a:pPr eaLnBrk="1" hangingPunct="1"/>
            <a:endParaRPr lang="ru-RU" b="1" dirty="0" smtClean="0">
              <a:solidFill>
                <a:srgbClr val="0066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000496" y="714356"/>
          <a:ext cx="4838704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6" cstate="print"/>
          <a:srcRect l="67000" t="13472" b="8417"/>
          <a:stretch>
            <a:fillRect/>
          </a:stretch>
        </p:blipFill>
        <p:spPr bwMode="auto">
          <a:xfrm>
            <a:off x="214313" y="785813"/>
            <a:ext cx="3571875" cy="59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Рисунок 3" descr="К уроку биологии. Плауны. Хвощи. папоротники. 6 класс. Июдина Л.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Содержимое 3" descr="К уроку биологии. Плауны. Хвощи. папоротники. 6 класс. Июдина Л.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866</TotalTime>
  <Words>259</Words>
  <Application>Microsoft Office PowerPoint</Application>
  <PresentationFormat>Экран (4:3)</PresentationFormat>
  <Paragraphs>30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Оформление по умолчанию</vt:lpstr>
      <vt:lpstr>Слайд 1</vt:lpstr>
      <vt:lpstr>ОТДЕЛ Папоротникообразные </vt:lpstr>
      <vt:lpstr>Слайд 3</vt:lpstr>
      <vt:lpstr>Слайд 4</vt:lpstr>
      <vt:lpstr>Слайд 5</vt:lpstr>
      <vt:lpstr>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Размножение папоротников</vt:lpstr>
      <vt:lpstr>Этапы созревания спор</vt:lpstr>
      <vt:lpstr>Слайд 21</vt:lpstr>
      <vt:lpstr>Слайд 22</vt:lpstr>
      <vt:lpstr>Слайд 23</vt:lpstr>
      <vt:lpstr>Слайд 24</vt:lpstr>
      <vt:lpstr>Слайд 25</vt:lpstr>
      <vt:lpstr>Слайд 26</vt:lpstr>
      <vt:lpstr>В отличие от мхов плауны и родственные им хвощи имеют настоящие листья, стебли и корни. Стебли плаунов густо усажены узкими чешуевидными листьями, что и придает им сходство со мхом. Плауны отличаются от мхов и других более простых растений хороню развитой водопроводящей, или сосудистой, тканью. По клеткам этой ткани, вытянутым в виде трубок, вода и питательные вещества доставляются от корней к листьям. 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  Папоротниковидные </dc:title>
  <dc:creator>1</dc:creator>
  <cp:lastModifiedBy>Admin</cp:lastModifiedBy>
  <cp:revision>69</cp:revision>
  <dcterms:created xsi:type="dcterms:W3CDTF">2002-06-18T06:43:55Z</dcterms:created>
  <dcterms:modified xsi:type="dcterms:W3CDTF">2016-02-24T10:42:47Z</dcterms:modified>
</cp:coreProperties>
</file>