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rtleo.com-523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607223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786190"/>
            <a:ext cx="585791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A8A2-E75E-43B0-865A-8342EDEDD3FF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14282" y="214290"/>
            <a:ext cx="6357982" cy="6357982"/>
          </a:xfrm>
          <a:prstGeom prst="roundRect">
            <a:avLst>
              <a:gd name="adj" fmla="val 2005"/>
            </a:avLst>
          </a:prstGeom>
          <a:noFill/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A8A2-E75E-43B0-865A-8342EDEDD3FF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A8A2-E75E-43B0-865A-8342EDEDD3FF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A8A2-E75E-43B0-865A-8342EDEDD3FF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A8A2-E75E-43B0-865A-8342EDEDD3FF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A8A2-E75E-43B0-865A-8342EDEDD3FF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A8A2-E75E-43B0-865A-8342EDEDD3FF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A8A2-E75E-43B0-865A-8342EDEDD3FF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A8A2-E75E-43B0-865A-8342EDEDD3FF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A8A2-E75E-43B0-865A-8342EDEDD3FF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DA8A2-E75E-43B0-865A-8342EDEDD3FF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l="-6000" t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DA8A2-E75E-43B0-865A-8342EDEDD3FF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57;&#1082;&#1088;&#1080;&#1087;&#1082;&#1072;%20&#1080;%20&#1084;&#1086;&#1088;&#1077;.Edvin%20Marton%20-%20Tosca%20Fantasy.%20&#1052;&#1091;&#1079;&#1099;&#1082;&#1072;%20&#1076;&#1091;&#1096;&#1080;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52;&#1091;&#1079;&#1099;&#1082;&#1072;&#1083;&#1100;&#1085;&#1099;&#1077;%20&#1048;&#1085;&#1089;&#1090;&#1088;&#1091;&#1084;&#1077;&#1085;&#1090;&#1099;%20-%20&#1058;&#1056;&#1059;&#1041;&#1040;%20-%20&#1054;&#1073;&#1091;&#1095;&#1072;&#1102;&#1097;&#1080;&#1081;%20&#1052;&#1091;&#1083;&#1100;&#1090;&#1080;&#1082;%20&#1076;&#1083;&#1103;%20&#1076;&#1077;&#1090;&#1077;&#1081;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57;&#1086;&#1073;&#1072;&#1095;&#1100;&#1077;%20&#1089;&#1077;&#1088;&#1076;&#1094;&#1077;.m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OST%20&#1055;&#1080;&#1088;&#1072;&#1090;&#1086;&#1074;%20&#1082;&#1072;&#1088;&#1080;&#1073;&#1089;&#1082;&#1086;&#1075;&#1086;%20&#1084;&#1086;&#1088;&#1103;%20&#1085;&#1072;%20&#1088;&#1086;&#1103;&#1083;&#1077;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55;&#1088;&#1086;&#1082;&#1086;&#1092;&#1100;&#1077;&#1074;%20&#1057;.%20&#1055;&#1077;&#1090;&#1103;%20&#1080;%20&#1042;&#1086;&#1083;&#1082;%20&#1057;&#1080;&#1084;&#1092;&#1086;&#1085;&#1080;&#1095;&#1077;&#1089;&#1082;&#1072;&#1103;%20&#1089;&#1082;&#1072;&#1079;&#1082;&#1072;%20&#1076;&#1083;&#1103;%20&#1076;&#1077;&#1090;&#1077;&#1081;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41;&#1072;&#1083;&#1072;&#1083;&#1072;&#1081;&#1082;&#1072;%20Hard%20Rock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01.02.2014%20-%20&#1050;&#1042;&#1040;&#1056;&#1058;&#1045;&#1058;.%20&#1041;&#1072;&#1089;&#1085;&#1103;%20&#1048;.&#1040;.&#1050;&#1088;&#1099;&#1083;&#1086;&#1074;&#1072;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Интерактивный кроссворд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музыке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539" y="576536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Отгадай ключевое </a:t>
            </a:r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лово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59832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5597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05983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9188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923928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355976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788024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22007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65212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491880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923928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355976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788024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220072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219573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62778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05983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491880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3923928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35597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478802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22007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338003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770051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202099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2634147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066195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3498243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3930291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1331640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763688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195736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2627784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3059832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491880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3923928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3491880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3923928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4355976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6084168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6516216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ая выноска 125"/>
          <p:cNvSpPr/>
          <p:nvPr/>
        </p:nvSpPr>
        <p:spPr>
          <a:xfrm>
            <a:off x="1403715" y="4366347"/>
            <a:ext cx="5040560" cy="1080120"/>
          </a:xfrm>
          <a:prstGeom prst="wedgeRectCallout">
            <a:avLst>
              <a:gd name="adj1" fmla="val 50985"/>
              <a:gd name="adj2" fmla="val -9057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46" y="3010543"/>
            <a:ext cx="1550412" cy="1640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TextBox 1029"/>
          <p:cNvSpPr txBox="1"/>
          <p:nvPr/>
        </p:nvSpPr>
        <p:spPr>
          <a:xfrm>
            <a:off x="1878062" y="4644797"/>
            <a:ext cx="442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Смычком играют на …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251" y="1446268"/>
            <a:ext cx="432048" cy="219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085616" y="1264324"/>
            <a:ext cx="2848173" cy="553282"/>
            <a:chOff x="3085616" y="1264324"/>
            <a:chExt cx="2848173" cy="553282"/>
          </a:xfrm>
        </p:grpSpPr>
        <p:sp>
          <p:nvSpPr>
            <p:cNvPr id="4" name="TextBox 3"/>
            <p:cNvSpPr txBox="1"/>
            <p:nvPr/>
          </p:nvSpPr>
          <p:spPr>
            <a:xfrm>
              <a:off x="3085616" y="1294386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с</a:t>
              </a:r>
              <a:endParaRPr lang="ru-RU" sz="28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491880" y="1294386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</a:rPr>
                <a:t>к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923928" y="1282626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р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55976" y="1282626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и</a:t>
              </a:r>
              <a:endParaRPr lang="ru-RU" sz="28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88024" y="1294386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п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20072" y="1264324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к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652120" y="1264324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а</a:t>
              </a:r>
              <a:endParaRPr lang="ru-RU" sz="2800" b="1" dirty="0"/>
            </a:p>
          </p:txBody>
        </p:sp>
      </p:grp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6804248" y="5158435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117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Отгадай ключевое слово</a:t>
            </a:r>
            <a:endParaRPr lang="ru-RU" sz="2400" dirty="0"/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1578509" y="4166986"/>
            <a:ext cx="5040560" cy="1080120"/>
          </a:xfrm>
          <a:prstGeom prst="wedgeRectCallout">
            <a:avLst>
              <a:gd name="adj1" fmla="val 50985"/>
              <a:gd name="adj2" fmla="val -9057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81" y="2868859"/>
            <a:ext cx="1550412" cy="1640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586146" y="4229992"/>
            <a:ext cx="5539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 какой группе музыкальных инструментов относится труба?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251520" y="1720687"/>
            <a:ext cx="432048" cy="219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305983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49188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923928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355976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788024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22007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65212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76368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219573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2627784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059832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3491880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392392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435597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305983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349188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3923928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4355976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4788024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22007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565212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3491880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3923928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4355976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4788024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5220072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219573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262778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305983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3491880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3923928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435597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478802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522007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1338003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1770051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2202099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2634147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3066195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498243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3930291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1331640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1763688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2195736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627784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3059832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491880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3923928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3491880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3923928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4355976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6084168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6516216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TextBox 144"/>
          <p:cNvSpPr txBox="1"/>
          <p:nvPr/>
        </p:nvSpPr>
        <p:spPr>
          <a:xfrm>
            <a:off x="3085616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3491880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923928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355976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4788024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220072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652120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grpSp>
        <p:nvGrpSpPr>
          <p:cNvPr id="160" name="Группа 159"/>
          <p:cNvGrpSpPr/>
          <p:nvPr/>
        </p:nvGrpSpPr>
        <p:grpSpPr>
          <a:xfrm>
            <a:off x="1838877" y="1525934"/>
            <a:ext cx="2798768" cy="523220"/>
            <a:chOff x="1838877" y="1525934"/>
            <a:chExt cx="2798768" cy="523220"/>
          </a:xfrm>
        </p:grpSpPr>
        <p:sp>
          <p:nvSpPr>
            <p:cNvPr id="152" name="TextBox 151"/>
            <p:cNvSpPr txBox="1"/>
            <p:nvPr/>
          </p:nvSpPr>
          <p:spPr>
            <a:xfrm>
              <a:off x="1838877" y="1525934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д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277288" y="1525934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у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627784" y="1525934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х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059832" y="1525934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о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513984" y="1525934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в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923928" y="1525934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ы</a:t>
              </a:r>
              <a:endParaRPr lang="ru-RU" sz="2800" b="1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355976" y="1525934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е</a:t>
              </a:r>
              <a:endParaRPr lang="ru-RU" sz="2800" b="1" dirty="0"/>
            </a:p>
          </p:txBody>
        </p:sp>
      </p:grpSp>
      <p:sp>
        <p:nvSpPr>
          <p:cNvPr id="161" name="Управляющая кнопка: далее 160">
            <a:hlinkClick r:id="" action="ppaction://hlinkshowjump?jump=nextslide" highlightClick="1"/>
          </p:cNvPr>
          <p:cNvSpPr/>
          <p:nvPr/>
        </p:nvSpPr>
        <p:spPr>
          <a:xfrm>
            <a:off x="6938220" y="5031082"/>
            <a:ext cx="574123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621690"/>
            <a:ext cx="8229600" cy="79451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Отгадай ключевое слово</a:t>
            </a:r>
            <a:endParaRPr lang="ru-RU" sz="2400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1331640" y="4199028"/>
            <a:ext cx="5118931" cy="1318204"/>
          </a:xfrm>
          <a:prstGeom prst="wedgeRectCallout">
            <a:avLst>
              <a:gd name="adj1" fmla="val 50985"/>
              <a:gd name="adj2" fmla="val -9057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 каком музыкальном инструменте играл Шариков из фильма «Собачье сердце»?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87324" y="2029990"/>
            <a:ext cx="432048" cy="219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5597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5983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55976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22007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65212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491880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923928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55976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788024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20072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19573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62778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05983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23928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35597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78802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22007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338003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70051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202099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634147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066195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98243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930291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331640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763688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195736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627784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059832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491880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923928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491880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923928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355976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084168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516216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3085616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491880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23928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55976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788024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20072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52120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838877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77288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27784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59832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513984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23928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ы</a:t>
            </a:r>
            <a:endParaRPr lang="ru-RU" sz="2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355976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pic>
        <p:nvPicPr>
          <p:cNvPr id="75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98" y="2866527"/>
            <a:ext cx="1550412" cy="1640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" name="Группа 84"/>
          <p:cNvGrpSpPr/>
          <p:nvPr/>
        </p:nvGrpSpPr>
        <p:grpSpPr>
          <a:xfrm>
            <a:off x="3085615" y="1836303"/>
            <a:ext cx="3787459" cy="523220"/>
            <a:chOff x="3085615" y="1836303"/>
            <a:chExt cx="3787459" cy="523220"/>
          </a:xfrm>
        </p:grpSpPr>
        <p:sp>
          <p:nvSpPr>
            <p:cNvPr id="76" name="TextBox 75"/>
            <p:cNvSpPr txBox="1"/>
            <p:nvPr/>
          </p:nvSpPr>
          <p:spPr>
            <a:xfrm>
              <a:off x="3085615" y="1836303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б</a:t>
              </a:r>
              <a:endParaRPr lang="ru-RU" sz="28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513984" y="1836303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</a:rPr>
                <a:t>а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23928" y="1836303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л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355976" y="1836303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а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88024" y="1836303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л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20072" y="1836303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а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652120" y="1836303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й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59357" y="1836303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к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591405" y="1836303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а</a:t>
              </a:r>
              <a:endParaRPr lang="ru-RU" sz="2800" b="1" dirty="0"/>
            </a:p>
          </p:txBody>
        </p:sp>
      </p:grpSp>
      <p:sp>
        <p:nvSpPr>
          <p:cNvPr id="87" name="Управляющая кнопка: далее 86">
            <a:hlinkClick r:id="" action="ppaction://hlinkshowjump?jump=nextslide" highlightClick="1"/>
          </p:cNvPr>
          <p:cNvSpPr/>
          <p:nvPr/>
        </p:nvSpPr>
        <p:spPr>
          <a:xfrm>
            <a:off x="6948264" y="5041064"/>
            <a:ext cx="430274" cy="2380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681003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Отгадай ключевое слово</a:t>
            </a:r>
            <a:endParaRPr lang="ru-RU" sz="2400" dirty="0"/>
          </a:p>
        </p:txBody>
      </p:sp>
      <p:pic>
        <p:nvPicPr>
          <p:cNvPr id="7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42" y="2894411"/>
            <a:ext cx="1550412" cy="1640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" name="Прямоугольная выноска 136"/>
          <p:cNvSpPr/>
          <p:nvPr/>
        </p:nvSpPr>
        <p:spPr>
          <a:xfrm>
            <a:off x="1400466" y="4277875"/>
            <a:ext cx="5040560" cy="1080120"/>
          </a:xfrm>
          <a:prstGeom prst="wedgeRectCallout">
            <a:avLst>
              <a:gd name="adj1" fmla="val 50985"/>
              <a:gd name="adj2" fmla="val -9057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 каком музыкальном инструменте говорят, что он подобен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целому оркестру?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5717765" y="2318022"/>
            <a:ext cx="432048" cy="219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305983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349188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3923928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4355976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4788024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522007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565212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176368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Прямоугольник 215"/>
          <p:cNvSpPr/>
          <p:nvPr/>
        </p:nvSpPr>
        <p:spPr>
          <a:xfrm>
            <a:off x="219573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рямоугольник 216"/>
          <p:cNvSpPr/>
          <p:nvPr/>
        </p:nvSpPr>
        <p:spPr>
          <a:xfrm>
            <a:off x="2627784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Прямоугольник 217"/>
          <p:cNvSpPr/>
          <p:nvPr/>
        </p:nvSpPr>
        <p:spPr>
          <a:xfrm>
            <a:off x="3059832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Прямоугольник 218"/>
          <p:cNvSpPr/>
          <p:nvPr/>
        </p:nvSpPr>
        <p:spPr>
          <a:xfrm>
            <a:off x="3491880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рямоугольник 219"/>
          <p:cNvSpPr/>
          <p:nvPr/>
        </p:nvSpPr>
        <p:spPr>
          <a:xfrm>
            <a:off x="392392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>
            <a:off x="435597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ямоугольник 221"/>
          <p:cNvSpPr/>
          <p:nvPr/>
        </p:nvSpPr>
        <p:spPr>
          <a:xfrm>
            <a:off x="305983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Прямоугольник 222"/>
          <p:cNvSpPr/>
          <p:nvPr/>
        </p:nvSpPr>
        <p:spPr>
          <a:xfrm>
            <a:off x="349188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/>
          <p:cNvSpPr/>
          <p:nvPr/>
        </p:nvSpPr>
        <p:spPr>
          <a:xfrm>
            <a:off x="3923928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4355976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рямоугольник 225"/>
          <p:cNvSpPr/>
          <p:nvPr/>
        </p:nvSpPr>
        <p:spPr>
          <a:xfrm>
            <a:off x="4788024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Прямоугольник 226"/>
          <p:cNvSpPr/>
          <p:nvPr/>
        </p:nvSpPr>
        <p:spPr>
          <a:xfrm>
            <a:off x="522007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Прямоугольник 227"/>
          <p:cNvSpPr/>
          <p:nvPr/>
        </p:nvSpPr>
        <p:spPr>
          <a:xfrm>
            <a:off x="565212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Прямоугольник 228"/>
          <p:cNvSpPr/>
          <p:nvPr/>
        </p:nvSpPr>
        <p:spPr>
          <a:xfrm>
            <a:off x="3491880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Прямоугольник 229"/>
          <p:cNvSpPr/>
          <p:nvPr/>
        </p:nvSpPr>
        <p:spPr>
          <a:xfrm>
            <a:off x="3923928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Прямоугольник 230"/>
          <p:cNvSpPr/>
          <p:nvPr/>
        </p:nvSpPr>
        <p:spPr>
          <a:xfrm>
            <a:off x="4355976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Прямоугольник 231"/>
          <p:cNvSpPr/>
          <p:nvPr/>
        </p:nvSpPr>
        <p:spPr>
          <a:xfrm>
            <a:off x="4788024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Прямоугольник 232"/>
          <p:cNvSpPr/>
          <p:nvPr/>
        </p:nvSpPr>
        <p:spPr>
          <a:xfrm>
            <a:off x="5220072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219573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Прямоугольник 234"/>
          <p:cNvSpPr/>
          <p:nvPr/>
        </p:nvSpPr>
        <p:spPr>
          <a:xfrm>
            <a:off x="262778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/>
          <p:cNvSpPr/>
          <p:nvPr/>
        </p:nvSpPr>
        <p:spPr>
          <a:xfrm>
            <a:off x="305983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Прямоугольник 236"/>
          <p:cNvSpPr/>
          <p:nvPr/>
        </p:nvSpPr>
        <p:spPr>
          <a:xfrm>
            <a:off x="3491880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Прямоугольник 237"/>
          <p:cNvSpPr/>
          <p:nvPr/>
        </p:nvSpPr>
        <p:spPr>
          <a:xfrm>
            <a:off x="3923928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Прямоугольник 238"/>
          <p:cNvSpPr/>
          <p:nvPr/>
        </p:nvSpPr>
        <p:spPr>
          <a:xfrm>
            <a:off x="435597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Прямоугольник 239"/>
          <p:cNvSpPr/>
          <p:nvPr/>
        </p:nvSpPr>
        <p:spPr>
          <a:xfrm>
            <a:off x="478802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Прямоугольник 240"/>
          <p:cNvSpPr/>
          <p:nvPr/>
        </p:nvSpPr>
        <p:spPr>
          <a:xfrm>
            <a:off x="522007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Прямоугольник 241"/>
          <p:cNvSpPr/>
          <p:nvPr/>
        </p:nvSpPr>
        <p:spPr>
          <a:xfrm>
            <a:off x="1770051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Прямоугольник 242"/>
          <p:cNvSpPr/>
          <p:nvPr/>
        </p:nvSpPr>
        <p:spPr>
          <a:xfrm>
            <a:off x="2202099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рямоугольник 244"/>
          <p:cNvSpPr/>
          <p:nvPr/>
        </p:nvSpPr>
        <p:spPr>
          <a:xfrm>
            <a:off x="3066195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рямоугольник 245"/>
          <p:cNvSpPr/>
          <p:nvPr/>
        </p:nvSpPr>
        <p:spPr>
          <a:xfrm>
            <a:off x="3498243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Прямоугольник 246"/>
          <p:cNvSpPr/>
          <p:nvPr/>
        </p:nvSpPr>
        <p:spPr>
          <a:xfrm>
            <a:off x="3930291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Прямоугольник 249"/>
          <p:cNvSpPr/>
          <p:nvPr/>
        </p:nvSpPr>
        <p:spPr>
          <a:xfrm>
            <a:off x="2627784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Прямоугольник 251"/>
          <p:cNvSpPr/>
          <p:nvPr/>
        </p:nvSpPr>
        <p:spPr>
          <a:xfrm>
            <a:off x="3491880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рямоугольник 252"/>
          <p:cNvSpPr/>
          <p:nvPr/>
        </p:nvSpPr>
        <p:spPr>
          <a:xfrm>
            <a:off x="3923928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Прямоугольник 253"/>
          <p:cNvSpPr/>
          <p:nvPr/>
        </p:nvSpPr>
        <p:spPr>
          <a:xfrm>
            <a:off x="3491880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Прямоугольник 254"/>
          <p:cNvSpPr/>
          <p:nvPr/>
        </p:nvSpPr>
        <p:spPr>
          <a:xfrm>
            <a:off x="3923928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Прямоугольник 255"/>
          <p:cNvSpPr/>
          <p:nvPr/>
        </p:nvSpPr>
        <p:spPr>
          <a:xfrm>
            <a:off x="4355976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Прямоугольник 256"/>
          <p:cNvSpPr/>
          <p:nvPr/>
        </p:nvSpPr>
        <p:spPr>
          <a:xfrm>
            <a:off x="6084168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Прямоугольник 257"/>
          <p:cNvSpPr/>
          <p:nvPr/>
        </p:nvSpPr>
        <p:spPr>
          <a:xfrm>
            <a:off x="6516216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TextBox 258"/>
          <p:cNvSpPr txBox="1"/>
          <p:nvPr/>
        </p:nvSpPr>
        <p:spPr>
          <a:xfrm>
            <a:off x="3085616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60" name="TextBox 259"/>
          <p:cNvSpPr txBox="1"/>
          <p:nvPr/>
        </p:nvSpPr>
        <p:spPr>
          <a:xfrm>
            <a:off x="3491880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3923928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4355976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263" name="TextBox 262"/>
          <p:cNvSpPr txBox="1"/>
          <p:nvPr/>
        </p:nvSpPr>
        <p:spPr>
          <a:xfrm>
            <a:off x="4788024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5220072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5652120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266" name="TextBox 265"/>
          <p:cNvSpPr txBox="1"/>
          <p:nvPr/>
        </p:nvSpPr>
        <p:spPr>
          <a:xfrm>
            <a:off x="1838877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2277288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2627784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3059832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3513984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3923928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ы</a:t>
            </a:r>
            <a:endParaRPr lang="ru-RU" sz="2800" b="1" dirty="0"/>
          </a:p>
        </p:txBody>
      </p:sp>
      <p:sp>
        <p:nvSpPr>
          <p:cNvPr id="272" name="TextBox 271"/>
          <p:cNvSpPr txBox="1"/>
          <p:nvPr/>
        </p:nvSpPr>
        <p:spPr>
          <a:xfrm>
            <a:off x="4355976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74" name="TextBox 273"/>
          <p:cNvSpPr txBox="1"/>
          <p:nvPr/>
        </p:nvSpPr>
        <p:spPr>
          <a:xfrm>
            <a:off x="3085615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275" name="TextBox 274"/>
          <p:cNvSpPr txBox="1"/>
          <p:nvPr/>
        </p:nvSpPr>
        <p:spPr>
          <a:xfrm>
            <a:off x="3513984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3923928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4355976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4788024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5220072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5652120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й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6159357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6591405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grpSp>
        <p:nvGrpSpPr>
          <p:cNvPr id="289" name="Группа 288"/>
          <p:cNvGrpSpPr/>
          <p:nvPr/>
        </p:nvGrpSpPr>
        <p:grpSpPr>
          <a:xfrm>
            <a:off x="3529725" y="2117658"/>
            <a:ext cx="1972016" cy="523220"/>
            <a:chOff x="3529725" y="2117658"/>
            <a:chExt cx="1972016" cy="523220"/>
          </a:xfrm>
        </p:grpSpPr>
        <p:sp>
          <p:nvSpPr>
            <p:cNvPr id="284" name="TextBox 283"/>
            <p:cNvSpPr txBox="1"/>
            <p:nvPr/>
          </p:nvSpPr>
          <p:spPr>
            <a:xfrm>
              <a:off x="3529725" y="211765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3930291" y="211765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о</a:t>
              </a: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4355976" y="211765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я</a:t>
              </a:r>
              <a:endParaRPr lang="ru-RU" sz="2800" b="1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4788024" y="211765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л</a:t>
              </a: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5220072" y="211765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ь</a:t>
              </a:r>
              <a:endParaRPr lang="ru-RU" sz="2800" b="1" dirty="0"/>
            </a:p>
          </p:txBody>
        </p:sp>
      </p:grpSp>
      <p:sp>
        <p:nvSpPr>
          <p:cNvPr id="291" name="Прямоугольник 290"/>
          <p:cNvSpPr/>
          <p:nvPr/>
        </p:nvSpPr>
        <p:spPr>
          <a:xfrm>
            <a:off x="1331640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Управляющая кнопка: далее 291">
            <a:hlinkClick r:id="" action="ppaction://hlinkshowjump?jump=nextslide" highlightClick="1"/>
          </p:cNvPr>
          <p:cNvSpPr/>
          <p:nvPr/>
        </p:nvSpPr>
        <p:spPr>
          <a:xfrm>
            <a:off x="6844341" y="5126750"/>
            <a:ext cx="360040" cy="23124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8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845" y="746937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Отгадай ключевое слово</a:t>
            </a:r>
            <a:endParaRPr lang="ru-RU" sz="2400" dirty="0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05" y="2471419"/>
            <a:ext cx="1550412" cy="1640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Прямоугольная выноска 78"/>
          <p:cNvSpPr/>
          <p:nvPr/>
        </p:nvSpPr>
        <p:spPr>
          <a:xfrm>
            <a:off x="1535138" y="3939895"/>
            <a:ext cx="5040560" cy="1541333"/>
          </a:xfrm>
          <a:prstGeom prst="wedgeRectCallout">
            <a:avLst>
              <a:gd name="adj1" fmla="val 50985"/>
              <a:gd name="adj2" fmla="val -9057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Назовите музыкальный инструмент, который исполняет главную партию в муз. произведении С. Прокофьева «Петя и Волк»?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5717765" y="2606054"/>
            <a:ext cx="432048" cy="219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305983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49188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923928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4355976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4788024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22007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565212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76368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219573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2627784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3059832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3491880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92392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435597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305983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349188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170"/>
          <p:cNvSpPr/>
          <p:nvPr/>
        </p:nvSpPr>
        <p:spPr>
          <a:xfrm>
            <a:off x="3923928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/>
          <p:cNvSpPr/>
          <p:nvPr/>
        </p:nvSpPr>
        <p:spPr>
          <a:xfrm>
            <a:off x="4355976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4788024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522007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565212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3491880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3923928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>
            <a:off x="4355976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4788024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5220072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/>
          <p:cNvSpPr/>
          <p:nvPr/>
        </p:nvSpPr>
        <p:spPr>
          <a:xfrm>
            <a:off x="219573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рямоугольник 181"/>
          <p:cNvSpPr/>
          <p:nvPr/>
        </p:nvSpPr>
        <p:spPr>
          <a:xfrm>
            <a:off x="262778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>
            <a:off x="305983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>
            <a:off x="3491880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рямоугольник 184"/>
          <p:cNvSpPr/>
          <p:nvPr/>
        </p:nvSpPr>
        <p:spPr>
          <a:xfrm>
            <a:off x="3923928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Прямоугольник 185"/>
          <p:cNvSpPr/>
          <p:nvPr/>
        </p:nvSpPr>
        <p:spPr>
          <a:xfrm>
            <a:off x="435597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Прямоугольник 186"/>
          <p:cNvSpPr/>
          <p:nvPr/>
        </p:nvSpPr>
        <p:spPr>
          <a:xfrm>
            <a:off x="478802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/>
          <p:cNvSpPr/>
          <p:nvPr/>
        </p:nvSpPr>
        <p:spPr>
          <a:xfrm>
            <a:off x="522007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рямоугольник 188"/>
          <p:cNvSpPr/>
          <p:nvPr/>
        </p:nvSpPr>
        <p:spPr>
          <a:xfrm>
            <a:off x="1770051" y="285435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2202099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3498243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рямоугольник 193"/>
          <p:cNvSpPr/>
          <p:nvPr/>
        </p:nvSpPr>
        <p:spPr>
          <a:xfrm>
            <a:off x="3930291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2627784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Прямоугольник 197"/>
          <p:cNvSpPr/>
          <p:nvPr/>
        </p:nvSpPr>
        <p:spPr>
          <a:xfrm>
            <a:off x="3059832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Прямоугольник 198"/>
          <p:cNvSpPr/>
          <p:nvPr/>
        </p:nvSpPr>
        <p:spPr>
          <a:xfrm>
            <a:off x="3491880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рямоугольник 199"/>
          <p:cNvSpPr/>
          <p:nvPr/>
        </p:nvSpPr>
        <p:spPr>
          <a:xfrm>
            <a:off x="3923928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Прямоугольник 200"/>
          <p:cNvSpPr/>
          <p:nvPr/>
        </p:nvSpPr>
        <p:spPr>
          <a:xfrm>
            <a:off x="3491880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Прямоугольник 201"/>
          <p:cNvSpPr/>
          <p:nvPr/>
        </p:nvSpPr>
        <p:spPr>
          <a:xfrm>
            <a:off x="3923928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Прямоугольник 202"/>
          <p:cNvSpPr/>
          <p:nvPr/>
        </p:nvSpPr>
        <p:spPr>
          <a:xfrm>
            <a:off x="4355976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Прямоугольник 203"/>
          <p:cNvSpPr/>
          <p:nvPr/>
        </p:nvSpPr>
        <p:spPr>
          <a:xfrm>
            <a:off x="6084168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Прямоугольник 204"/>
          <p:cNvSpPr/>
          <p:nvPr/>
        </p:nvSpPr>
        <p:spPr>
          <a:xfrm>
            <a:off x="6516216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TextBox 205"/>
          <p:cNvSpPr txBox="1"/>
          <p:nvPr/>
        </p:nvSpPr>
        <p:spPr>
          <a:xfrm>
            <a:off x="3085616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07" name="TextBox 206"/>
          <p:cNvSpPr txBox="1"/>
          <p:nvPr/>
        </p:nvSpPr>
        <p:spPr>
          <a:xfrm>
            <a:off x="3491880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3923928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4355976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210" name="TextBox 209"/>
          <p:cNvSpPr txBox="1"/>
          <p:nvPr/>
        </p:nvSpPr>
        <p:spPr>
          <a:xfrm>
            <a:off x="4788024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220072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652120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213" name="TextBox 212"/>
          <p:cNvSpPr txBox="1"/>
          <p:nvPr/>
        </p:nvSpPr>
        <p:spPr>
          <a:xfrm>
            <a:off x="1838877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2277288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2627784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3059832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3513984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3923928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ы</a:t>
            </a:r>
            <a:endParaRPr lang="ru-RU" sz="2800" b="1" dirty="0"/>
          </a:p>
        </p:txBody>
      </p:sp>
      <p:sp>
        <p:nvSpPr>
          <p:cNvPr id="219" name="TextBox 218"/>
          <p:cNvSpPr txBox="1"/>
          <p:nvPr/>
        </p:nvSpPr>
        <p:spPr>
          <a:xfrm>
            <a:off x="4355976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20" name="TextBox 219"/>
          <p:cNvSpPr txBox="1"/>
          <p:nvPr/>
        </p:nvSpPr>
        <p:spPr>
          <a:xfrm>
            <a:off x="3085615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221" name="TextBox 220"/>
          <p:cNvSpPr txBox="1"/>
          <p:nvPr/>
        </p:nvSpPr>
        <p:spPr>
          <a:xfrm>
            <a:off x="3513984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923928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4355976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4788024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5220072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652120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й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6159357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6591405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3529725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930291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4355976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233" name="TextBox 232"/>
          <p:cNvSpPr txBox="1"/>
          <p:nvPr/>
        </p:nvSpPr>
        <p:spPr>
          <a:xfrm>
            <a:off x="4788024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5220072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ь</a:t>
            </a:r>
            <a:endParaRPr lang="ru-RU" sz="2800" b="1" dirty="0"/>
          </a:p>
        </p:txBody>
      </p:sp>
      <p:grpSp>
        <p:nvGrpSpPr>
          <p:cNvPr id="243" name="Группа 242"/>
          <p:cNvGrpSpPr/>
          <p:nvPr/>
        </p:nvGrpSpPr>
        <p:grpSpPr>
          <a:xfrm>
            <a:off x="2271325" y="2414228"/>
            <a:ext cx="3230416" cy="523220"/>
            <a:chOff x="2271325" y="2414228"/>
            <a:chExt cx="3230416" cy="523220"/>
          </a:xfrm>
        </p:grpSpPr>
        <p:sp>
          <p:nvSpPr>
            <p:cNvPr id="235" name="TextBox 234"/>
            <p:cNvSpPr txBox="1"/>
            <p:nvPr/>
          </p:nvSpPr>
          <p:spPr>
            <a:xfrm>
              <a:off x="2271325" y="241422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в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627784" y="241422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а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3091779" y="241422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л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3529724" y="241422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</a:rPr>
                <a:t>т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923928" y="241422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о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355976" y="241422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р</a:t>
              </a: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788024" y="241422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н</a:t>
              </a:r>
              <a:endParaRPr lang="ru-RU" sz="2800" b="1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5220072" y="241422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а</a:t>
              </a:r>
              <a:endParaRPr lang="ru-RU" sz="2800" b="1" dirty="0"/>
            </a:p>
          </p:txBody>
        </p:sp>
      </p:grpSp>
      <p:sp>
        <p:nvSpPr>
          <p:cNvPr id="244" name="Прямоугольник 243"/>
          <p:cNvSpPr/>
          <p:nvPr/>
        </p:nvSpPr>
        <p:spPr>
          <a:xfrm>
            <a:off x="1331640" y="285435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Управляющая кнопка: далее 244">
            <a:hlinkClick r:id="" action="ppaction://hlinkshowjump?jump=nextslide" highlightClick="1"/>
          </p:cNvPr>
          <p:cNvSpPr/>
          <p:nvPr/>
        </p:nvSpPr>
        <p:spPr>
          <a:xfrm>
            <a:off x="7012168" y="5265204"/>
            <a:ext cx="34315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480762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Отгадай ключевое слово</a:t>
            </a:r>
            <a:endParaRPr lang="ru-RU" sz="2400" dirty="0"/>
          </a:p>
        </p:txBody>
      </p:sp>
      <p:pic>
        <p:nvPicPr>
          <p:cNvPr id="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50" y="2267727"/>
            <a:ext cx="1550412" cy="1640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5" name="Прямоугольная выноска 434"/>
          <p:cNvSpPr/>
          <p:nvPr/>
        </p:nvSpPr>
        <p:spPr>
          <a:xfrm>
            <a:off x="1391155" y="3831883"/>
            <a:ext cx="5040560" cy="1541333"/>
          </a:xfrm>
          <a:prstGeom prst="wedgeRectCallout">
            <a:avLst>
              <a:gd name="adj1" fmla="val 50985"/>
              <a:gd name="adj2" fmla="val -9057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Как называют человека, управляющего игрой симфонического оркестра?</a:t>
            </a:r>
          </a:p>
        </p:txBody>
      </p:sp>
      <p:sp>
        <p:nvSpPr>
          <p:cNvPr id="436" name="Прямоугольник 435"/>
          <p:cNvSpPr/>
          <p:nvPr/>
        </p:nvSpPr>
        <p:spPr>
          <a:xfrm>
            <a:off x="881636" y="2894086"/>
            <a:ext cx="432048" cy="219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437" name="Прямоугольник 436"/>
          <p:cNvSpPr/>
          <p:nvPr/>
        </p:nvSpPr>
        <p:spPr>
          <a:xfrm>
            <a:off x="305983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8" name="Прямоугольник 437"/>
          <p:cNvSpPr/>
          <p:nvPr/>
        </p:nvSpPr>
        <p:spPr>
          <a:xfrm>
            <a:off x="349188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9" name="Прямоугольник 438"/>
          <p:cNvSpPr/>
          <p:nvPr/>
        </p:nvSpPr>
        <p:spPr>
          <a:xfrm>
            <a:off x="3923928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0" name="Прямоугольник 439"/>
          <p:cNvSpPr/>
          <p:nvPr/>
        </p:nvSpPr>
        <p:spPr>
          <a:xfrm>
            <a:off x="4355976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1" name="Прямоугольник 440"/>
          <p:cNvSpPr/>
          <p:nvPr/>
        </p:nvSpPr>
        <p:spPr>
          <a:xfrm>
            <a:off x="4788024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2" name="Прямоугольник 441"/>
          <p:cNvSpPr/>
          <p:nvPr/>
        </p:nvSpPr>
        <p:spPr>
          <a:xfrm>
            <a:off x="522007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3" name="Прямоугольник 442"/>
          <p:cNvSpPr/>
          <p:nvPr/>
        </p:nvSpPr>
        <p:spPr>
          <a:xfrm>
            <a:off x="565212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4" name="Прямоугольник 443"/>
          <p:cNvSpPr/>
          <p:nvPr/>
        </p:nvSpPr>
        <p:spPr>
          <a:xfrm>
            <a:off x="176368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5" name="Прямоугольник 444"/>
          <p:cNvSpPr/>
          <p:nvPr/>
        </p:nvSpPr>
        <p:spPr>
          <a:xfrm>
            <a:off x="219573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6" name="Прямоугольник 445"/>
          <p:cNvSpPr/>
          <p:nvPr/>
        </p:nvSpPr>
        <p:spPr>
          <a:xfrm>
            <a:off x="2627784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7" name="Прямоугольник 446"/>
          <p:cNvSpPr/>
          <p:nvPr/>
        </p:nvSpPr>
        <p:spPr>
          <a:xfrm>
            <a:off x="3059832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8" name="Прямоугольник 447"/>
          <p:cNvSpPr/>
          <p:nvPr/>
        </p:nvSpPr>
        <p:spPr>
          <a:xfrm>
            <a:off x="3491880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9" name="Прямоугольник 448"/>
          <p:cNvSpPr/>
          <p:nvPr/>
        </p:nvSpPr>
        <p:spPr>
          <a:xfrm>
            <a:off x="392392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" name="Прямоугольник 449"/>
          <p:cNvSpPr/>
          <p:nvPr/>
        </p:nvSpPr>
        <p:spPr>
          <a:xfrm>
            <a:off x="435597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1" name="Прямоугольник 450"/>
          <p:cNvSpPr/>
          <p:nvPr/>
        </p:nvSpPr>
        <p:spPr>
          <a:xfrm>
            <a:off x="305983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2" name="Прямоугольник 451"/>
          <p:cNvSpPr/>
          <p:nvPr/>
        </p:nvSpPr>
        <p:spPr>
          <a:xfrm>
            <a:off x="349188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3" name="Прямоугольник 452"/>
          <p:cNvSpPr/>
          <p:nvPr/>
        </p:nvSpPr>
        <p:spPr>
          <a:xfrm>
            <a:off x="3923928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4" name="Прямоугольник 453"/>
          <p:cNvSpPr/>
          <p:nvPr/>
        </p:nvSpPr>
        <p:spPr>
          <a:xfrm>
            <a:off x="4355976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5" name="Прямоугольник 454"/>
          <p:cNvSpPr/>
          <p:nvPr/>
        </p:nvSpPr>
        <p:spPr>
          <a:xfrm>
            <a:off x="4788024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6" name="Прямоугольник 455"/>
          <p:cNvSpPr/>
          <p:nvPr/>
        </p:nvSpPr>
        <p:spPr>
          <a:xfrm>
            <a:off x="522007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7" name="Прямоугольник 456"/>
          <p:cNvSpPr/>
          <p:nvPr/>
        </p:nvSpPr>
        <p:spPr>
          <a:xfrm>
            <a:off x="565212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8" name="Прямоугольник 457"/>
          <p:cNvSpPr/>
          <p:nvPr/>
        </p:nvSpPr>
        <p:spPr>
          <a:xfrm>
            <a:off x="3491880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9" name="Прямоугольник 458"/>
          <p:cNvSpPr/>
          <p:nvPr/>
        </p:nvSpPr>
        <p:spPr>
          <a:xfrm>
            <a:off x="3923928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" name="Прямоугольник 459"/>
          <p:cNvSpPr/>
          <p:nvPr/>
        </p:nvSpPr>
        <p:spPr>
          <a:xfrm>
            <a:off x="4355976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Прямоугольник 460"/>
          <p:cNvSpPr/>
          <p:nvPr/>
        </p:nvSpPr>
        <p:spPr>
          <a:xfrm>
            <a:off x="4788024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2" name="Прямоугольник 461"/>
          <p:cNvSpPr/>
          <p:nvPr/>
        </p:nvSpPr>
        <p:spPr>
          <a:xfrm>
            <a:off x="5220072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3" name="Прямоугольник 462"/>
          <p:cNvSpPr/>
          <p:nvPr/>
        </p:nvSpPr>
        <p:spPr>
          <a:xfrm>
            <a:off x="219573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4" name="Прямоугольник 463"/>
          <p:cNvSpPr/>
          <p:nvPr/>
        </p:nvSpPr>
        <p:spPr>
          <a:xfrm>
            <a:off x="262778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5" name="Прямоугольник 464"/>
          <p:cNvSpPr/>
          <p:nvPr/>
        </p:nvSpPr>
        <p:spPr>
          <a:xfrm>
            <a:off x="305983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6" name="Прямоугольник 465"/>
          <p:cNvSpPr/>
          <p:nvPr/>
        </p:nvSpPr>
        <p:spPr>
          <a:xfrm>
            <a:off x="3491880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7" name="Прямоугольник 466"/>
          <p:cNvSpPr/>
          <p:nvPr/>
        </p:nvSpPr>
        <p:spPr>
          <a:xfrm>
            <a:off x="3923928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8" name="Прямоугольник 467"/>
          <p:cNvSpPr/>
          <p:nvPr/>
        </p:nvSpPr>
        <p:spPr>
          <a:xfrm>
            <a:off x="435597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9" name="Прямоугольник 468"/>
          <p:cNvSpPr/>
          <p:nvPr/>
        </p:nvSpPr>
        <p:spPr>
          <a:xfrm>
            <a:off x="478802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0" name="Прямоугольник 469"/>
          <p:cNvSpPr/>
          <p:nvPr/>
        </p:nvSpPr>
        <p:spPr>
          <a:xfrm>
            <a:off x="522007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" name="Прямоугольник 470"/>
          <p:cNvSpPr/>
          <p:nvPr/>
        </p:nvSpPr>
        <p:spPr>
          <a:xfrm>
            <a:off x="1770051" y="285435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2" name="Прямоугольник 471"/>
          <p:cNvSpPr/>
          <p:nvPr/>
        </p:nvSpPr>
        <p:spPr>
          <a:xfrm>
            <a:off x="2202099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3" name="Прямоугольник 472"/>
          <p:cNvSpPr/>
          <p:nvPr/>
        </p:nvSpPr>
        <p:spPr>
          <a:xfrm>
            <a:off x="3498243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4" name="Прямоугольник 473"/>
          <p:cNvSpPr/>
          <p:nvPr/>
        </p:nvSpPr>
        <p:spPr>
          <a:xfrm>
            <a:off x="3930291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5" name="Прямоугольник 474"/>
          <p:cNvSpPr/>
          <p:nvPr/>
        </p:nvSpPr>
        <p:spPr>
          <a:xfrm>
            <a:off x="2627784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6" name="Прямоугольник 475"/>
          <p:cNvSpPr/>
          <p:nvPr/>
        </p:nvSpPr>
        <p:spPr>
          <a:xfrm>
            <a:off x="3059832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7" name="Прямоугольник 476"/>
          <p:cNvSpPr/>
          <p:nvPr/>
        </p:nvSpPr>
        <p:spPr>
          <a:xfrm>
            <a:off x="3491880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8" name="Прямоугольник 477"/>
          <p:cNvSpPr/>
          <p:nvPr/>
        </p:nvSpPr>
        <p:spPr>
          <a:xfrm>
            <a:off x="3923928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9" name="Прямоугольник 478"/>
          <p:cNvSpPr/>
          <p:nvPr/>
        </p:nvSpPr>
        <p:spPr>
          <a:xfrm>
            <a:off x="3491880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" name="Прямоугольник 479"/>
          <p:cNvSpPr/>
          <p:nvPr/>
        </p:nvSpPr>
        <p:spPr>
          <a:xfrm>
            <a:off x="3923928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" name="Прямоугольник 480"/>
          <p:cNvSpPr/>
          <p:nvPr/>
        </p:nvSpPr>
        <p:spPr>
          <a:xfrm>
            <a:off x="4355976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2" name="Прямоугольник 481"/>
          <p:cNvSpPr/>
          <p:nvPr/>
        </p:nvSpPr>
        <p:spPr>
          <a:xfrm>
            <a:off x="6084168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3" name="Прямоугольник 482"/>
          <p:cNvSpPr/>
          <p:nvPr/>
        </p:nvSpPr>
        <p:spPr>
          <a:xfrm>
            <a:off x="6516216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4" name="TextBox 483"/>
          <p:cNvSpPr txBox="1"/>
          <p:nvPr/>
        </p:nvSpPr>
        <p:spPr>
          <a:xfrm>
            <a:off x="3085616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485" name="TextBox 484"/>
          <p:cNvSpPr txBox="1"/>
          <p:nvPr/>
        </p:nvSpPr>
        <p:spPr>
          <a:xfrm>
            <a:off x="3491880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486" name="TextBox 485"/>
          <p:cNvSpPr txBox="1"/>
          <p:nvPr/>
        </p:nvSpPr>
        <p:spPr>
          <a:xfrm>
            <a:off x="3923928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</a:t>
            </a:r>
          </a:p>
        </p:txBody>
      </p:sp>
      <p:sp>
        <p:nvSpPr>
          <p:cNvPr id="487" name="TextBox 486"/>
          <p:cNvSpPr txBox="1"/>
          <p:nvPr/>
        </p:nvSpPr>
        <p:spPr>
          <a:xfrm>
            <a:off x="4355976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88" name="TextBox 487"/>
          <p:cNvSpPr txBox="1"/>
          <p:nvPr/>
        </p:nvSpPr>
        <p:spPr>
          <a:xfrm>
            <a:off x="4788024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</a:t>
            </a:r>
          </a:p>
        </p:txBody>
      </p:sp>
      <p:sp>
        <p:nvSpPr>
          <p:cNvPr id="489" name="TextBox 488"/>
          <p:cNvSpPr txBox="1"/>
          <p:nvPr/>
        </p:nvSpPr>
        <p:spPr>
          <a:xfrm>
            <a:off x="5220072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</a:t>
            </a:r>
          </a:p>
        </p:txBody>
      </p:sp>
      <p:sp>
        <p:nvSpPr>
          <p:cNvPr id="490" name="TextBox 489"/>
          <p:cNvSpPr txBox="1"/>
          <p:nvPr/>
        </p:nvSpPr>
        <p:spPr>
          <a:xfrm>
            <a:off x="5652120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91" name="TextBox 490"/>
          <p:cNvSpPr txBox="1"/>
          <p:nvPr/>
        </p:nvSpPr>
        <p:spPr>
          <a:xfrm>
            <a:off x="1838877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</a:t>
            </a:r>
          </a:p>
        </p:txBody>
      </p:sp>
      <p:sp>
        <p:nvSpPr>
          <p:cNvPr id="492" name="TextBox 491"/>
          <p:cNvSpPr txBox="1"/>
          <p:nvPr/>
        </p:nvSpPr>
        <p:spPr>
          <a:xfrm>
            <a:off x="2277288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</a:t>
            </a:r>
          </a:p>
        </p:txBody>
      </p:sp>
      <p:sp>
        <p:nvSpPr>
          <p:cNvPr id="493" name="TextBox 492"/>
          <p:cNvSpPr txBox="1"/>
          <p:nvPr/>
        </p:nvSpPr>
        <p:spPr>
          <a:xfrm>
            <a:off x="2627784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</a:t>
            </a:r>
          </a:p>
        </p:txBody>
      </p:sp>
      <p:sp>
        <p:nvSpPr>
          <p:cNvPr id="494" name="TextBox 493"/>
          <p:cNvSpPr txBox="1"/>
          <p:nvPr/>
        </p:nvSpPr>
        <p:spPr>
          <a:xfrm>
            <a:off x="3059832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</a:p>
        </p:txBody>
      </p:sp>
      <p:sp>
        <p:nvSpPr>
          <p:cNvPr id="495" name="TextBox 494"/>
          <p:cNvSpPr txBox="1"/>
          <p:nvPr/>
        </p:nvSpPr>
        <p:spPr>
          <a:xfrm>
            <a:off x="3513984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3923928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ы</a:t>
            </a:r>
            <a:endParaRPr lang="ru-RU" sz="2800" b="1" dirty="0"/>
          </a:p>
        </p:txBody>
      </p:sp>
      <p:sp>
        <p:nvSpPr>
          <p:cNvPr id="497" name="TextBox 496"/>
          <p:cNvSpPr txBox="1"/>
          <p:nvPr/>
        </p:nvSpPr>
        <p:spPr>
          <a:xfrm>
            <a:off x="4355976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498" name="TextBox 497"/>
          <p:cNvSpPr txBox="1"/>
          <p:nvPr/>
        </p:nvSpPr>
        <p:spPr>
          <a:xfrm>
            <a:off x="3085615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499" name="TextBox 498"/>
          <p:cNvSpPr txBox="1"/>
          <p:nvPr/>
        </p:nvSpPr>
        <p:spPr>
          <a:xfrm>
            <a:off x="3513984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00" name="TextBox 499"/>
          <p:cNvSpPr txBox="1"/>
          <p:nvPr/>
        </p:nvSpPr>
        <p:spPr>
          <a:xfrm>
            <a:off x="3923928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501" name="TextBox 500"/>
          <p:cNvSpPr txBox="1"/>
          <p:nvPr/>
        </p:nvSpPr>
        <p:spPr>
          <a:xfrm>
            <a:off x="4355976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4788024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5220072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5652120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й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6159357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6591405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07" name="TextBox 506"/>
          <p:cNvSpPr txBox="1"/>
          <p:nvPr/>
        </p:nvSpPr>
        <p:spPr>
          <a:xfrm>
            <a:off x="3529725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3930291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4355976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510" name="TextBox 509"/>
          <p:cNvSpPr txBox="1"/>
          <p:nvPr/>
        </p:nvSpPr>
        <p:spPr>
          <a:xfrm>
            <a:off x="4788024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5220072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513" name="TextBox 512"/>
          <p:cNvSpPr txBox="1"/>
          <p:nvPr/>
        </p:nvSpPr>
        <p:spPr>
          <a:xfrm>
            <a:off x="2271325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</a:t>
            </a:r>
          </a:p>
        </p:txBody>
      </p:sp>
      <p:sp>
        <p:nvSpPr>
          <p:cNvPr id="514" name="TextBox 513"/>
          <p:cNvSpPr txBox="1"/>
          <p:nvPr/>
        </p:nvSpPr>
        <p:spPr>
          <a:xfrm>
            <a:off x="2627784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515" name="TextBox 514"/>
          <p:cNvSpPr txBox="1"/>
          <p:nvPr/>
        </p:nvSpPr>
        <p:spPr>
          <a:xfrm>
            <a:off x="3091779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516" name="TextBox 515"/>
          <p:cNvSpPr txBox="1"/>
          <p:nvPr/>
        </p:nvSpPr>
        <p:spPr>
          <a:xfrm>
            <a:off x="3529724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517" name="TextBox 516"/>
          <p:cNvSpPr txBox="1"/>
          <p:nvPr/>
        </p:nvSpPr>
        <p:spPr>
          <a:xfrm>
            <a:off x="3923928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</a:p>
        </p:txBody>
      </p:sp>
      <p:sp>
        <p:nvSpPr>
          <p:cNvPr id="518" name="TextBox 517"/>
          <p:cNvSpPr txBox="1"/>
          <p:nvPr/>
        </p:nvSpPr>
        <p:spPr>
          <a:xfrm>
            <a:off x="4355976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</a:t>
            </a:r>
          </a:p>
        </p:txBody>
      </p:sp>
      <p:sp>
        <p:nvSpPr>
          <p:cNvPr id="519" name="TextBox 518"/>
          <p:cNvSpPr txBox="1"/>
          <p:nvPr/>
        </p:nvSpPr>
        <p:spPr>
          <a:xfrm>
            <a:off x="4788024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20" name="TextBox 519"/>
          <p:cNvSpPr txBox="1"/>
          <p:nvPr/>
        </p:nvSpPr>
        <p:spPr>
          <a:xfrm>
            <a:off x="5220072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25" name="Прямоугольник 524"/>
          <p:cNvSpPr/>
          <p:nvPr/>
        </p:nvSpPr>
        <p:spPr>
          <a:xfrm>
            <a:off x="1403648" y="285435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9" name="Группа 528"/>
          <p:cNvGrpSpPr/>
          <p:nvPr/>
        </p:nvGrpSpPr>
        <p:grpSpPr>
          <a:xfrm>
            <a:off x="1403648" y="2675838"/>
            <a:ext cx="2801949" cy="523220"/>
            <a:chOff x="1403648" y="2675838"/>
            <a:chExt cx="2801949" cy="523220"/>
          </a:xfrm>
        </p:grpSpPr>
        <p:sp>
          <p:nvSpPr>
            <p:cNvPr id="521" name="TextBox 520"/>
            <p:cNvSpPr txBox="1"/>
            <p:nvPr/>
          </p:nvSpPr>
          <p:spPr>
            <a:xfrm>
              <a:off x="1763688" y="267583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и</a:t>
              </a:r>
              <a:endParaRPr lang="ru-RU" sz="2800" b="1" dirty="0"/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2195736" y="267583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р</a:t>
              </a:r>
              <a:endParaRPr lang="ru-RU" sz="2800" b="1" dirty="0"/>
            </a:p>
          </p:txBody>
        </p:sp>
        <p:sp>
          <p:nvSpPr>
            <p:cNvPr id="523" name="TextBox 522"/>
            <p:cNvSpPr txBox="1"/>
            <p:nvPr/>
          </p:nvSpPr>
          <p:spPr>
            <a:xfrm>
              <a:off x="2627784" y="267583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и</a:t>
              </a:r>
              <a:endParaRPr lang="ru-RU" sz="2800" b="1" dirty="0"/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3059832" y="267583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ж</a:t>
              </a:r>
              <a:endParaRPr lang="ru-RU" sz="2800" b="1" dirty="0"/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1403648" y="267583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д</a:t>
              </a:r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3529725" y="267583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е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28" name="TextBox 527"/>
            <p:cNvSpPr txBox="1"/>
            <p:nvPr/>
          </p:nvSpPr>
          <p:spPr>
            <a:xfrm>
              <a:off x="3923928" y="2675838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р</a:t>
              </a:r>
            </a:p>
          </p:txBody>
        </p:sp>
      </p:grpSp>
      <p:sp>
        <p:nvSpPr>
          <p:cNvPr id="530" name="Управляющая кнопка: далее 529">
            <a:hlinkClick r:id="" action="ppaction://hlinkshowjump?jump=nextslide" highlightClick="1"/>
          </p:cNvPr>
          <p:cNvSpPr/>
          <p:nvPr/>
        </p:nvSpPr>
        <p:spPr>
          <a:xfrm>
            <a:off x="6948264" y="5157192"/>
            <a:ext cx="34315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9" y="753433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5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845" y="41722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Отгадай ключевое слово</a:t>
            </a:r>
            <a:endParaRPr lang="ru-RU" sz="2400" dirty="0"/>
          </a:p>
        </p:txBody>
      </p:sp>
      <p:pic>
        <p:nvPicPr>
          <p:cNvPr id="5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9798"/>
            <a:ext cx="1550412" cy="1640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1510069" y="4261751"/>
            <a:ext cx="4827717" cy="1167349"/>
          </a:xfrm>
          <a:prstGeom prst="wedgeRectCallout">
            <a:avLst>
              <a:gd name="adj1" fmla="val 50985"/>
              <a:gd name="adj2" fmla="val -9057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Сколько струн у балалайки?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6509" y="3182118"/>
            <a:ext cx="432048" cy="219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141620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6368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55976" y="1704239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5983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23928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55976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20072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652120" y="1992271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923928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5976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20072" y="2283734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19573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62778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05983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91880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23928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355976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788024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220072" y="2571766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70051" y="285435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202099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498243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930291" y="2866527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627784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059832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491880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923928" y="285979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491880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923928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355976" y="3147830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084168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516216" y="1995702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085616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91880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23928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55976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88024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20072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52120" y="126432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838877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77288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27784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59832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13984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23928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ы</a:t>
            </a:r>
            <a:endParaRPr lang="ru-RU" sz="28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355976" y="1525934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085615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513984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23928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355976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88024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20072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52120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й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59357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91405" y="1836303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529725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30291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355976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4788024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20072" y="211765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2271325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27784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091779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29724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923928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55976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788024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5220072" y="241422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403648" y="2854358"/>
            <a:ext cx="4320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1763688" y="267583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2195736" y="267583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627784" y="267583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3059832" y="267583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403648" y="267583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29725" y="267583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923928" y="2675838"/>
            <a:ext cx="28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</a:t>
            </a:r>
          </a:p>
        </p:txBody>
      </p:sp>
      <p:grpSp>
        <p:nvGrpSpPr>
          <p:cNvPr id="103" name="Группа 102"/>
          <p:cNvGrpSpPr/>
          <p:nvPr/>
        </p:nvGrpSpPr>
        <p:grpSpPr>
          <a:xfrm>
            <a:off x="3529725" y="2990144"/>
            <a:ext cx="1107920" cy="523220"/>
            <a:chOff x="3529725" y="2990144"/>
            <a:chExt cx="1107920" cy="523220"/>
          </a:xfrm>
        </p:grpSpPr>
        <p:sp>
          <p:nvSpPr>
            <p:cNvPr id="100" name="TextBox 99"/>
            <p:cNvSpPr txBox="1"/>
            <p:nvPr/>
          </p:nvSpPr>
          <p:spPr>
            <a:xfrm>
              <a:off x="3529725" y="2990144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т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923928" y="2990144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/>
                <a:t>р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355976" y="2990144"/>
              <a:ext cx="281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и</a:t>
              </a:r>
              <a:endParaRPr lang="ru-RU" sz="2800" b="1" dirty="0"/>
            </a:p>
          </p:txBody>
        </p:sp>
      </p:grpSp>
      <p:pic>
        <p:nvPicPr>
          <p:cNvPr id="1026" name="Picture 2" descr="C:\Users\Инна\Desktop\кроссворд музыка\kG3a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0651"/>
            <a:ext cx="15906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5971247" y="5616271"/>
            <a:ext cx="366539" cy="2244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hlinkClick r:id="rId2" action="ppaction://hlinkfile"/>
              </a:rPr>
              <a:t>квартет</a:t>
            </a:r>
            <a:endParaRPr lang="ru-RU" sz="6600" dirty="0">
              <a:solidFill>
                <a:srgbClr val="FF0000"/>
              </a:solidFill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24689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298</Words>
  <Application>Microsoft Office PowerPoint</Application>
  <PresentationFormat>Экран (4:3)</PresentationFormat>
  <Paragraphs>221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Интерактивный кроссворд по музыке</vt:lpstr>
      <vt:lpstr>Отгадай ключевое слово</vt:lpstr>
      <vt:lpstr>Отгадай ключевое слово</vt:lpstr>
      <vt:lpstr>Отгадай ключевое слово</vt:lpstr>
      <vt:lpstr>Отгадай ключевое слово</vt:lpstr>
      <vt:lpstr>Отгадай ключевое слово</vt:lpstr>
      <vt:lpstr>Отгадай ключевое слово</vt:lpstr>
      <vt:lpstr>Отгадай ключевое слово</vt:lpstr>
      <vt:lpstr>квартет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музыка</dc:subject>
  <dc:creator>corowina</dc:creator>
  <cp:lastModifiedBy>Александра</cp:lastModifiedBy>
  <cp:revision>29</cp:revision>
  <dcterms:created xsi:type="dcterms:W3CDTF">2013-03-01T18:55:57Z</dcterms:created>
  <dcterms:modified xsi:type="dcterms:W3CDTF">2016-12-22T15:47:27Z</dcterms:modified>
</cp:coreProperties>
</file>