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</p:sldMasterIdLst>
  <p:notesMasterIdLst>
    <p:notesMasterId r:id="rId29"/>
  </p:notesMasterIdLst>
  <p:sldIdLst>
    <p:sldId id="256" r:id="rId9"/>
    <p:sldId id="257" r:id="rId10"/>
    <p:sldId id="264" r:id="rId11"/>
    <p:sldId id="262" r:id="rId12"/>
    <p:sldId id="259" r:id="rId13"/>
    <p:sldId id="265" r:id="rId14"/>
    <p:sldId id="260" r:id="rId15"/>
    <p:sldId id="258" r:id="rId16"/>
    <p:sldId id="263" r:id="rId17"/>
    <p:sldId id="261" r:id="rId18"/>
    <p:sldId id="267" r:id="rId19"/>
    <p:sldId id="277" r:id="rId20"/>
    <p:sldId id="283" r:id="rId21"/>
    <p:sldId id="282" r:id="rId22"/>
    <p:sldId id="281" r:id="rId23"/>
    <p:sldId id="280" r:id="rId24"/>
    <p:sldId id="279" r:id="rId25"/>
    <p:sldId id="278" r:id="rId26"/>
    <p:sldId id="275" r:id="rId27"/>
    <p:sldId id="276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18F82D"/>
    <a:srgbClr val="FC04CD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31" autoAdjust="0"/>
    <p:restoredTop sz="94660"/>
  </p:normalViewPr>
  <p:slideViewPr>
    <p:cSldViewPr>
      <p:cViewPr>
        <p:scale>
          <a:sx n="80" d="100"/>
          <a:sy n="80" d="100"/>
        </p:scale>
        <p:origin x="-93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FC75BA-6A52-470E-80BA-EBD7C078D396}" type="datetimeFigureOut">
              <a:rPr lang="ru-RU" smtClean="0"/>
              <a:pPr/>
              <a:t>24.12.2016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AFA49D-52F2-4D01-868F-80029D29D9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139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FA49D-52F2-4D01-868F-80029D29D97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157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205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545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060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388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447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489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914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575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32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670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6168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2386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9595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5230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060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3888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4471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4895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9143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5758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3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6440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6705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2386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9595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5230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060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3888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4471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4895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9143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575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5713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32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6705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2386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9595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5230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060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3888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4471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4895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914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68033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5758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32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6705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2386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9595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5230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0608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3888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4471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489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8533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9143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5758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32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67054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2386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95959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52303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0608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38887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447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0743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48959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91437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57584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329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6705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23864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95959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52303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0608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388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28284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44710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48959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91437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57584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329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6705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23864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95959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523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633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rgbClr val="18F82D"/>
            </a:gs>
            <a:gs pos="29000">
              <a:srgbClr val="FFFF00"/>
            </a:gs>
            <a:gs pos="0">
              <a:srgbClr val="00CC00"/>
            </a:gs>
            <a:gs pos="100000">
              <a:srgbClr val="FFC0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732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rgbClr val="18F82D"/>
            </a:gs>
            <a:gs pos="29000">
              <a:srgbClr val="FFFF00"/>
            </a:gs>
            <a:gs pos="0">
              <a:srgbClr val="00CC00"/>
            </a:gs>
            <a:gs pos="100000">
              <a:srgbClr val="FFC0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799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rgbClr val="18F82D"/>
            </a:gs>
            <a:gs pos="29000">
              <a:srgbClr val="FFFF00"/>
            </a:gs>
            <a:gs pos="0">
              <a:srgbClr val="00CC00"/>
            </a:gs>
            <a:gs pos="100000">
              <a:srgbClr val="FFC0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799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rgbClr val="18F82D"/>
            </a:gs>
            <a:gs pos="29000">
              <a:srgbClr val="FFFF00"/>
            </a:gs>
            <a:gs pos="0">
              <a:srgbClr val="00CC00"/>
            </a:gs>
            <a:gs pos="100000">
              <a:srgbClr val="FFC0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799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rgbClr val="18F82D"/>
            </a:gs>
            <a:gs pos="29000">
              <a:srgbClr val="FFFF00"/>
            </a:gs>
            <a:gs pos="0">
              <a:srgbClr val="00CC00"/>
            </a:gs>
            <a:gs pos="100000">
              <a:srgbClr val="FFC0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799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rgbClr val="18F82D"/>
            </a:gs>
            <a:gs pos="29000">
              <a:srgbClr val="FFFF00"/>
            </a:gs>
            <a:gs pos="0">
              <a:srgbClr val="00CC00"/>
            </a:gs>
            <a:gs pos="100000">
              <a:srgbClr val="FFC0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799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rgbClr val="18F82D"/>
            </a:gs>
            <a:gs pos="29000">
              <a:srgbClr val="FFFF00"/>
            </a:gs>
            <a:gs pos="0">
              <a:srgbClr val="00CC00"/>
            </a:gs>
            <a:gs pos="100000">
              <a:srgbClr val="FFC0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799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rgbClr val="18F82D"/>
            </a:gs>
            <a:gs pos="29000">
              <a:srgbClr val="FFFF00"/>
            </a:gs>
            <a:gs pos="0">
              <a:srgbClr val="00CC00"/>
            </a:gs>
            <a:gs pos="100000">
              <a:srgbClr val="FFC0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799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slide" Target="slide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slide" Target="slide9.xml"/><Relationship Id="rId18" Type="http://schemas.openxmlformats.org/officeDocument/2006/relationships/image" Target="../media/image8.png"/><Relationship Id="rId26" Type="http://schemas.openxmlformats.org/officeDocument/2006/relationships/image" Target="../media/image16.png"/><Relationship Id="rId3" Type="http://schemas.openxmlformats.org/officeDocument/2006/relationships/slide" Target="slide3.xml"/><Relationship Id="rId21" Type="http://schemas.openxmlformats.org/officeDocument/2006/relationships/image" Target="../media/image11.png"/><Relationship Id="rId7" Type="http://schemas.openxmlformats.org/officeDocument/2006/relationships/slide" Target="slide4.xml"/><Relationship Id="rId12" Type="http://schemas.openxmlformats.org/officeDocument/2006/relationships/image" Target="../media/image5.png"/><Relationship Id="rId17" Type="http://schemas.openxmlformats.org/officeDocument/2006/relationships/slide" Target="slide10.xml"/><Relationship Id="rId25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slide" Target="slide7.xml"/><Relationship Id="rId24" Type="http://schemas.openxmlformats.org/officeDocument/2006/relationships/image" Target="../media/image14.png"/><Relationship Id="rId5" Type="http://schemas.openxmlformats.org/officeDocument/2006/relationships/slide" Target="slide5.xml"/><Relationship Id="rId15" Type="http://schemas.openxmlformats.org/officeDocument/2006/relationships/slide" Target="slide8.xml"/><Relationship Id="rId23" Type="http://schemas.openxmlformats.org/officeDocument/2006/relationships/image" Target="../media/image13.png"/><Relationship Id="rId10" Type="http://schemas.openxmlformats.org/officeDocument/2006/relationships/image" Target="../media/image4.png"/><Relationship Id="rId19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slide" Target="slide6.xml"/><Relationship Id="rId14" Type="http://schemas.openxmlformats.org/officeDocument/2006/relationships/image" Target="../media/image6.png"/><Relationship Id="rId22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icrotech.ru/index.php?id=819&amp;subid=1114" TargetMode="External"/><Relationship Id="rId3" Type="http://schemas.openxmlformats.org/officeDocument/2006/relationships/hyperlink" Target="http://www.ferra.ru/ru/periphery/news/2004/03/19/soho-skaner-umax-astra-4900/" TargetMode="External"/><Relationship Id="rId7" Type="http://schemas.openxmlformats.org/officeDocument/2006/relationships/hyperlink" Target="http://www.lipetsk.ret.ru/?&amp;pn=prod&amp;gid=130423" TargetMode="External"/><Relationship Id="rId2" Type="http://schemas.openxmlformats.org/officeDocument/2006/relationships/hyperlink" Target="http://www.compress.ru/Archive/CP/2003/12/48/2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reemarket.kiev.ua/113277/logitech-classic-keyboard-200.html" TargetMode="External"/><Relationship Id="rId5" Type="http://schemas.openxmlformats.org/officeDocument/2006/relationships/hyperlink" Target="http://prodano.by/catalog/4557303" TargetMode="External"/><Relationship Id="rId4" Type="http://schemas.openxmlformats.org/officeDocument/2006/relationships/hyperlink" Target="http://www.eldorado.ru/cat/detail/71038041/" TargetMode="External"/><Relationship Id="rId9" Type="http://schemas.openxmlformats.org/officeDocument/2006/relationships/hyperlink" Target="http://technopoint.ru/catalog/i109119/monitor-acer-19-v193weob-wvcb-wb-wab-wbb-wdb-web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slide" Target="slide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slide" Target="slide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slide" Target="slide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slide" Target="slide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slide" Target="slide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slide" Target="slide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772400" cy="1470025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Интерактивный  кроссворд </a:t>
            </a:r>
            <a:r>
              <a:rPr lang="ru-RU" sz="6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«Мой друг – компьютер!»</a:t>
            </a:r>
            <a:endParaRPr lang="ru-RU" sz="60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467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1714488"/>
            <a:ext cx="7175169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ru-RU" sz="4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вопрос:</a:t>
            </a:r>
          </a:p>
          <a:p>
            <a:r>
              <a:rPr lang="ru-RU" sz="4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То-то радость, то-то смех</a:t>
            </a:r>
          </a:p>
          <a:p>
            <a:r>
              <a:rPr lang="ru-RU" sz="4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бумаге, без огрех,</a:t>
            </a:r>
          </a:p>
          <a:p>
            <a:r>
              <a:rPr lang="ru-RU" sz="4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какой коробки лезет</a:t>
            </a:r>
          </a:p>
          <a:p>
            <a:r>
              <a:rPr lang="ru-RU" sz="4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Текст на удивленье всех!</a:t>
            </a:r>
            <a:endParaRPr lang="ru-RU" sz="44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кроссворд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5357826"/>
            <a:ext cx="4143404" cy="1065797"/>
          </a:xfrm>
          <a:prstGeom prst="rect">
            <a:avLst/>
          </a:prstGeom>
        </p:spPr>
      </p:pic>
      <p:pic>
        <p:nvPicPr>
          <p:cNvPr id="4" name="Рисунок 3" descr="bitmap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1736" y="642918"/>
            <a:ext cx="4071966" cy="100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86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rgbClr val="FFFF00"/>
            </a:gs>
            <a:gs pos="29000">
              <a:srgbClr val="7030A0"/>
            </a:gs>
            <a:gs pos="0">
              <a:srgbClr val="00FFFF"/>
            </a:gs>
            <a:gs pos="100000">
              <a:srgbClr val="FC04C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909929"/>
            <a:ext cx="6474296" cy="41788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1800" y="5733256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Сканер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g3785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6578" y="214290"/>
            <a:ext cx="2212644" cy="212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58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rgbClr val="FFFF00"/>
            </a:gs>
            <a:gs pos="29000">
              <a:srgbClr val="7030A0"/>
            </a:gs>
            <a:gs pos="0">
              <a:srgbClr val="00FFFF"/>
            </a:gs>
            <a:gs pos="100000">
              <a:srgbClr val="FC04C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4943" y="571500"/>
            <a:ext cx="4855722" cy="48557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1800" y="5733256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Процессор</a:t>
            </a:r>
            <a:endParaRPr lang="ru-RU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g3785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6578" y="214290"/>
            <a:ext cx="2212644" cy="212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58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rgbClr val="FFFF00"/>
            </a:gs>
            <a:gs pos="29000">
              <a:srgbClr val="7030A0"/>
            </a:gs>
            <a:gs pos="0">
              <a:srgbClr val="00FFFF"/>
            </a:gs>
            <a:gs pos="100000">
              <a:srgbClr val="FC04C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798" y="571500"/>
            <a:ext cx="5020012" cy="48557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1800" y="5733256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Монитор</a:t>
            </a:r>
            <a:endParaRPr lang="ru-RU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g3785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6578" y="214290"/>
            <a:ext cx="2212644" cy="212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58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rgbClr val="FFFF00"/>
            </a:gs>
            <a:gs pos="29000">
              <a:srgbClr val="7030A0"/>
            </a:gs>
            <a:gs pos="0">
              <a:srgbClr val="00FFFF"/>
            </a:gs>
            <a:gs pos="100000">
              <a:srgbClr val="FC04C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765176"/>
            <a:ext cx="6474296" cy="44683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1800" y="5733256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Провод</a:t>
            </a:r>
            <a:endParaRPr lang="ru-RU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g3785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6578" y="214290"/>
            <a:ext cx="2212644" cy="212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58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rgbClr val="FFFF00"/>
            </a:gs>
            <a:gs pos="29000">
              <a:srgbClr val="7030A0"/>
            </a:gs>
            <a:gs pos="0">
              <a:srgbClr val="00FFFF"/>
            </a:gs>
            <a:gs pos="100000">
              <a:srgbClr val="FC04C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4943" y="571500"/>
            <a:ext cx="4855722" cy="48557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1800" y="5733256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Мышь</a:t>
            </a:r>
            <a:endParaRPr lang="ru-RU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g3785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6578" y="214290"/>
            <a:ext cx="2212644" cy="212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58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rgbClr val="FFFF00"/>
            </a:gs>
            <a:gs pos="29000">
              <a:srgbClr val="7030A0"/>
            </a:gs>
            <a:gs pos="0">
              <a:srgbClr val="00FFFF"/>
            </a:gs>
            <a:gs pos="100000">
              <a:srgbClr val="FC04C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841262"/>
            <a:ext cx="6474296" cy="43161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1800" y="5733256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Клавиатура</a:t>
            </a:r>
            <a:endParaRPr lang="ru-RU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g3785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6578" y="214290"/>
            <a:ext cx="2212644" cy="212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58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rgbClr val="FFFF00"/>
            </a:gs>
            <a:gs pos="29000">
              <a:srgbClr val="7030A0"/>
            </a:gs>
            <a:gs pos="0">
              <a:srgbClr val="00FFFF"/>
            </a:gs>
            <a:gs pos="100000">
              <a:srgbClr val="FC04C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rcRect b="11728"/>
          <a:stretch>
            <a:fillRect/>
          </a:stretch>
        </p:blipFill>
        <p:spPr>
          <a:xfrm>
            <a:off x="1475656" y="571500"/>
            <a:ext cx="6474296" cy="42862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1800" y="5733256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Модем</a:t>
            </a:r>
            <a:endParaRPr lang="ru-RU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g3785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6578" y="214290"/>
            <a:ext cx="2212644" cy="212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58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rgbClr val="FFFF00"/>
            </a:gs>
            <a:gs pos="29000">
              <a:srgbClr val="7030A0"/>
            </a:gs>
            <a:gs pos="0">
              <a:srgbClr val="00FFFF"/>
            </a:gs>
            <a:gs pos="100000">
              <a:srgbClr val="FC04C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746306"/>
            <a:ext cx="6474296" cy="45061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1800" y="5733256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Принтер</a:t>
            </a:r>
            <a:endParaRPr lang="ru-RU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g3785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6578" y="214290"/>
            <a:ext cx="2212644" cy="212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58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1000108"/>
            <a:ext cx="616604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Список источников основного содержания:</a:t>
            </a:r>
          </a:p>
          <a:p>
            <a:pPr marL="457200" indent="-457200">
              <a:buAutoNum type="arabicPeriod"/>
            </a:pPr>
            <a:r>
              <a:rPr lang="ru-RU" sz="2400" b="1" dirty="0" smtClean="0"/>
              <a:t>Загадки – сайт </a:t>
            </a:r>
            <a:r>
              <a:rPr lang="en-US" sz="2400" b="1" dirty="0"/>
              <a:t>v</a:t>
            </a:r>
            <a:r>
              <a:rPr lang="en-US" sz="2400" b="1" dirty="0" smtClean="0"/>
              <a:t>ashechudo.ru, numama.ru</a:t>
            </a:r>
            <a:endParaRPr lang="ru-RU" sz="2400" b="1" dirty="0" smtClean="0"/>
          </a:p>
          <a:p>
            <a:pPr marL="457200" indent="-457200"/>
            <a:endParaRPr lang="ru-RU" sz="2400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526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0"/>
            <a:ext cx="1643636" cy="1569634"/>
          </a:xfrm>
          <a:prstGeom prst="rect">
            <a:avLst/>
          </a:prstGeom>
        </p:spPr>
      </p:pic>
      <p:pic>
        <p:nvPicPr>
          <p:cNvPr id="12" name="Рисунок 11" descr="1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282" y="3357562"/>
            <a:ext cx="1643636" cy="1569633"/>
          </a:xfrm>
          <a:prstGeom prst="rect">
            <a:avLst/>
          </a:prstGeom>
        </p:spPr>
      </p:pic>
      <p:pic>
        <p:nvPicPr>
          <p:cNvPr id="13" name="Рисунок 12" descr="1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282" y="1643050"/>
            <a:ext cx="1643636" cy="1569633"/>
          </a:xfrm>
          <a:prstGeom prst="rect">
            <a:avLst/>
          </a:prstGeom>
        </p:spPr>
      </p:pic>
      <p:pic>
        <p:nvPicPr>
          <p:cNvPr id="14" name="Рисунок 13" descr="1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4282" y="5000636"/>
            <a:ext cx="1643636" cy="1569633"/>
          </a:xfrm>
          <a:prstGeom prst="rect">
            <a:avLst/>
          </a:prstGeom>
        </p:spPr>
      </p:pic>
      <p:pic>
        <p:nvPicPr>
          <p:cNvPr id="15" name="Рисунок 14" descr="1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15206" y="0"/>
            <a:ext cx="1643636" cy="1569633"/>
          </a:xfrm>
          <a:prstGeom prst="rect">
            <a:avLst/>
          </a:prstGeom>
        </p:spPr>
      </p:pic>
      <p:pic>
        <p:nvPicPr>
          <p:cNvPr id="16" name="Рисунок 15" descr="1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15206" y="3357562"/>
            <a:ext cx="1643636" cy="1569633"/>
          </a:xfrm>
          <a:prstGeom prst="rect">
            <a:avLst/>
          </a:prstGeom>
        </p:spPr>
      </p:pic>
      <p:pic>
        <p:nvPicPr>
          <p:cNvPr id="17" name="Рисунок 16" descr="1.png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215206" y="1643050"/>
            <a:ext cx="1643636" cy="1569633"/>
          </a:xfrm>
          <a:prstGeom prst="rect">
            <a:avLst/>
          </a:prstGeom>
        </p:spPr>
      </p:pic>
      <p:pic>
        <p:nvPicPr>
          <p:cNvPr id="18" name="Рисунок 17" descr="1.png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215206" y="5000636"/>
            <a:ext cx="1643636" cy="1569633"/>
          </a:xfrm>
          <a:prstGeom prst="rect">
            <a:avLst/>
          </a:prstGeom>
        </p:spPr>
      </p:pic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733094"/>
              </p:ext>
            </p:extLst>
          </p:nvPr>
        </p:nvGraphicFramePr>
        <p:xfrm>
          <a:off x="1500166" y="142852"/>
          <a:ext cx="5800652" cy="64364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7332"/>
                <a:gridCol w="527332"/>
                <a:gridCol w="527332"/>
                <a:gridCol w="527332"/>
                <a:gridCol w="527332"/>
                <a:gridCol w="527332"/>
                <a:gridCol w="527332"/>
                <a:gridCol w="527332"/>
                <a:gridCol w="527332"/>
                <a:gridCol w="527332"/>
                <a:gridCol w="527332"/>
              </a:tblGrid>
              <a:tr h="459744"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59744"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B050"/>
                          </a:solidFill>
                        </a:rPr>
                        <a:t>к</a:t>
                      </a:r>
                      <a:endParaRPr lang="ru-RU" sz="24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CC00"/>
                          </a:solidFill>
                        </a:rPr>
                        <a:t>п</a:t>
                      </a:r>
                      <a:endParaRPr lang="ru-RU" sz="2400" b="1" dirty="0">
                        <a:solidFill>
                          <a:srgbClr val="00CC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59744"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B050"/>
                          </a:solidFill>
                        </a:rPr>
                        <a:t>л</a:t>
                      </a:r>
                      <a:endParaRPr lang="ru-RU" sz="24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CC00"/>
                          </a:solidFill>
                        </a:rPr>
                        <a:t>р</a:t>
                      </a:r>
                      <a:endParaRPr lang="ru-RU" sz="2400" b="1" dirty="0">
                        <a:solidFill>
                          <a:srgbClr val="00CC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59744"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5</a:t>
                      </a:r>
                      <a:endParaRPr lang="ru-RU" sz="2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B050"/>
                          </a:solidFill>
                        </a:rPr>
                        <a:t>а</a:t>
                      </a:r>
                      <a:endParaRPr lang="ru-RU" sz="24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7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CC00"/>
                          </a:solidFill>
                        </a:rPr>
                        <a:t>и</a:t>
                      </a:r>
                      <a:endParaRPr lang="ru-RU" sz="2400" b="1" dirty="0">
                        <a:solidFill>
                          <a:srgbClr val="00CC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59744"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</a:t>
                      </a:r>
                      <a:endParaRPr lang="ru-RU" sz="2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C000"/>
                          </a:solidFill>
                        </a:rPr>
                        <a:t>м</a:t>
                      </a:r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B050"/>
                          </a:solidFill>
                        </a:rPr>
                        <a:t>в</a:t>
                      </a:r>
                      <a:endParaRPr lang="ru-RU" sz="24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7030A0"/>
                          </a:solidFill>
                        </a:rPr>
                        <a:t>м</a:t>
                      </a:r>
                      <a:endParaRPr lang="ru-RU" sz="2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CC00"/>
                          </a:solidFill>
                        </a:rPr>
                        <a:t>н</a:t>
                      </a:r>
                      <a:endParaRPr lang="ru-RU" sz="2400" b="1" dirty="0">
                        <a:solidFill>
                          <a:srgbClr val="00CC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59744"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</a:t>
                      </a:r>
                      <a:endParaRPr lang="ru-RU" sz="2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б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C000"/>
                          </a:solidFill>
                        </a:rPr>
                        <a:t>ы</a:t>
                      </a:r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B050"/>
                          </a:solidFill>
                        </a:rPr>
                        <a:t>и</a:t>
                      </a:r>
                      <a:endParaRPr lang="ru-RU" sz="24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7030A0"/>
                          </a:solidFill>
                        </a:rPr>
                        <a:t>о</a:t>
                      </a:r>
                      <a:endParaRPr lang="ru-RU" sz="2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CC00"/>
                          </a:solidFill>
                        </a:rPr>
                        <a:t>т</a:t>
                      </a:r>
                      <a:endParaRPr lang="ru-RU" sz="2400" b="1" dirty="0">
                        <a:solidFill>
                          <a:srgbClr val="00CC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59744">
                <a:tc>
                  <a:txBody>
                    <a:bodyPr/>
                    <a:lstStyle/>
                    <a:p>
                      <a:pPr algn="ctr"/>
                      <a:endParaRPr lang="ru-RU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C000"/>
                          </a:solidFill>
                        </a:rPr>
                        <a:t>с</a:t>
                      </a:r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л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3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4</a:t>
                      </a:r>
                      <a:endParaRPr lang="ru-RU" sz="2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C000"/>
                          </a:solidFill>
                        </a:rPr>
                        <a:t>ш</a:t>
                      </a:r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B050"/>
                          </a:solidFill>
                        </a:rPr>
                        <a:t>а</a:t>
                      </a:r>
                      <a:endParaRPr lang="ru-RU" sz="24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7030A0"/>
                          </a:solidFill>
                        </a:rPr>
                        <a:t>д</a:t>
                      </a:r>
                      <a:endParaRPr lang="ru-RU" sz="2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CC00"/>
                          </a:solidFill>
                        </a:rPr>
                        <a:t>е</a:t>
                      </a:r>
                      <a:endParaRPr lang="ru-RU" sz="2400" b="1" dirty="0">
                        <a:solidFill>
                          <a:srgbClr val="00CC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59744">
                <a:tc>
                  <a:txBody>
                    <a:bodyPr/>
                    <a:lstStyle/>
                    <a:p>
                      <a:pPr algn="ctr"/>
                      <a:endParaRPr lang="ru-RU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70C0"/>
                          </a:solidFill>
                        </a:rPr>
                        <a:t>к</a:t>
                      </a:r>
                      <a:endParaRPr lang="ru-RU" sz="2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70C0"/>
                          </a:solidFill>
                        </a:rPr>
                        <a:t>о</a:t>
                      </a:r>
                      <a:endParaRPr lang="ru-RU" sz="2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70C0"/>
                          </a:solidFill>
                        </a:rPr>
                        <a:t>м</a:t>
                      </a:r>
                      <a:endParaRPr lang="ru-RU" sz="2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70C0"/>
                          </a:solidFill>
                        </a:rPr>
                        <a:t>п</a:t>
                      </a:r>
                      <a:endParaRPr lang="ru-RU" sz="2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70C0"/>
                          </a:solidFill>
                        </a:rPr>
                        <a:t>ь</a:t>
                      </a:r>
                      <a:endParaRPr lang="ru-RU" sz="2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70C0"/>
                          </a:solidFill>
                        </a:rPr>
                        <a:t>т</a:t>
                      </a:r>
                      <a:endParaRPr lang="ru-RU" sz="2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70C0"/>
                          </a:solidFill>
                        </a:rPr>
                        <a:t>е</a:t>
                      </a:r>
                      <a:endParaRPr lang="ru-RU" sz="2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70C0"/>
                          </a:solidFill>
                        </a:rPr>
                        <a:t>р</a:t>
                      </a:r>
                      <a:endParaRPr lang="ru-RU" sz="2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59744">
                <a:tc>
                  <a:txBody>
                    <a:bodyPr/>
                    <a:lstStyle/>
                    <a:p>
                      <a:pPr algn="ctr"/>
                      <a:endParaRPr lang="ru-RU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C000"/>
                          </a:solidFill>
                        </a:rPr>
                        <a:t>а</a:t>
                      </a:r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о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7030A0"/>
                          </a:solidFill>
                        </a:rPr>
                        <a:t>р</a:t>
                      </a:r>
                      <a:endParaRPr lang="ru-RU" sz="2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B050"/>
                          </a:solidFill>
                        </a:rPr>
                        <a:t>у</a:t>
                      </a:r>
                      <a:endParaRPr lang="ru-RU" sz="24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7030A0"/>
                          </a:solidFill>
                        </a:rPr>
                        <a:t>м</a:t>
                      </a:r>
                      <a:endParaRPr lang="ru-RU" sz="2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/>
                </a:tc>
              </a:tr>
              <a:tr h="459744">
                <a:tc>
                  <a:txBody>
                    <a:bodyPr/>
                    <a:lstStyle/>
                    <a:p>
                      <a:pPr algn="ctr"/>
                      <a:endParaRPr lang="ru-RU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C000"/>
                          </a:solidFill>
                        </a:rPr>
                        <a:t>н</a:t>
                      </a:r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CC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н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7030A0"/>
                          </a:solidFill>
                        </a:rPr>
                        <a:t>о</a:t>
                      </a:r>
                      <a:endParaRPr lang="ru-RU" sz="2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B050"/>
                          </a:solidFill>
                        </a:rPr>
                        <a:t>р</a:t>
                      </a:r>
                      <a:endParaRPr lang="ru-RU" sz="24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/>
                </a:tc>
              </a:tr>
              <a:tr h="459744">
                <a:tc>
                  <a:txBody>
                    <a:bodyPr/>
                    <a:lstStyle/>
                    <a:p>
                      <a:pPr algn="ctr"/>
                      <a:endParaRPr lang="ru-RU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C000"/>
                          </a:solidFill>
                        </a:rPr>
                        <a:t>е</a:t>
                      </a:r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CC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и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7030A0"/>
                          </a:solidFill>
                        </a:rPr>
                        <a:t>в</a:t>
                      </a:r>
                      <a:endParaRPr lang="ru-RU" sz="2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B050"/>
                          </a:solidFill>
                        </a:rPr>
                        <a:t>а</a:t>
                      </a:r>
                      <a:endParaRPr lang="ru-RU" sz="24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/>
                    </a:p>
                  </a:txBody>
                  <a:tcPr/>
                </a:tc>
              </a:tr>
              <a:tr h="459744">
                <a:tc>
                  <a:txBody>
                    <a:bodyPr/>
                    <a:lstStyle/>
                    <a:p>
                      <a:pPr algn="ctr"/>
                      <a:endParaRPr lang="ru-RU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C000"/>
                          </a:solidFill>
                        </a:rPr>
                        <a:t>р</a:t>
                      </a:r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CC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т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7030A0"/>
                          </a:solidFill>
                        </a:rPr>
                        <a:t>о</a:t>
                      </a:r>
                      <a:endParaRPr lang="ru-RU" sz="2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/>
                    </a:p>
                  </a:txBody>
                  <a:tcPr/>
                </a:tc>
              </a:tr>
              <a:tr h="459744">
                <a:tc>
                  <a:txBody>
                    <a:bodyPr/>
                    <a:lstStyle/>
                    <a:p>
                      <a:pPr algn="ctr"/>
                      <a:endParaRPr lang="ru-RU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CC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о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7030A0"/>
                          </a:solidFill>
                        </a:rPr>
                        <a:t>д</a:t>
                      </a:r>
                      <a:endParaRPr lang="ru-RU" sz="2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/>
                    </a:p>
                  </a:txBody>
                  <a:tcPr/>
                </a:tc>
              </a:tr>
              <a:tr h="459744">
                <a:tc>
                  <a:txBody>
                    <a:bodyPr/>
                    <a:lstStyle/>
                    <a:p>
                      <a:pPr algn="ctr"/>
                      <a:endParaRPr lang="ru-RU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CC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р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29"/>
          <a:stretch/>
        </p:blipFill>
        <p:spPr>
          <a:xfrm>
            <a:off x="2500298" y="2857496"/>
            <a:ext cx="571504" cy="27883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6" b="48874"/>
          <a:stretch/>
        </p:blipFill>
        <p:spPr>
          <a:xfrm>
            <a:off x="3071802" y="2357430"/>
            <a:ext cx="554690" cy="19288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34" r="-3031"/>
          <a:stretch/>
        </p:blipFill>
        <p:spPr>
          <a:xfrm>
            <a:off x="3571868" y="3286124"/>
            <a:ext cx="642942" cy="32887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4"/>
          <a:stretch/>
        </p:blipFill>
        <p:spPr>
          <a:xfrm>
            <a:off x="4143372" y="3168000"/>
            <a:ext cx="571504" cy="29896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8"/>
          <a:stretch>
            <a:fillRect/>
          </a:stretch>
        </p:blipFill>
        <p:spPr>
          <a:xfrm>
            <a:off x="4643438" y="1908000"/>
            <a:ext cx="554690" cy="18956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1"/>
          <a:stretch>
            <a:fillRect/>
          </a:stretch>
        </p:blipFill>
        <p:spPr>
          <a:xfrm>
            <a:off x="5143504" y="500042"/>
            <a:ext cx="633802" cy="47183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19"/>
          <a:stretch>
            <a:fillRect/>
          </a:stretch>
        </p:blipFill>
        <p:spPr>
          <a:xfrm>
            <a:off x="5715008" y="1908000"/>
            <a:ext cx="554690" cy="2393587"/>
          </a:xfrm>
          <a:prstGeom prst="rect">
            <a:avLst/>
          </a:prstGeom>
        </p:spPr>
      </p:pic>
      <p:pic>
        <p:nvPicPr>
          <p:cNvPr id="20" name="Рисунок 19" descr="Рисунок2.png"/>
          <p:cNvPicPr>
            <a:picLocks noChangeAspect="1"/>
          </p:cNvPicPr>
          <p:nvPr/>
        </p:nvPicPr>
        <p:blipFill>
          <a:blip r:embed="rId26"/>
          <a:srcRect t="11215"/>
          <a:stretch>
            <a:fillRect/>
          </a:stretch>
        </p:blipFill>
        <p:spPr>
          <a:xfrm>
            <a:off x="6215074" y="500042"/>
            <a:ext cx="658314" cy="339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84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1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6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1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85728"/>
            <a:ext cx="850112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</a:rPr>
              <a:t>Список источников иллюстраций:</a:t>
            </a:r>
          </a:p>
          <a:p>
            <a:pPr algn="ctr"/>
            <a:endParaRPr lang="ru-RU" sz="2400" b="1" dirty="0" smtClean="0">
              <a:solidFill>
                <a:prstClr val="black"/>
              </a:solidFill>
            </a:endParaRPr>
          </a:p>
          <a:p>
            <a:r>
              <a:rPr lang="ru-RU" sz="1400" b="1" dirty="0" smtClean="0">
                <a:solidFill>
                  <a:prstClr val="black"/>
                </a:solidFill>
              </a:rPr>
              <a:t>Изображение «принтер» - </a:t>
            </a:r>
            <a:r>
              <a:rPr lang="en-US" sz="1400" b="1" dirty="0" smtClean="0">
                <a:solidFill>
                  <a:prstClr val="black"/>
                </a:solidFill>
                <a:hlinkClick r:id="rId2"/>
              </a:rPr>
              <a:t>http://www.compress.ru/Archive/CP/2003/12/48/2.htm</a:t>
            </a:r>
            <a:endParaRPr lang="ru-RU" sz="1400" b="1" dirty="0" smtClean="0">
              <a:solidFill>
                <a:prstClr val="black"/>
              </a:solidFill>
            </a:endParaRPr>
          </a:p>
          <a:p>
            <a:endParaRPr lang="ru-RU" sz="1400" b="1" dirty="0" smtClean="0">
              <a:solidFill>
                <a:prstClr val="black"/>
              </a:solidFill>
            </a:endParaRPr>
          </a:p>
          <a:p>
            <a:r>
              <a:rPr lang="ru-RU" sz="1400" b="1" dirty="0" smtClean="0">
                <a:solidFill>
                  <a:prstClr val="black"/>
                </a:solidFill>
              </a:rPr>
              <a:t>Изображение «сканер» - </a:t>
            </a:r>
            <a:r>
              <a:rPr lang="en-US" sz="1400" b="1" dirty="0" smtClean="0">
                <a:solidFill>
                  <a:prstClr val="black"/>
                </a:solidFill>
                <a:hlinkClick r:id="rId3"/>
              </a:rPr>
              <a:t>http://www.ferra.ru/ru/periphery/news/2004/03/19/soho-skaner-umax-astra-4900/#.VGLTkTSsXBk</a:t>
            </a:r>
            <a:endParaRPr lang="ru-RU" sz="1400" b="1" dirty="0" smtClean="0">
              <a:solidFill>
                <a:prstClr val="black"/>
              </a:solidFill>
            </a:endParaRPr>
          </a:p>
          <a:p>
            <a:endParaRPr lang="ru-RU" sz="1400" b="1" dirty="0" smtClean="0">
              <a:solidFill>
                <a:prstClr val="black"/>
              </a:solidFill>
            </a:endParaRPr>
          </a:p>
          <a:p>
            <a:r>
              <a:rPr lang="ru-RU" sz="1400" b="1" dirty="0" smtClean="0">
                <a:solidFill>
                  <a:prstClr val="black"/>
                </a:solidFill>
              </a:rPr>
              <a:t>Изображение «мышь» - </a:t>
            </a:r>
            <a:r>
              <a:rPr lang="en-US" sz="1400" b="1" dirty="0" smtClean="0">
                <a:solidFill>
                  <a:prstClr val="black"/>
                </a:solidFill>
                <a:hlinkClick r:id="rId4"/>
              </a:rPr>
              <a:t>http://www.eldorado.ru/cat/detail/71038041/</a:t>
            </a:r>
            <a:endParaRPr lang="ru-RU" sz="1400" b="1" dirty="0" smtClean="0">
              <a:solidFill>
                <a:prstClr val="black"/>
              </a:solidFill>
            </a:endParaRPr>
          </a:p>
          <a:p>
            <a:endParaRPr lang="ru-RU" sz="1400" b="1" dirty="0" smtClean="0">
              <a:solidFill>
                <a:prstClr val="black"/>
              </a:solidFill>
            </a:endParaRPr>
          </a:p>
          <a:p>
            <a:r>
              <a:rPr lang="ru-RU" sz="1400" b="1" dirty="0" smtClean="0">
                <a:solidFill>
                  <a:prstClr val="black"/>
                </a:solidFill>
              </a:rPr>
              <a:t>Изображение «провод» - </a:t>
            </a:r>
            <a:r>
              <a:rPr lang="en-US" sz="1400" b="1" dirty="0" smtClean="0">
                <a:solidFill>
                  <a:prstClr val="black"/>
                </a:solidFill>
                <a:hlinkClick r:id="rId5"/>
              </a:rPr>
              <a:t>http://prodano.by/catalog/4557303</a:t>
            </a:r>
            <a:endParaRPr lang="ru-RU" sz="1400" b="1" dirty="0" smtClean="0">
              <a:solidFill>
                <a:prstClr val="black"/>
              </a:solidFill>
            </a:endParaRPr>
          </a:p>
          <a:p>
            <a:endParaRPr lang="ru-RU" sz="1400" b="1" dirty="0" smtClean="0">
              <a:solidFill>
                <a:prstClr val="black"/>
              </a:solidFill>
            </a:endParaRPr>
          </a:p>
          <a:p>
            <a:r>
              <a:rPr lang="ru-RU" sz="1400" b="1" dirty="0" smtClean="0">
                <a:solidFill>
                  <a:prstClr val="black"/>
                </a:solidFill>
              </a:rPr>
              <a:t>Изображение «клавиатура» - </a:t>
            </a:r>
            <a:r>
              <a:rPr lang="en-US" sz="1400" b="1" dirty="0" smtClean="0">
                <a:solidFill>
                  <a:prstClr val="black"/>
                </a:solidFill>
                <a:hlinkClick r:id="rId6"/>
              </a:rPr>
              <a:t>http://freemarket.kiev.ua/113277/logitech-classic-keyboard-200.html</a:t>
            </a:r>
            <a:endParaRPr lang="ru-RU" sz="1400" b="1" dirty="0" smtClean="0">
              <a:solidFill>
                <a:prstClr val="black"/>
              </a:solidFill>
            </a:endParaRPr>
          </a:p>
          <a:p>
            <a:endParaRPr lang="ru-RU" sz="1400" b="1" dirty="0" smtClean="0">
              <a:solidFill>
                <a:prstClr val="black"/>
              </a:solidFill>
            </a:endParaRPr>
          </a:p>
          <a:p>
            <a:r>
              <a:rPr lang="ru-RU" sz="1400" b="1" dirty="0" smtClean="0">
                <a:solidFill>
                  <a:prstClr val="black"/>
                </a:solidFill>
              </a:rPr>
              <a:t>Изображение «модем» -</a:t>
            </a:r>
            <a:r>
              <a:rPr lang="en-US" sz="1400" b="1" dirty="0" smtClean="0">
                <a:solidFill>
                  <a:prstClr val="black"/>
                </a:solidFill>
              </a:rPr>
              <a:t> </a:t>
            </a:r>
            <a:r>
              <a:rPr lang="en-US" sz="1400" b="1" dirty="0" smtClean="0">
                <a:solidFill>
                  <a:prstClr val="black"/>
                </a:solidFill>
                <a:hlinkClick r:id="rId7"/>
              </a:rPr>
              <a:t>http://www.lipetsk.ret.ru/?&amp;pn=prod&amp;gid=130423</a:t>
            </a:r>
            <a:endParaRPr lang="ru-RU" sz="1400" b="1" dirty="0" smtClean="0">
              <a:solidFill>
                <a:prstClr val="black"/>
              </a:solidFill>
            </a:endParaRPr>
          </a:p>
          <a:p>
            <a:endParaRPr lang="ru-RU" sz="1400" b="1" dirty="0" smtClean="0">
              <a:solidFill>
                <a:prstClr val="black"/>
              </a:solidFill>
            </a:endParaRPr>
          </a:p>
          <a:p>
            <a:r>
              <a:rPr lang="ru-RU" sz="1400" b="1" dirty="0" smtClean="0">
                <a:solidFill>
                  <a:prstClr val="black"/>
                </a:solidFill>
              </a:rPr>
              <a:t>Изображение «системный блок» - </a:t>
            </a:r>
            <a:r>
              <a:rPr lang="en-US" sz="1400" b="1" dirty="0" smtClean="0">
                <a:solidFill>
                  <a:prstClr val="black"/>
                </a:solidFill>
                <a:hlinkClick r:id="rId8"/>
              </a:rPr>
              <a:t>http://www.microtech.ru/index.php?id=819&amp;subid=1114</a:t>
            </a:r>
            <a:endParaRPr lang="ru-RU" sz="1400" b="1" dirty="0" smtClean="0">
              <a:solidFill>
                <a:prstClr val="black"/>
              </a:solidFill>
            </a:endParaRPr>
          </a:p>
          <a:p>
            <a:endParaRPr lang="ru-RU" sz="1400" b="1" dirty="0" smtClean="0"/>
          </a:p>
          <a:p>
            <a:r>
              <a:rPr lang="ru-RU" sz="1400" b="1" dirty="0" smtClean="0"/>
              <a:t>Изображение «монитор» - </a:t>
            </a:r>
            <a:r>
              <a:rPr lang="en-US" sz="1400" b="1" dirty="0" smtClean="0">
                <a:hlinkClick r:id="rId9"/>
              </a:rPr>
              <a:t>http://technopoint.ru/catalog/i109119/monitor-acer-19-v193weob-wvcb-wb-wab-wbb-wdb-web</a:t>
            </a:r>
            <a:endParaRPr lang="ru-RU" sz="1400" b="1" dirty="0" smtClean="0"/>
          </a:p>
          <a:p>
            <a:endParaRPr lang="ru-RU" sz="1400" b="1" dirty="0" smtClean="0"/>
          </a:p>
          <a:p>
            <a:endParaRPr lang="ru-RU" sz="1400" b="1" dirty="0" smtClean="0">
              <a:solidFill>
                <a:prstClr val="black"/>
              </a:solidFill>
            </a:endParaRPr>
          </a:p>
          <a:p>
            <a:pPr marL="457200" indent="-457200"/>
            <a:endParaRPr lang="en-US" sz="2400" b="1" dirty="0" smtClean="0">
              <a:solidFill>
                <a:prstClr val="black"/>
              </a:solidFill>
            </a:endParaRPr>
          </a:p>
          <a:p>
            <a:pPr marL="457200" indent="-457200">
              <a:buFontTx/>
              <a:buAutoNum type="arabicPeriod"/>
            </a:pPr>
            <a:endParaRPr lang="ru-RU" sz="2400" b="1" dirty="0" smtClean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46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1785926"/>
            <a:ext cx="8293424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4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вопрос:</a:t>
            </a:r>
          </a:p>
          <a:p>
            <a:r>
              <a:rPr lang="ru-RU" sz="4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помощью такого устройства</a:t>
            </a:r>
          </a:p>
          <a:p>
            <a:r>
              <a:rPr lang="ru-RU" sz="4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Откопировать книгу можно.</a:t>
            </a:r>
          </a:p>
          <a:p>
            <a:r>
              <a:rPr lang="ru-RU" sz="4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Тексты, картинки любые</a:t>
            </a:r>
          </a:p>
          <a:p>
            <a:r>
              <a:rPr lang="ru-RU" sz="4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Станут с ним цифровые!</a:t>
            </a:r>
            <a:endParaRPr lang="ru-RU" sz="44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кроссворд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5500702"/>
            <a:ext cx="4143404" cy="1065797"/>
          </a:xfrm>
          <a:prstGeom prst="rect">
            <a:avLst/>
          </a:prstGeom>
        </p:spPr>
      </p:pic>
      <p:pic>
        <p:nvPicPr>
          <p:cNvPr id="4" name="Рисунок 3" descr="bitmap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0298" y="571480"/>
            <a:ext cx="4071966" cy="100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86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1285860"/>
            <a:ext cx="8143127" cy="4647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4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вопрос:</a:t>
            </a:r>
          </a:p>
          <a:p>
            <a:r>
              <a:rPr lang="ru-RU" sz="4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Корпус компьютера. </a:t>
            </a:r>
          </a:p>
          <a:p>
            <a:r>
              <a:rPr lang="ru-RU" sz="4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нем то хранится, </a:t>
            </a:r>
          </a:p>
          <a:p>
            <a:r>
              <a:rPr lang="ru-RU" sz="4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компьютеру пригодится.</a:t>
            </a:r>
          </a:p>
          <a:p>
            <a:r>
              <a:rPr lang="ru-RU" sz="4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нём процессор, дисковод</a:t>
            </a:r>
          </a:p>
          <a:p>
            <a:r>
              <a:rPr lang="ru-RU" sz="4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 зовут системный….</a:t>
            </a:r>
          </a:p>
          <a:p>
            <a:endParaRPr lang="ru-RU" sz="3200" b="1" i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кроссворд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5500702"/>
            <a:ext cx="4143404" cy="1065797"/>
          </a:xfrm>
          <a:prstGeom prst="rect">
            <a:avLst/>
          </a:prstGeom>
        </p:spPr>
      </p:pic>
      <p:pic>
        <p:nvPicPr>
          <p:cNvPr id="4" name="Рисунок 3" descr="bitmap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8860" y="285728"/>
            <a:ext cx="4071966" cy="100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86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2000240"/>
            <a:ext cx="7385355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4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вопрос:</a:t>
            </a:r>
          </a:p>
          <a:p>
            <a:r>
              <a:rPr lang="ru-RU" sz="4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него направлен взор,</a:t>
            </a:r>
          </a:p>
          <a:p>
            <a:r>
              <a:rPr lang="ru-RU" sz="4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подчиняется программе,</a:t>
            </a:r>
          </a:p>
          <a:p>
            <a:r>
              <a:rPr lang="ru-RU" sz="4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Носит имя … .</a:t>
            </a:r>
          </a:p>
        </p:txBody>
      </p:sp>
      <p:pic>
        <p:nvPicPr>
          <p:cNvPr id="3" name="Рисунок 2" descr="кроссворд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5214950"/>
            <a:ext cx="4143404" cy="1065797"/>
          </a:xfrm>
          <a:prstGeom prst="rect">
            <a:avLst/>
          </a:prstGeom>
        </p:spPr>
      </p:pic>
      <p:pic>
        <p:nvPicPr>
          <p:cNvPr id="4" name="Рисунок 3" descr="bitmap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1736" y="571480"/>
            <a:ext cx="4071966" cy="100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86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1857364"/>
            <a:ext cx="621586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sz="4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вопрос:</a:t>
            </a:r>
          </a:p>
          <a:p>
            <a:r>
              <a:rPr lang="ru-RU" sz="4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 виток, и два виток,</a:t>
            </a:r>
          </a:p>
          <a:p>
            <a:r>
              <a:rPr lang="ru-RU" sz="4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нему струится ток.</a:t>
            </a:r>
          </a:p>
          <a:p>
            <a:endParaRPr lang="ru-RU" sz="4400" b="1" i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кроссворд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36" y="4643446"/>
            <a:ext cx="4143404" cy="1065797"/>
          </a:xfrm>
          <a:prstGeom prst="rect">
            <a:avLst/>
          </a:prstGeom>
        </p:spPr>
      </p:pic>
      <p:pic>
        <p:nvPicPr>
          <p:cNvPr id="4" name="Рисунок 3" descr="bitmap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3174" y="571480"/>
            <a:ext cx="4071966" cy="100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86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1714488"/>
            <a:ext cx="7736413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ru-RU" sz="4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вопрос:</a:t>
            </a:r>
          </a:p>
          <a:p>
            <a:r>
              <a:rPr lang="ru-RU" sz="4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ковру зверёк бежит,</a:t>
            </a:r>
          </a:p>
          <a:p>
            <a:r>
              <a:rPr lang="ru-RU" sz="4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 замрёт, то закружит.</a:t>
            </a:r>
          </a:p>
          <a:p>
            <a:r>
              <a:rPr lang="ru-RU" sz="4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Коврика не покидает,</a:t>
            </a:r>
          </a:p>
          <a:p>
            <a:r>
              <a:rPr lang="ru-RU" sz="4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за зверь, кто отгадает?</a:t>
            </a:r>
          </a:p>
        </p:txBody>
      </p:sp>
      <p:pic>
        <p:nvPicPr>
          <p:cNvPr id="3" name="Рисунок 2" descr="кроссворд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36" y="5357826"/>
            <a:ext cx="4143404" cy="1065797"/>
          </a:xfrm>
          <a:prstGeom prst="rect">
            <a:avLst/>
          </a:prstGeom>
        </p:spPr>
      </p:pic>
      <p:pic>
        <p:nvPicPr>
          <p:cNvPr id="4" name="Рисунок 3" descr="bitmap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3174" y="714356"/>
            <a:ext cx="4071966" cy="100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86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2071678"/>
            <a:ext cx="624953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вопрос:</a:t>
            </a:r>
          </a:p>
          <a:p>
            <a:r>
              <a:rPr lang="ru-RU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доске по </a:t>
            </a:r>
            <a:r>
              <a:rPr lang="ru-RU" sz="4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строчечке</a:t>
            </a:r>
            <a:r>
              <a:rPr lang="ru-RU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r>
              <a:rPr lang="ru-RU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азместились кнопочки</a:t>
            </a:r>
            <a:endParaRPr lang="ru-RU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кроссворд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4643446"/>
            <a:ext cx="4143404" cy="1065797"/>
          </a:xfrm>
          <a:prstGeom prst="rect">
            <a:avLst/>
          </a:prstGeom>
        </p:spPr>
      </p:pic>
      <p:pic>
        <p:nvPicPr>
          <p:cNvPr id="4" name="Рисунок 3" descr="bitmap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3174" y="571480"/>
            <a:ext cx="4071966" cy="100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1214422"/>
            <a:ext cx="6739345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ru-RU" sz="4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вопрос:</a:t>
            </a:r>
          </a:p>
          <a:p>
            <a:r>
              <a:rPr lang="ru-RU" sz="4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Сетевая паутина</a:t>
            </a:r>
          </a:p>
          <a:p>
            <a:r>
              <a:rPr lang="ru-RU" sz="4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Оплела весь белый свет!</a:t>
            </a:r>
          </a:p>
          <a:p>
            <a:r>
              <a:rPr lang="ru-RU" sz="4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Выйти в Интернет </a:t>
            </a:r>
          </a:p>
          <a:p>
            <a:r>
              <a:rPr lang="ru-RU" sz="4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нам помогает,</a:t>
            </a:r>
          </a:p>
          <a:p>
            <a:r>
              <a:rPr lang="ru-RU" sz="4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 него Интернета нет.</a:t>
            </a:r>
          </a:p>
          <a:p>
            <a:endParaRPr lang="ru-RU" sz="44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кроссворд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5357826"/>
            <a:ext cx="4143404" cy="1065797"/>
          </a:xfrm>
          <a:prstGeom prst="rect">
            <a:avLst/>
          </a:prstGeom>
        </p:spPr>
      </p:pic>
      <p:pic>
        <p:nvPicPr>
          <p:cNvPr id="4" name="Рисунок 3" descr="bitmap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1736" y="214290"/>
            <a:ext cx="4071966" cy="100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86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</TotalTime>
  <Words>308</Words>
  <Application>Microsoft Office PowerPoint</Application>
  <PresentationFormat>Экран (4:3)</PresentationFormat>
  <Paragraphs>126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Интерактивный  кроссворд  «Мой друг – компьютер!»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Кроссворд  «Основные устройства компьютера»</dc:title>
  <cp:lastModifiedBy>Александра</cp:lastModifiedBy>
  <cp:revision>38</cp:revision>
  <dcterms:modified xsi:type="dcterms:W3CDTF">2016-12-24T18:16:52Z</dcterms:modified>
</cp:coreProperties>
</file>