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 радостью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36.4</c:v>
                </c:pt>
                <c:pt idx="1">
                  <c:v>34.5</c:v>
                </c:pt>
                <c:pt idx="2">
                  <c:v>45.5</c:v>
                </c:pt>
                <c:pt idx="3">
                  <c:v>25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 равнодушием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45.5</c:v>
                </c:pt>
                <c:pt idx="1">
                  <c:v>55.2</c:v>
                </c:pt>
                <c:pt idx="2">
                  <c:v>18.2</c:v>
                </c:pt>
                <c:pt idx="3">
                  <c:v>55</c:v>
                </c:pt>
                <c:pt idx="4">
                  <c:v>44.4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 предчувствием неприятностей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18.2</c:v>
                </c:pt>
                <c:pt idx="1">
                  <c:v>10.3</c:v>
                </c:pt>
                <c:pt idx="2">
                  <c:v>27.3</c:v>
                </c:pt>
                <c:pt idx="3">
                  <c:v>0</c:v>
                </c:pt>
                <c:pt idx="4">
                  <c:v>11.1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скорей бы все закончилось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strRef>
              <c:f>Лист1!$A$2:$A$6</c:f>
              <c:strCache>
                <c:ptCount val="5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9.1</c:v>
                </c:pt>
                <c:pt idx="3">
                  <c:v>20</c:v>
                </c:pt>
                <c:pt idx="4">
                  <c:v>44.4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0897664"/>
        <c:axId val="180899200"/>
      </c:barChart>
      <c:catAx>
        <c:axId val="180897664"/>
        <c:scaling>
          <c:orientation val="minMax"/>
        </c:scaling>
        <c:delete val="0"/>
        <c:axPos val="b"/>
        <c:majorTickMark val="out"/>
        <c:minorTickMark val="none"/>
        <c:tickLblPos val="nextTo"/>
        <c:crossAx val="180899200"/>
        <c:crosses val="autoZero"/>
        <c:auto val="1"/>
        <c:lblAlgn val="ctr"/>
        <c:lblOffset val="100"/>
        <c:noMultiLvlLbl val="0"/>
      </c:catAx>
      <c:valAx>
        <c:axId val="1808992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0897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728641732283458"/>
          <c:y val="0.19993503937007873"/>
          <c:w val="0.28454790026246718"/>
          <c:h val="0.56526476377952761"/>
        </c:manualLayout>
      </c:layout>
      <c:overlay val="0"/>
      <c:txPr>
        <a:bodyPr/>
        <a:lstStyle/>
        <a:p>
          <a:pPr>
            <a:defRPr sz="16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часто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18.2</c:v>
                </c:pt>
                <c:pt idx="1">
                  <c:v>3.4</c:v>
                </c:pt>
                <c:pt idx="2">
                  <c:v>18.2</c:v>
                </c:pt>
                <c:pt idx="3">
                  <c:v>15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редко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54.5</c:v>
                </c:pt>
                <c:pt idx="1">
                  <c:v>68.900000000000006</c:v>
                </c:pt>
                <c:pt idx="2">
                  <c:v>72.7</c:v>
                </c:pt>
                <c:pt idx="3">
                  <c:v>75</c:v>
                </c:pt>
                <c:pt idx="4">
                  <c:v>94.4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никогда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27.3</c:v>
                </c:pt>
                <c:pt idx="1">
                  <c:v>27.6</c:v>
                </c:pt>
                <c:pt idx="2">
                  <c:v>9.1</c:v>
                </c:pt>
                <c:pt idx="3">
                  <c:v>10</c:v>
                </c:pt>
                <c:pt idx="4">
                  <c:v>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6514560"/>
        <c:axId val="196516096"/>
      </c:barChart>
      <c:catAx>
        <c:axId val="196514560"/>
        <c:scaling>
          <c:orientation val="minMax"/>
        </c:scaling>
        <c:delete val="0"/>
        <c:axPos val="b"/>
        <c:majorTickMark val="out"/>
        <c:minorTickMark val="none"/>
        <c:tickLblPos val="nextTo"/>
        <c:crossAx val="196516096"/>
        <c:crosses val="autoZero"/>
        <c:auto val="1"/>
        <c:lblAlgn val="ctr"/>
        <c:lblOffset val="100"/>
        <c:noMultiLvlLbl val="0"/>
      </c:catAx>
      <c:valAx>
        <c:axId val="196516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65145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789681758530186"/>
          <c:y val="0.37492224409448821"/>
          <c:w val="0.18210318241469817"/>
          <c:h val="0.22515551181102358"/>
        </c:manualLayout>
      </c:layout>
      <c:overlay val="0"/>
      <c:txPr>
        <a:bodyPr/>
        <a:lstStyle/>
        <a:p>
          <a:pPr>
            <a:defRPr sz="14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от учителей-предметников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24.1</c:v>
                </c:pt>
                <c:pt idx="2">
                  <c:v>18.2</c:v>
                </c:pt>
                <c:pt idx="3">
                  <c:v>40</c:v>
                </c:pt>
                <c:pt idx="4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 классного руководителя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</c:v>
                </c:pt>
                <c:pt idx="1">
                  <c:v>10.3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от учеников моего класса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62.5</c:v>
                </c:pt>
                <c:pt idx="1">
                  <c:v>31</c:v>
                </c:pt>
                <c:pt idx="2">
                  <c:v>63.6</c:v>
                </c:pt>
                <c:pt idx="3">
                  <c:v>45</c:v>
                </c:pt>
                <c:pt idx="4">
                  <c:v>27.8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от учеников других классов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37.5</c:v>
                </c:pt>
                <c:pt idx="1">
                  <c:v>34.5</c:v>
                </c:pt>
                <c:pt idx="2">
                  <c:v>18.2</c:v>
                </c:pt>
                <c:pt idx="3">
                  <c:v>15</c:v>
                </c:pt>
                <c:pt idx="4">
                  <c:v>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от себя самого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22.2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3640960"/>
        <c:axId val="283642496"/>
      </c:barChart>
      <c:catAx>
        <c:axId val="283640960"/>
        <c:scaling>
          <c:orientation val="minMax"/>
        </c:scaling>
        <c:delete val="0"/>
        <c:axPos val="b"/>
        <c:majorTickMark val="out"/>
        <c:minorTickMark val="none"/>
        <c:tickLblPos val="nextTo"/>
        <c:crossAx val="283642496"/>
        <c:crosses val="autoZero"/>
        <c:auto val="1"/>
        <c:lblAlgn val="ctr"/>
        <c:lblOffset val="100"/>
        <c:noMultiLvlLbl val="0"/>
      </c:catAx>
      <c:valAx>
        <c:axId val="283642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36409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часто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редко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36.4</c:v>
                </c:pt>
                <c:pt idx="1">
                  <c:v>48.3</c:v>
                </c:pt>
                <c:pt idx="2">
                  <c:v>36.4</c:v>
                </c:pt>
                <c:pt idx="3">
                  <c:v>45</c:v>
                </c:pt>
                <c:pt idx="4">
                  <c:v>22.2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никогда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63.6</c:v>
                </c:pt>
                <c:pt idx="1">
                  <c:v>51.7</c:v>
                </c:pt>
                <c:pt idx="2">
                  <c:v>63.6</c:v>
                </c:pt>
                <c:pt idx="3">
                  <c:v>55</c:v>
                </c:pt>
                <c:pt idx="4">
                  <c:v>77.8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0711808"/>
        <c:axId val="196523136"/>
      </c:barChart>
      <c:catAx>
        <c:axId val="180711808"/>
        <c:scaling>
          <c:orientation val="minMax"/>
        </c:scaling>
        <c:delete val="0"/>
        <c:axPos val="b"/>
        <c:majorTickMark val="out"/>
        <c:minorTickMark val="none"/>
        <c:tickLblPos val="nextTo"/>
        <c:crossAx val="196523136"/>
        <c:crosses val="autoZero"/>
        <c:auto val="1"/>
        <c:lblAlgn val="ctr"/>
        <c:lblOffset val="100"/>
        <c:noMultiLvlLbl val="0"/>
      </c:catAx>
      <c:valAx>
        <c:axId val="196523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07118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контролер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54.5</c:v>
                </c:pt>
                <c:pt idx="1">
                  <c:v>65.5</c:v>
                </c:pt>
                <c:pt idx="2">
                  <c:v>27.3</c:v>
                </c:pt>
                <c:pt idx="3">
                  <c:v>20</c:v>
                </c:pt>
                <c:pt idx="4">
                  <c:v>83.3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вторая мама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36.4</c:v>
                </c:pt>
                <c:pt idx="1">
                  <c:v>24.1</c:v>
                </c:pt>
                <c:pt idx="2">
                  <c:v>36.4</c:v>
                </c:pt>
                <c:pt idx="3">
                  <c:v>35</c:v>
                </c:pt>
                <c:pt idx="4">
                  <c:v>5.6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организатор досуга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0</c:v>
                </c:pt>
                <c:pt idx="1">
                  <c:v>10.3</c:v>
                </c:pt>
                <c:pt idx="2">
                  <c:v>0</c:v>
                </c:pt>
                <c:pt idx="3">
                  <c:v>10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помощник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9.1</c:v>
                </c:pt>
                <c:pt idx="1">
                  <c:v>0</c:v>
                </c:pt>
                <c:pt idx="2">
                  <c:v>36.4</c:v>
                </c:pt>
                <c:pt idx="3">
                  <c:v>35</c:v>
                </c:pt>
                <c:pt idx="4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3681920"/>
        <c:axId val="283683840"/>
      </c:barChart>
      <c:catAx>
        <c:axId val="283681920"/>
        <c:scaling>
          <c:orientation val="minMax"/>
        </c:scaling>
        <c:delete val="0"/>
        <c:axPos val="b"/>
        <c:majorTickMark val="out"/>
        <c:minorTickMark val="none"/>
        <c:tickLblPos val="nextTo"/>
        <c:crossAx val="283683840"/>
        <c:crosses val="autoZero"/>
        <c:auto val="1"/>
        <c:lblAlgn val="ctr"/>
        <c:lblOffset val="100"/>
        <c:noMultiLvlLbl val="0"/>
      </c:catAx>
      <c:valAx>
        <c:axId val="283683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36819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хвалит 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24.1</c:v>
                </c:pt>
                <c:pt idx="2">
                  <c:v>27.3</c:v>
                </c:pt>
                <c:pt idx="3">
                  <c:v>50</c:v>
                </c:pt>
                <c:pt idx="4">
                  <c:v>55.5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подбадривает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90.9</c:v>
                </c:pt>
                <c:pt idx="1">
                  <c:v>62.1</c:v>
                </c:pt>
                <c:pt idx="2">
                  <c:v>63.6</c:v>
                </c:pt>
                <c:pt idx="3">
                  <c:v>40</c:v>
                </c:pt>
                <c:pt idx="4">
                  <c:v>11.1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делает замечания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9.1</c:v>
                </c:pt>
                <c:pt idx="1">
                  <c:v>13.8</c:v>
                </c:pt>
                <c:pt idx="2">
                  <c:v>9.1</c:v>
                </c:pt>
                <c:pt idx="3">
                  <c:v>10</c:v>
                </c:pt>
                <c:pt idx="4">
                  <c:v>22.2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жалуется родителям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3469696"/>
        <c:axId val="283471232"/>
      </c:barChart>
      <c:catAx>
        <c:axId val="283469696"/>
        <c:scaling>
          <c:orientation val="minMax"/>
        </c:scaling>
        <c:delete val="0"/>
        <c:axPos val="b"/>
        <c:majorTickMark val="out"/>
        <c:minorTickMark val="none"/>
        <c:tickLblPos val="nextTo"/>
        <c:crossAx val="283471232"/>
        <c:crosses val="autoZero"/>
        <c:auto val="1"/>
        <c:lblAlgn val="ctr"/>
        <c:lblOffset val="100"/>
        <c:noMultiLvlLbl val="0"/>
      </c:catAx>
      <c:valAx>
        <c:axId val="283471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34696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умение хорошо выглядеть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1">
                  <c:v>17.399999999999999</c:v>
                </c:pt>
                <c:pt idx="2">
                  <c:v>18.2</c:v>
                </c:pt>
                <c:pt idx="3">
                  <c:v>25</c:v>
                </c:pt>
                <c:pt idx="4">
                  <c:v>33.299999999999997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манеру поведения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20</c:v>
                </c:pt>
                <c:pt idx="1">
                  <c:v>17.2</c:v>
                </c:pt>
                <c:pt idx="3">
                  <c:v>35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знания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20</c:v>
                </c:pt>
                <c:pt idx="1">
                  <c:v>31</c:v>
                </c:pt>
                <c:pt idx="2">
                  <c:v>54.6</c:v>
                </c:pt>
                <c:pt idx="3">
                  <c:v>30</c:v>
                </c:pt>
                <c:pt idx="4">
                  <c:v>33.299999999999997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характер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60</c:v>
                </c:pt>
                <c:pt idx="1">
                  <c:v>34.5</c:v>
                </c:pt>
                <c:pt idx="2">
                  <c:v>27.3</c:v>
                </c:pt>
                <c:pt idx="3">
                  <c:v>10</c:v>
                </c:pt>
                <c:pt idx="4">
                  <c:v>33.299999999999997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3305472"/>
        <c:axId val="283307008"/>
      </c:barChart>
      <c:catAx>
        <c:axId val="283305472"/>
        <c:scaling>
          <c:orientation val="minMax"/>
        </c:scaling>
        <c:delete val="0"/>
        <c:axPos val="b"/>
        <c:majorTickMark val="out"/>
        <c:minorTickMark val="none"/>
        <c:tickLblPos val="nextTo"/>
        <c:crossAx val="283307008"/>
        <c:crosses val="autoZero"/>
        <c:auto val="1"/>
        <c:lblAlgn val="ctr"/>
        <c:lblOffset val="100"/>
        <c:noMultiLvlLbl val="0"/>
      </c:catAx>
      <c:valAx>
        <c:axId val="283307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3305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дружный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54.5</c:v>
                </c:pt>
                <c:pt idx="1">
                  <c:v>58.6</c:v>
                </c:pt>
                <c:pt idx="2">
                  <c:v>72.7</c:v>
                </c:pt>
                <c:pt idx="3">
                  <c:v>75</c:v>
                </c:pt>
                <c:pt idx="4">
                  <c:v>72.2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разбит на группы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27.3</c:v>
                </c:pt>
                <c:pt idx="1">
                  <c:v>41.4</c:v>
                </c:pt>
                <c:pt idx="2">
                  <c:v>18.2</c:v>
                </c:pt>
                <c:pt idx="3">
                  <c:v>25</c:v>
                </c:pt>
                <c:pt idx="4">
                  <c:v>22.2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каждый сам по себе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18.2</c:v>
                </c:pt>
                <c:pt idx="1">
                  <c:v>0</c:v>
                </c:pt>
                <c:pt idx="2">
                  <c:v>9.1</c:v>
                </c:pt>
                <c:pt idx="3">
                  <c:v>0</c:v>
                </c:pt>
                <c:pt idx="4">
                  <c:v>5.5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3138304"/>
        <c:axId val="283197440"/>
      </c:barChart>
      <c:catAx>
        <c:axId val="283138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83197440"/>
        <c:crosses val="autoZero"/>
        <c:auto val="1"/>
        <c:lblAlgn val="ctr"/>
        <c:lblOffset val="100"/>
        <c:noMultiLvlLbl val="0"/>
      </c:catAx>
      <c:valAx>
        <c:axId val="283197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31383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90.9</c:v>
                </c:pt>
                <c:pt idx="1">
                  <c:v>68.900000000000006</c:v>
                </c:pt>
                <c:pt idx="2">
                  <c:v>81.8</c:v>
                </c:pt>
                <c:pt idx="3">
                  <c:v>85</c:v>
                </c:pt>
                <c:pt idx="4">
                  <c:v>66.7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5 класс</c:v>
                </c:pt>
                <c:pt idx="1">
                  <c:v>6 класс</c:v>
                </c:pt>
                <c:pt idx="2">
                  <c:v>7 класс</c:v>
                </c:pt>
                <c:pt idx="3">
                  <c:v>8 класс</c:v>
                </c:pt>
                <c:pt idx="4">
                  <c:v>9 класс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9.1</c:v>
                </c:pt>
                <c:pt idx="1">
                  <c:v>31</c:v>
                </c:pt>
                <c:pt idx="2">
                  <c:v>18.2</c:v>
                </c:pt>
                <c:pt idx="3">
                  <c:v>15</c:v>
                </c:pt>
                <c:pt idx="4">
                  <c:v>33.299999999999997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3650304"/>
        <c:axId val="283664384"/>
      </c:barChart>
      <c:catAx>
        <c:axId val="283650304"/>
        <c:scaling>
          <c:orientation val="minMax"/>
        </c:scaling>
        <c:delete val="0"/>
        <c:axPos val="b"/>
        <c:majorTickMark val="out"/>
        <c:minorTickMark val="none"/>
        <c:tickLblPos val="nextTo"/>
        <c:crossAx val="283664384"/>
        <c:crosses val="autoZero"/>
        <c:auto val="1"/>
        <c:lblAlgn val="ctr"/>
        <c:lblOffset val="100"/>
        <c:noMultiLvlLbl val="0"/>
      </c:catAx>
      <c:valAx>
        <c:axId val="283664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836503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19DF-342D-46E9-B447-46EFE59C509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95A66-764F-4C49-A904-37439CAE0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341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19DF-342D-46E9-B447-46EFE59C509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95A66-764F-4C49-A904-37439CAE0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669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19DF-342D-46E9-B447-46EFE59C509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95A66-764F-4C49-A904-37439CAE0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575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19DF-342D-46E9-B447-46EFE59C509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95A66-764F-4C49-A904-37439CAE0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66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19DF-342D-46E9-B447-46EFE59C509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95A66-764F-4C49-A904-37439CAE0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284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19DF-342D-46E9-B447-46EFE59C509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95A66-764F-4C49-A904-37439CAE0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514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19DF-342D-46E9-B447-46EFE59C509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95A66-764F-4C49-A904-37439CAE0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494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19DF-342D-46E9-B447-46EFE59C509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95A66-764F-4C49-A904-37439CAE0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98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19DF-342D-46E9-B447-46EFE59C509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95A66-764F-4C49-A904-37439CAE0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90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19DF-342D-46E9-B447-46EFE59C509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95A66-764F-4C49-A904-37439CAE0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47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E19DF-342D-46E9-B447-46EFE59C509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95A66-764F-4C49-A904-37439CAE0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244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E19DF-342D-46E9-B447-46EFE59C509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95A66-764F-4C49-A904-37439CAE0A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844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каким чувством ты чаще всего идешь в школу?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902810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3535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часто у тебя возникают неприятности в школе?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00781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6774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кого исходят эти неприятности чаще всего?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8513363"/>
              </p:ext>
            </p:extLst>
          </p:nvPr>
        </p:nvGraphicFramePr>
        <p:xfrm>
          <a:off x="467544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8099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часто у тебя бывают конфликты с классным руководителем?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351800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0900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Кем для тебя является классный руководитель?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660299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6213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чаще всего делает классный руководитель по отношению к тебе?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48276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4589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ты хотел перенять у своего классного руководителя?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7777356"/>
              </p:ext>
            </p:extLst>
          </p:nvPr>
        </p:nvGraphicFramePr>
        <p:xfrm>
          <a:off x="395536" y="1628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9156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 ваш класс, на твой взгляд?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036048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4982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Тебе повезло, что ты учишься в этом классе или нет?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92969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37467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84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 каким чувством ты чаще всего идешь в школу?</vt:lpstr>
      <vt:lpstr>Как часто у тебя возникают неприятности в школе?</vt:lpstr>
      <vt:lpstr>От кого исходят эти неприятности чаще всего?</vt:lpstr>
      <vt:lpstr>Как часто у тебя бывают конфликты с классным руководителем?</vt:lpstr>
      <vt:lpstr>Кем для тебя является классный руководитель?</vt:lpstr>
      <vt:lpstr>Что чаще всего делает классный руководитель по отношению к тебе?</vt:lpstr>
      <vt:lpstr>Чтобы ты хотел перенять у своего классного руководителя?</vt:lpstr>
      <vt:lpstr>Какой ваш класс, на твой взгляд?</vt:lpstr>
      <vt:lpstr>Тебе повезло, что ты учишься в этом классе или нет?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10</cp:revision>
  <dcterms:created xsi:type="dcterms:W3CDTF">2021-03-28T11:27:54Z</dcterms:created>
  <dcterms:modified xsi:type="dcterms:W3CDTF">2021-04-06T16:02:00Z</dcterms:modified>
</cp:coreProperties>
</file>