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00E-D15C-4DB8-A660-E2F5E8AD3C0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1D9B-600D-491D-ADC1-97EABB474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00E-D15C-4DB8-A660-E2F5E8AD3C0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1D9B-600D-491D-ADC1-97EABB474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00E-D15C-4DB8-A660-E2F5E8AD3C0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1D9B-600D-491D-ADC1-97EABB474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00E-D15C-4DB8-A660-E2F5E8AD3C0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1D9B-600D-491D-ADC1-97EABB474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00E-D15C-4DB8-A660-E2F5E8AD3C0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1D9B-600D-491D-ADC1-97EABB474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00E-D15C-4DB8-A660-E2F5E8AD3C0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1D9B-600D-491D-ADC1-97EABB474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00E-D15C-4DB8-A660-E2F5E8AD3C0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1D9B-600D-491D-ADC1-97EABB474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00E-D15C-4DB8-A660-E2F5E8AD3C0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1D9B-600D-491D-ADC1-97EABB474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00E-D15C-4DB8-A660-E2F5E8AD3C0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1D9B-600D-491D-ADC1-97EABB474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00E-D15C-4DB8-A660-E2F5E8AD3C0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1D9B-600D-491D-ADC1-97EABB474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00E-D15C-4DB8-A660-E2F5E8AD3C0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1D9B-600D-491D-ADC1-97EABB474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A000E-D15C-4DB8-A660-E2F5E8AD3C0D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1D9B-600D-491D-ADC1-97EABB474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5616624"/>
          </a:xfrm>
        </p:spPr>
        <p:txBody>
          <a:bodyPr>
            <a:normAutofit fontScale="925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b="1" dirty="0" smtClean="0"/>
              <a:t>Использование электронного средства обучения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«Специальное образование.               Математика. 1-5 классы»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для формирования математических представлений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у учащихся с интеллектуальной недостаточностью</a:t>
            </a:r>
          </a:p>
          <a:p>
            <a:pPr algn="ctr">
              <a:lnSpc>
                <a:spcPct val="110000"/>
              </a:lnSpc>
              <a:buNone/>
            </a:pPr>
            <a:endParaRPr lang="ru-RU" b="1" dirty="0" smtClean="0"/>
          </a:p>
          <a:p>
            <a:pPr algn="r">
              <a:buNone/>
            </a:pPr>
            <a:r>
              <a:rPr lang="ru-RU" sz="2400" b="1" i="1" dirty="0" err="1" smtClean="0"/>
              <a:t>Бардадын</a:t>
            </a:r>
            <a:r>
              <a:rPr lang="ru-RU" sz="2400" b="1" i="1" dirty="0" smtClean="0"/>
              <a:t> М.М.,</a:t>
            </a:r>
          </a:p>
          <a:p>
            <a:pPr algn="r">
              <a:buNone/>
            </a:pPr>
            <a:r>
              <a:rPr lang="ru-RU" sz="2400" b="1" i="1" dirty="0" smtClean="0"/>
              <a:t>учитель-дефектолог</a:t>
            </a:r>
          </a:p>
          <a:p>
            <a:pPr algn="r">
              <a:buNone/>
            </a:pPr>
            <a:r>
              <a:rPr lang="ru-RU" sz="2400" b="1" i="1" dirty="0" smtClean="0"/>
              <a:t>ГУО «</a:t>
            </a:r>
            <a:r>
              <a:rPr lang="ru-RU" sz="2400" b="1" i="1" dirty="0" err="1" smtClean="0"/>
              <a:t>Дитвянская</a:t>
            </a:r>
            <a:r>
              <a:rPr lang="ru-RU" sz="2400" b="1" i="1" dirty="0" smtClean="0"/>
              <a:t> средняя школа»</a:t>
            </a:r>
            <a:endParaRPr lang="ru-RU" sz="2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2667" r="12285"/>
          <a:stretch>
            <a:fillRect/>
          </a:stretch>
        </p:blipFill>
        <p:spPr bwMode="auto">
          <a:xfrm>
            <a:off x="1115616" y="692696"/>
            <a:ext cx="6840760" cy="543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2442" t="9695" r="12442"/>
          <a:stretch>
            <a:fillRect/>
          </a:stretch>
        </p:blipFill>
        <p:spPr bwMode="auto">
          <a:xfrm>
            <a:off x="539552" y="620688"/>
            <a:ext cx="8136904" cy="55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6751" t="25762" r="12580"/>
          <a:stretch>
            <a:fillRect/>
          </a:stretch>
        </p:blipFill>
        <p:spPr bwMode="auto">
          <a:xfrm>
            <a:off x="467544" y="476672"/>
            <a:ext cx="44644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2753" t="8864" r="12286"/>
          <a:stretch>
            <a:fillRect/>
          </a:stretch>
        </p:blipFill>
        <p:spPr bwMode="auto">
          <a:xfrm>
            <a:off x="3995936" y="2780928"/>
            <a:ext cx="489654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3084" t="9141" r="12773"/>
          <a:stretch>
            <a:fillRect/>
          </a:stretch>
        </p:blipFill>
        <p:spPr bwMode="auto">
          <a:xfrm>
            <a:off x="323528" y="476672"/>
            <a:ext cx="482453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2908" t="9141" r="13064"/>
          <a:stretch>
            <a:fillRect/>
          </a:stretch>
        </p:blipFill>
        <p:spPr bwMode="auto">
          <a:xfrm>
            <a:off x="4211960" y="2996952"/>
            <a:ext cx="46805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2667" r="12446"/>
          <a:stretch>
            <a:fillRect/>
          </a:stretch>
        </p:blipFill>
        <p:spPr bwMode="auto">
          <a:xfrm>
            <a:off x="899592" y="548680"/>
            <a:ext cx="72008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3629" r="12499" b="2279"/>
          <a:stretch>
            <a:fillRect/>
          </a:stretch>
        </p:blipFill>
        <p:spPr bwMode="auto">
          <a:xfrm>
            <a:off x="755576" y="548680"/>
            <a:ext cx="7632847" cy="55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3148" r="12453" b="1994"/>
          <a:stretch>
            <a:fillRect/>
          </a:stretch>
        </p:blipFill>
        <p:spPr bwMode="auto">
          <a:xfrm>
            <a:off x="2362200" y="179070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3326" t="-23233" r="12431" b="2317"/>
          <a:stretch>
            <a:fillRect/>
          </a:stretch>
        </p:blipFill>
        <p:spPr bwMode="auto">
          <a:xfrm>
            <a:off x="755576" y="-747464"/>
            <a:ext cx="7705901" cy="70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500" b="1" dirty="0" smtClean="0"/>
              <a:t>         Использование </a:t>
            </a:r>
            <a:r>
              <a:rPr lang="ru-RU" sz="4500" b="1" dirty="0"/>
              <a:t>электронного средства обучения при реализации образовательных программ специального образования позволяет:</a:t>
            </a:r>
          </a:p>
          <a:p>
            <a:r>
              <a:rPr lang="ru-RU" sz="3800" dirty="0" smtClean="0"/>
              <a:t>осваивать </a:t>
            </a:r>
            <a:r>
              <a:rPr lang="ru-RU" sz="3800" dirty="0" smtClean="0"/>
              <a:t>учащимися </a:t>
            </a:r>
            <a:r>
              <a:rPr lang="ru-RU" sz="3800" dirty="0"/>
              <a:t>учебный материал в индивидуальном </a:t>
            </a:r>
            <a:r>
              <a:rPr lang="ru-RU" sz="3800" dirty="0" smtClean="0"/>
              <a:t>темпе;</a:t>
            </a:r>
            <a:endParaRPr lang="ru-RU" sz="3800" dirty="0"/>
          </a:p>
          <a:p>
            <a:r>
              <a:rPr lang="ru-RU" sz="3800" dirty="0" smtClean="0"/>
              <a:t>способствует </a:t>
            </a:r>
            <a:r>
              <a:rPr lang="ru-RU" sz="3800" dirty="0"/>
              <a:t>вовлечению каждого учащегося в процесс работы над </a:t>
            </a:r>
            <a:r>
              <a:rPr lang="ru-RU" sz="3800" dirty="0" smtClean="0"/>
              <a:t>заданиями;</a:t>
            </a:r>
            <a:endParaRPr lang="ru-RU" sz="3800" dirty="0"/>
          </a:p>
          <a:p>
            <a:r>
              <a:rPr lang="ru-RU" sz="3800" dirty="0" smtClean="0"/>
              <a:t>повышает </a:t>
            </a:r>
            <a:r>
              <a:rPr lang="ru-RU" sz="3800" dirty="0"/>
              <a:t>степень наглядности, конкретизации изучаемых понятий, углубления интереса и создания положительного эмоционального отношения к учебной </a:t>
            </a:r>
            <a:r>
              <a:rPr lang="ru-RU" sz="3800" dirty="0" smtClean="0"/>
              <a:t>информации;</a:t>
            </a:r>
            <a:endParaRPr lang="ru-RU" sz="3800" dirty="0"/>
          </a:p>
          <a:p>
            <a:r>
              <a:rPr lang="ru-RU" sz="3800" dirty="0" smtClean="0"/>
              <a:t>организовывать </a:t>
            </a:r>
            <a:r>
              <a:rPr lang="ru-RU" sz="3800" dirty="0"/>
              <a:t>новые формы взаимодействия в процессе обучения; </a:t>
            </a:r>
          </a:p>
          <a:p>
            <a:r>
              <a:rPr lang="ru-RU" sz="3800" dirty="0" smtClean="0"/>
              <a:t>изменять </a:t>
            </a:r>
            <a:r>
              <a:rPr lang="ru-RU" sz="3800" dirty="0"/>
              <a:t>содержание и характер деятельности обучающего и обучаемого; </a:t>
            </a:r>
          </a:p>
          <a:p>
            <a:r>
              <a:rPr lang="ru-RU" sz="3800" dirty="0" smtClean="0"/>
              <a:t>снижать </a:t>
            </a:r>
            <a:r>
              <a:rPr lang="ru-RU" sz="3800" dirty="0"/>
              <a:t>затраты на организацию и проведение учебных мероприятий за счет переноса части повседневных рутинных функций с педагогов на средства компьютерной поддержки процесса обучения; </a:t>
            </a:r>
          </a:p>
          <a:p>
            <a:r>
              <a:rPr lang="ru-RU" sz="3800" dirty="0"/>
              <a:t> </a:t>
            </a:r>
            <a:r>
              <a:rPr lang="ru-RU" sz="3800" dirty="0" smtClean="0"/>
              <a:t>повышать </a:t>
            </a:r>
            <a:r>
              <a:rPr lang="ru-RU" sz="3800" dirty="0"/>
              <a:t>эффективность обучения за счет его большей индивидуализации и дифференциации.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/>
              <a:t>При </a:t>
            </a:r>
            <a:r>
              <a:rPr lang="ru-RU" b="1" dirty="0"/>
              <a:t>использовании ЭСО необходимо:</a:t>
            </a:r>
          </a:p>
          <a:p>
            <a:pPr lvl="0"/>
            <a:r>
              <a:rPr lang="ru-RU" dirty="0"/>
              <a:t>учитывать возрастные и психологические особенности </a:t>
            </a:r>
            <a:r>
              <a:rPr lang="ru-RU" dirty="0" smtClean="0"/>
              <a:t>учащихся;</a:t>
            </a:r>
            <a:endParaRPr lang="ru-RU" dirty="0"/>
          </a:p>
          <a:p>
            <a:pPr lvl="0"/>
            <a:r>
              <a:rPr lang="ru-RU" dirty="0"/>
              <a:t>гармонично использовать разнообразные средства </a:t>
            </a:r>
            <a:r>
              <a:rPr lang="ru-RU" dirty="0" smtClean="0"/>
              <a:t>обучения;</a:t>
            </a:r>
            <a:endParaRPr lang="ru-RU" dirty="0"/>
          </a:p>
          <a:p>
            <a:pPr lvl="0"/>
            <a:r>
              <a:rPr lang="ru-RU" dirty="0"/>
              <a:t>учитывать дидактические и специальные принципы (принцип наглядности, доступности и т.д</a:t>
            </a:r>
            <a:r>
              <a:rPr lang="ru-RU" dirty="0" smtClean="0"/>
              <a:t>.);</a:t>
            </a:r>
            <a:endParaRPr lang="ru-RU" dirty="0"/>
          </a:p>
          <a:p>
            <a:pPr lvl="0"/>
            <a:r>
              <a:rPr lang="ru-RU" dirty="0"/>
              <a:t>учитывать правила безопасности в использовании средства обучения.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Цели: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i="1" dirty="0"/>
              <a:t>Сделать работу учителя и ребенка на уроке с применением наглядности более удобной и комфортной.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i="1" dirty="0"/>
              <a:t>Обеспечить индивидуальный темп изучения учебного </a:t>
            </a:r>
            <a:r>
              <a:rPr lang="ru-RU" i="1" dirty="0" smtClean="0"/>
              <a:t>материала.</a:t>
            </a:r>
          </a:p>
          <a:p>
            <a:r>
              <a:rPr lang="ru-RU" i="1" dirty="0"/>
              <a:t>Содействовать повышению интереса к урокам математики за счет привлекательности и эстетичности используемой наглядности, ее динамического характера.</a:t>
            </a:r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1005" t="33048" r="22219" b="33555"/>
          <a:stretch>
            <a:fillRect/>
          </a:stretch>
        </p:blipFill>
        <p:spPr bwMode="auto">
          <a:xfrm>
            <a:off x="1403648" y="188640"/>
            <a:ext cx="61926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3089" t="20228" r="21913" b="5413"/>
          <a:stretch>
            <a:fillRect/>
          </a:stretch>
        </p:blipFill>
        <p:spPr bwMode="auto">
          <a:xfrm>
            <a:off x="1403648" y="2060848"/>
            <a:ext cx="61926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1807" t="19088" r="22555" b="8832"/>
          <a:stretch>
            <a:fillRect/>
          </a:stretch>
        </p:blipFill>
        <p:spPr bwMode="auto">
          <a:xfrm>
            <a:off x="2123728" y="1"/>
            <a:ext cx="5493720" cy="328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9663" t="79772" r="24639" b="11111"/>
          <a:stretch>
            <a:fillRect/>
          </a:stretch>
        </p:blipFill>
        <p:spPr bwMode="auto">
          <a:xfrm>
            <a:off x="2915816" y="3284984"/>
            <a:ext cx="44644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29663" t="20228" r="25101" b="6837"/>
          <a:stretch>
            <a:fillRect/>
          </a:stretch>
        </p:blipFill>
        <p:spPr bwMode="auto">
          <a:xfrm>
            <a:off x="2915816" y="3717032"/>
            <a:ext cx="43924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3468" r="12499" b="2849"/>
          <a:stretch>
            <a:fillRect/>
          </a:stretch>
        </p:blipFill>
        <p:spPr bwMode="auto">
          <a:xfrm>
            <a:off x="899592" y="764704"/>
            <a:ext cx="741682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2827" r="13094"/>
          <a:stretch>
            <a:fillRect/>
          </a:stretch>
        </p:blipFill>
        <p:spPr bwMode="auto">
          <a:xfrm>
            <a:off x="899592" y="548680"/>
            <a:ext cx="7200800" cy="55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189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пк</dc:creator>
  <cp:lastModifiedBy>пк</cp:lastModifiedBy>
  <cp:revision>18</cp:revision>
  <dcterms:created xsi:type="dcterms:W3CDTF">2019-04-29T07:20:34Z</dcterms:created>
  <dcterms:modified xsi:type="dcterms:W3CDTF">2019-04-30T03:43:48Z</dcterms:modified>
</cp:coreProperties>
</file>