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13"/>
  </p:notesMasterIdLst>
  <p:sldIdLst>
    <p:sldId id="268" r:id="rId2"/>
    <p:sldId id="272" r:id="rId3"/>
    <p:sldId id="261" r:id="rId4"/>
    <p:sldId id="263" r:id="rId5"/>
    <p:sldId id="264" r:id="rId6"/>
    <p:sldId id="259" r:id="rId7"/>
    <p:sldId id="260" r:id="rId8"/>
    <p:sldId id="258" r:id="rId9"/>
    <p:sldId id="262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2" autoAdjust="0"/>
  </p:normalViewPr>
  <p:slideViewPr>
    <p:cSldViewPr>
      <p:cViewPr varScale="1">
        <p:scale>
          <a:sx n="95" d="100"/>
          <a:sy n="95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7A49F-9462-4B0D-A063-4986F4E1E87A}" type="doc">
      <dgm:prSet loTypeId="urn:microsoft.com/office/officeart/2005/8/layout/vList5" loCatId="list" qsTypeId="urn:microsoft.com/office/officeart/2005/8/quickstyle/simple4" qsCatId="simple" csTypeId="urn:microsoft.com/office/officeart/2005/8/colors/accent1_2#3" csCatId="accent1"/>
      <dgm:spPr/>
      <dgm:t>
        <a:bodyPr/>
        <a:lstStyle/>
        <a:p>
          <a:endParaRPr lang="ru-RU"/>
        </a:p>
      </dgm:t>
    </dgm:pt>
    <dgm:pt modelId="{2BA22887-2D44-41D3-AC7D-431088521F1A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1. Высокий уровень школьной мотивации, учебной активности</a:t>
          </a:r>
          <a:r>
            <a:rPr lang="ru-RU" sz="1600" b="1" dirty="0" smtClean="0"/>
            <a:t>;</a:t>
          </a:r>
          <a:endParaRPr lang="ru-RU" sz="1600" b="1" dirty="0"/>
        </a:p>
      </dgm:t>
    </dgm:pt>
    <dgm:pt modelId="{A8F92917-4858-4AF0-941C-2079A3BFBE59}" type="parTrans" cxnId="{8F6EFBBF-B56B-408F-87AE-893114A2192A}">
      <dgm:prSet/>
      <dgm:spPr/>
      <dgm:t>
        <a:bodyPr/>
        <a:lstStyle/>
        <a:p>
          <a:endParaRPr lang="ru-RU"/>
        </a:p>
      </dgm:t>
    </dgm:pt>
    <dgm:pt modelId="{222EF130-3990-420B-B820-6DD9BE2CD5C8}" type="sibTrans" cxnId="{8F6EFBBF-B56B-408F-87AE-893114A2192A}">
      <dgm:prSet/>
      <dgm:spPr/>
      <dgm:t>
        <a:bodyPr/>
        <a:lstStyle/>
        <a:p>
          <a:endParaRPr lang="ru-RU"/>
        </a:p>
      </dgm:t>
    </dgm:pt>
    <dgm:pt modelId="{FE3F18F1-63C9-4678-9ECC-9B61694845CF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2. Хорошая школьная мотивация;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7E4AA21-1DC6-4CFE-83F8-2EBC22972AD1}" type="parTrans" cxnId="{98680EC0-2EB8-419A-B6AF-A89F647B9A08}">
      <dgm:prSet/>
      <dgm:spPr/>
      <dgm:t>
        <a:bodyPr/>
        <a:lstStyle/>
        <a:p>
          <a:endParaRPr lang="ru-RU"/>
        </a:p>
      </dgm:t>
    </dgm:pt>
    <dgm:pt modelId="{51D9E1C4-22A5-4316-A261-A4468FB6AFF0}" type="sibTrans" cxnId="{98680EC0-2EB8-419A-B6AF-A89F647B9A08}">
      <dgm:prSet/>
      <dgm:spPr/>
      <dgm:t>
        <a:bodyPr/>
        <a:lstStyle/>
        <a:p>
          <a:endParaRPr lang="ru-RU"/>
        </a:p>
      </dgm:t>
    </dgm:pt>
    <dgm:pt modelId="{18DB3645-78A3-48D8-B3B2-01B41089834B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3. Положительное отношение к школе, но школа привлекает таких детей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внеучебной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деятельностью;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32743FD-3DA2-490C-B616-1504D2C04F4A}" type="parTrans" cxnId="{DEB08FB7-D347-4072-AD7E-E80C535F1787}">
      <dgm:prSet/>
      <dgm:spPr/>
      <dgm:t>
        <a:bodyPr/>
        <a:lstStyle/>
        <a:p>
          <a:endParaRPr lang="ru-RU"/>
        </a:p>
      </dgm:t>
    </dgm:pt>
    <dgm:pt modelId="{9FD9A6EB-3D7E-41B1-B3C4-5857B74E437E}" type="sibTrans" cxnId="{DEB08FB7-D347-4072-AD7E-E80C535F1787}">
      <dgm:prSet/>
      <dgm:spPr/>
      <dgm:t>
        <a:bodyPr/>
        <a:lstStyle/>
        <a:p>
          <a:endParaRPr lang="ru-RU"/>
        </a:p>
      </dgm:t>
    </dgm:pt>
    <dgm:pt modelId="{FCBC88B2-C8D8-45B5-81D1-1107F57E3692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4. Низкая школьная мотивация;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1210D59-5467-426C-B1EA-5A550C26DE78}" type="parTrans" cxnId="{AA8883BE-13A0-4B04-882C-C24D4CE57B64}">
      <dgm:prSet/>
      <dgm:spPr/>
      <dgm:t>
        <a:bodyPr/>
        <a:lstStyle/>
        <a:p>
          <a:endParaRPr lang="ru-RU"/>
        </a:p>
      </dgm:t>
    </dgm:pt>
    <dgm:pt modelId="{779A2ABB-667D-4F91-868B-F1FB385E0629}" type="sibTrans" cxnId="{AA8883BE-13A0-4B04-882C-C24D4CE57B64}">
      <dgm:prSet/>
      <dgm:spPr/>
      <dgm:t>
        <a:bodyPr/>
        <a:lstStyle/>
        <a:p>
          <a:endParaRPr lang="ru-RU"/>
        </a:p>
      </dgm:t>
    </dgm:pt>
    <dgm:pt modelId="{774DEBA7-AE83-45BD-B30D-F244D601BF13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5. Негативное отношение к школе, школьная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дезадаптация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4A983C3-A7F5-4C57-B1C9-587020064DCE}" type="parTrans" cxnId="{EF676C8A-2EBF-4E7D-B623-87204A1FF7BA}">
      <dgm:prSet/>
      <dgm:spPr/>
      <dgm:t>
        <a:bodyPr/>
        <a:lstStyle/>
        <a:p>
          <a:endParaRPr lang="ru-RU"/>
        </a:p>
      </dgm:t>
    </dgm:pt>
    <dgm:pt modelId="{1286F903-0D52-40E2-B311-9135DABCD318}" type="sibTrans" cxnId="{EF676C8A-2EBF-4E7D-B623-87204A1FF7BA}">
      <dgm:prSet/>
      <dgm:spPr/>
      <dgm:t>
        <a:bodyPr/>
        <a:lstStyle/>
        <a:p>
          <a:endParaRPr lang="ru-RU"/>
        </a:p>
      </dgm:t>
    </dgm:pt>
    <dgm:pt modelId="{B1A44F43-8B5E-4038-8ECE-A61ECA9D1AA7}" type="pres">
      <dgm:prSet presAssocID="{9227A49F-9462-4B0D-A063-4986F4E1E8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6C222A-63C5-4C75-9842-BDDCCDC5C8BC}" type="pres">
      <dgm:prSet presAssocID="{2BA22887-2D44-41D3-AC7D-431088521F1A}" presName="linNode" presStyleCnt="0"/>
      <dgm:spPr/>
    </dgm:pt>
    <dgm:pt modelId="{325A1F3D-8CDC-4FE8-9F96-326758E1722D}" type="pres">
      <dgm:prSet presAssocID="{2BA22887-2D44-41D3-AC7D-431088521F1A}" presName="parentText" presStyleLbl="node1" presStyleIdx="0" presStyleCnt="5" custLinFactNeighborX="-87460" custLinFactNeighborY="194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3A41C-86A6-4A73-BBED-5C7F20B88C58}" type="pres">
      <dgm:prSet presAssocID="{222EF130-3990-420B-B820-6DD9BE2CD5C8}" presName="sp" presStyleCnt="0"/>
      <dgm:spPr/>
    </dgm:pt>
    <dgm:pt modelId="{D57318CA-B26A-434E-8B87-4E0FF22A0102}" type="pres">
      <dgm:prSet presAssocID="{FE3F18F1-63C9-4678-9ECC-9B61694845CF}" presName="linNode" presStyleCnt="0"/>
      <dgm:spPr/>
    </dgm:pt>
    <dgm:pt modelId="{703777DA-3D7E-455B-B733-9345F4198E5C}" type="pres">
      <dgm:prSet presAssocID="{FE3F18F1-63C9-4678-9ECC-9B61694845CF}" presName="parentText" presStyleLbl="node1" presStyleIdx="1" presStyleCnt="5" custLinFactNeighborX="-61255" custLinFactNeighborY="-20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EA368-ADE1-4526-8157-4258A39AD00E}" type="pres">
      <dgm:prSet presAssocID="{51D9E1C4-22A5-4316-A261-A4468FB6AFF0}" presName="sp" presStyleCnt="0"/>
      <dgm:spPr/>
    </dgm:pt>
    <dgm:pt modelId="{CD8A92AE-4F31-426C-AAA6-BC39B6BA14BA}" type="pres">
      <dgm:prSet presAssocID="{18DB3645-78A3-48D8-B3B2-01B41089834B}" presName="linNode" presStyleCnt="0"/>
      <dgm:spPr/>
    </dgm:pt>
    <dgm:pt modelId="{1E2AC9AF-A7F5-4929-A50A-6F59A4AC9965}" type="pres">
      <dgm:prSet presAssocID="{18DB3645-78A3-48D8-B3B2-01B41089834B}" presName="parentText" presStyleLbl="node1" presStyleIdx="2" presStyleCnt="5" custLinFactNeighborX="-36088" custLinFactNeighborY="-84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23DE8-5187-4DBA-99B4-F49342392964}" type="pres">
      <dgm:prSet presAssocID="{9FD9A6EB-3D7E-41B1-B3C4-5857B74E437E}" presName="sp" presStyleCnt="0"/>
      <dgm:spPr/>
    </dgm:pt>
    <dgm:pt modelId="{E68F0501-94E5-4B5F-B3FE-7CD453FFEB5E}" type="pres">
      <dgm:prSet presAssocID="{FCBC88B2-C8D8-45B5-81D1-1107F57E3692}" presName="linNode" presStyleCnt="0"/>
      <dgm:spPr/>
    </dgm:pt>
    <dgm:pt modelId="{1972372B-8E6D-43EA-8E6F-5CC5227C419E}" type="pres">
      <dgm:prSet presAssocID="{FCBC88B2-C8D8-45B5-81D1-1107F57E3692}" presName="parentText" presStyleLbl="node1" presStyleIdx="3" presStyleCnt="5" custLinFactNeighborX="-6244" custLinFactNeighborY="-147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6FB55-7BD3-42AC-9A86-DDA12B7B7788}" type="pres">
      <dgm:prSet presAssocID="{779A2ABB-667D-4F91-868B-F1FB385E0629}" presName="sp" presStyleCnt="0"/>
      <dgm:spPr/>
    </dgm:pt>
    <dgm:pt modelId="{7719CDD8-BB03-4C98-981B-149B242C2123}" type="pres">
      <dgm:prSet presAssocID="{774DEBA7-AE83-45BD-B30D-F244D601BF13}" presName="linNode" presStyleCnt="0"/>
      <dgm:spPr/>
    </dgm:pt>
    <dgm:pt modelId="{050F2783-5D66-41A3-BD4E-69EF2EEF3A27}" type="pres">
      <dgm:prSet presAssocID="{774DEBA7-AE83-45BD-B30D-F244D601BF13}" presName="parentText" presStyleLbl="node1" presStyleIdx="4" presStyleCnt="5" custLinFactNeighborX="28191" custLinFactNeighborY="-211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102AFE-DE83-48CD-B360-FCACD7993732}" type="presOf" srcId="{FE3F18F1-63C9-4678-9ECC-9B61694845CF}" destId="{703777DA-3D7E-455B-B733-9345F4198E5C}" srcOrd="0" destOrd="0" presId="urn:microsoft.com/office/officeart/2005/8/layout/vList5"/>
    <dgm:cxn modelId="{0597D4AC-2330-4344-BF7E-A1A409F94D0A}" type="presOf" srcId="{18DB3645-78A3-48D8-B3B2-01B41089834B}" destId="{1E2AC9AF-A7F5-4929-A50A-6F59A4AC9965}" srcOrd="0" destOrd="0" presId="urn:microsoft.com/office/officeart/2005/8/layout/vList5"/>
    <dgm:cxn modelId="{DEB08FB7-D347-4072-AD7E-E80C535F1787}" srcId="{9227A49F-9462-4B0D-A063-4986F4E1E87A}" destId="{18DB3645-78A3-48D8-B3B2-01B41089834B}" srcOrd="2" destOrd="0" parTransId="{632743FD-3DA2-490C-B616-1504D2C04F4A}" sibTransId="{9FD9A6EB-3D7E-41B1-B3C4-5857B74E437E}"/>
    <dgm:cxn modelId="{AA8883BE-13A0-4B04-882C-C24D4CE57B64}" srcId="{9227A49F-9462-4B0D-A063-4986F4E1E87A}" destId="{FCBC88B2-C8D8-45B5-81D1-1107F57E3692}" srcOrd="3" destOrd="0" parTransId="{31210D59-5467-426C-B1EA-5A550C26DE78}" sibTransId="{779A2ABB-667D-4F91-868B-F1FB385E0629}"/>
    <dgm:cxn modelId="{A16D1685-A70F-4367-B7F2-28951C435AE5}" type="presOf" srcId="{2BA22887-2D44-41D3-AC7D-431088521F1A}" destId="{325A1F3D-8CDC-4FE8-9F96-326758E1722D}" srcOrd="0" destOrd="0" presId="urn:microsoft.com/office/officeart/2005/8/layout/vList5"/>
    <dgm:cxn modelId="{D94000F2-5771-4838-89C2-E11F82939F82}" type="presOf" srcId="{774DEBA7-AE83-45BD-B30D-F244D601BF13}" destId="{050F2783-5D66-41A3-BD4E-69EF2EEF3A27}" srcOrd="0" destOrd="0" presId="urn:microsoft.com/office/officeart/2005/8/layout/vList5"/>
    <dgm:cxn modelId="{98680EC0-2EB8-419A-B6AF-A89F647B9A08}" srcId="{9227A49F-9462-4B0D-A063-4986F4E1E87A}" destId="{FE3F18F1-63C9-4678-9ECC-9B61694845CF}" srcOrd="1" destOrd="0" parTransId="{27E4AA21-1DC6-4CFE-83F8-2EBC22972AD1}" sibTransId="{51D9E1C4-22A5-4316-A261-A4468FB6AFF0}"/>
    <dgm:cxn modelId="{D1423538-0485-46DB-A16B-993C63B4269E}" type="presOf" srcId="{FCBC88B2-C8D8-45B5-81D1-1107F57E3692}" destId="{1972372B-8E6D-43EA-8E6F-5CC5227C419E}" srcOrd="0" destOrd="0" presId="urn:microsoft.com/office/officeart/2005/8/layout/vList5"/>
    <dgm:cxn modelId="{1E46931A-1388-4574-9F0E-C0CC212C45B6}" type="presOf" srcId="{9227A49F-9462-4B0D-A063-4986F4E1E87A}" destId="{B1A44F43-8B5E-4038-8ECE-A61ECA9D1AA7}" srcOrd="0" destOrd="0" presId="urn:microsoft.com/office/officeart/2005/8/layout/vList5"/>
    <dgm:cxn modelId="{EF676C8A-2EBF-4E7D-B623-87204A1FF7BA}" srcId="{9227A49F-9462-4B0D-A063-4986F4E1E87A}" destId="{774DEBA7-AE83-45BD-B30D-F244D601BF13}" srcOrd="4" destOrd="0" parTransId="{E4A983C3-A7F5-4C57-B1C9-587020064DCE}" sibTransId="{1286F903-0D52-40E2-B311-9135DABCD318}"/>
    <dgm:cxn modelId="{8F6EFBBF-B56B-408F-87AE-893114A2192A}" srcId="{9227A49F-9462-4B0D-A063-4986F4E1E87A}" destId="{2BA22887-2D44-41D3-AC7D-431088521F1A}" srcOrd="0" destOrd="0" parTransId="{A8F92917-4858-4AF0-941C-2079A3BFBE59}" sibTransId="{222EF130-3990-420B-B820-6DD9BE2CD5C8}"/>
    <dgm:cxn modelId="{1196ECE2-EEDE-4052-8B4E-3489ECC9FC12}" type="presParOf" srcId="{B1A44F43-8B5E-4038-8ECE-A61ECA9D1AA7}" destId="{CD6C222A-63C5-4C75-9842-BDDCCDC5C8BC}" srcOrd="0" destOrd="0" presId="urn:microsoft.com/office/officeart/2005/8/layout/vList5"/>
    <dgm:cxn modelId="{3DA9C255-6345-441D-842C-60CC9172B70F}" type="presParOf" srcId="{CD6C222A-63C5-4C75-9842-BDDCCDC5C8BC}" destId="{325A1F3D-8CDC-4FE8-9F96-326758E1722D}" srcOrd="0" destOrd="0" presId="urn:microsoft.com/office/officeart/2005/8/layout/vList5"/>
    <dgm:cxn modelId="{9E3E679C-BC12-472B-B9D4-80E59C2E3362}" type="presParOf" srcId="{B1A44F43-8B5E-4038-8ECE-A61ECA9D1AA7}" destId="{99A3A41C-86A6-4A73-BBED-5C7F20B88C58}" srcOrd="1" destOrd="0" presId="urn:microsoft.com/office/officeart/2005/8/layout/vList5"/>
    <dgm:cxn modelId="{ADE54109-1164-487B-A1DC-60D0CE680136}" type="presParOf" srcId="{B1A44F43-8B5E-4038-8ECE-A61ECA9D1AA7}" destId="{D57318CA-B26A-434E-8B87-4E0FF22A0102}" srcOrd="2" destOrd="0" presId="urn:microsoft.com/office/officeart/2005/8/layout/vList5"/>
    <dgm:cxn modelId="{D0574B90-8CF5-432D-8D2D-1DB74001CDB8}" type="presParOf" srcId="{D57318CA-B26A-434E-8B87-4E0FF22A0102}" destId="{703777DA-3D7E-455B-B733-9345F4198E5C}" srcOrd="0" destOrd="0" presId="urn:microsoft.com/office/officeart/2005/8/layout/vList5"/>
    <dgm:cxn modelId="{4E08BB7D-A54D-4B75-B56C-AF94BCFE5F8F}" type="presParOf" srcId="{B1A44F43-8B5E-4038-8ECE-A61ECA9D1AA7}" destId="{2EFEA368-ADE1-4526-8157-4258A39AD00E}" srcOrd="3" destOrd="0" presId="urn:microsoft.com/office/officeart/2005/8/layout/vList5"/>
    <dgm:cxn modelId="{C0FBAF34-E025-4FD9-834B-D33F30225F5F}" type="presParOf" srcId="{B1A44F43-8B5E-4038-8ECE-A61ECA9D1AA7}" destId="{CD8A92AE-4F31-426C-AAA6-BC39B6BA14BA}" srcOrd="4" destOrd="0" presId="urn:microsoft.com/office/officeart/2005/8/layout/vList5"/>
    <dgm:cxn modelId="{680943E9-A4FF-4C87-AF01-01F953C1389B}" type="presParOf" srcId="{CD8A92AE-4F31-426C-AAA6-BC39B6BA14BA}" destId="{1E2AC9AF-A7F5-4929-A50A-6F59A4AC9965}" srcOrd="0" destOrd="0" presId="urn:microsoft.com/office/officeart/2005/8/layout/vList5"/>
    <dgm:cxn modelId="{78CBECD0-A096-417F-A0AB-0F9BFBCE4E2E}" type="presParOf" srcId="{B1A44F43-8B5E-4038-8ECE-A61ECA9D1AA7}" destId="{64223DE8-5187-4DBA-99B4-F49342392964}" srcOrd="5" destOrd="0" presId="urn:microsoft.com/office/officeart/2005/8/layout/vList5"/>
    <dgm:cxn modelId="{0EDA8621-2843-4C7F-AC8D-F3E9C8E73ACC}" type="presParOf" srcId="{B1A44F43-8B5E-4038-8ECE-A61ECA9D1AA7}" destId="{E68F0501-94E5-4B5F-B3FE-7CD453FFEB5E}" srcOrd="6" destOrd="0" presId="urn:microsoft.com/office/officeart/2005/8/layout/vList5"/>
    <dgm:cxn modelId="{FC304C88-C121-4D8A-A69D-CA649A80CC0D}" type="presParOf" srcId="{E68F0501-94E5-4B5F-B3FE-7CD453FFEB5E}" destId="{1972372B-8E6D-43EA-8E6F-5CC5227C419E}" srcOrd="0" destOrd="0" presId="urn:microsoft.com/office/officeart/2005/8/layout/vList5"/>
    <dgm:cxn modelId="{64F670D1-E87E-438B-B128-D513854D50B5}" type="presParOf" srcId="{B1A44F43-8B5E-4038-8ECE-A61ECA9D1AA7}" destId="{B086FB55-7BD3-42AC-9A86-DDA12B7B7788}" srcOrd="7" destOrd="0" presId="urn:microsoft.com/office/officeart/2005/8/layout/vList5"/>
    <dgm:cxn modelId="{0D626C85-68E1-49C1-B924-C87FD8B25FA7}" type="presParOf" srcId="{B1A44F43-8B5E-4038-8ECE-A61ECA9D1AA7}" destId="{7719CDD8-BB03-4C98-981B-149B242C2123}" srcOrd="8" destOrd="0" presId="urn:microsoft.com/office/officeart/2005/8/layout/vList5"/>
    <dgm:cxn modelId="{762CFD8E-83A0-4BD1-9536-995C86F7AF9F}" type="presParOf" srcId="{7719CDD8-BB03-4C98-981B-149B242C2123}" destId="{050F2783-5D66-41A3-BD4E-69EF2EEF3A2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D798A8-53F5-436A-9D38-68CBADF533BE}" type="doc">
      <dgm:prSet loTypeId="urn:microsoft.com/office/officeart/2005/8/layout/process2" loCatId="process" qsTypeId="urn:microsoft.com/office/officeart/2005/8/quickstyle/simple5" qsCatId="simple" csTypeId="urn:microsoft.com/office/officeart/2005/8/colors/accent1_2#4" csCatId="accent1"/>
      <dgm:spPr/>
      <dgm:t>
        <a:bodyPr/>
        <a:lstStyle/>
        <a:p>
          <a:endParaRPr lang="ru-RU"/>
        </a:p>
      </dgm:t>
    </dgm:pt>
    <dgm:pt modelId="{7C38241F-5766-4A93-84C1-1C46B391D5F0}">
      <dgm:prSet/>
      <dgm:spPr/>
      <dgm:t>
        <a:bodyPr/>
        <a:lstStyle/>
        <a:p>
          <a:pPr rtl="0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«Урок – это   зеркало   общей   и   педагогической культуры   учителя, мерило   его интеллектуального богатства,   показатель его   кругозора,   эрудиции»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9740A112-30BC-4FAD-8925-29F25824DA29}" type="parTrans" cxnId="{D11178FA-F476-479A-AD6B-F348B9C6AE2D}">
      <dgm:prSet/>
      <dgm:spPr/>
      <dgm:t>
        <a:bodyPr/>
        <a:lstStyle/>
        <a:p>
          <a:endParaRPr lang="ru-RU"/>
        </a:p>
      </dgm:t>
    </dgm:pt>
    <dgm:pt modelId="{C3F11A10-C62D-4D03-8932-22A83DACBF82}" type="sibTrans" cxnId="{D11178FA-F476-479A-AD6B-F348B9C6AE2D}">
      <dgm:prSet/>
      <dgm:spPr/>
      <dgm:t>
        <a:bodyPr/>
        <a:lstStyle/>
        <a:p>
          <a:endParaRPr lang="ru-RU"/>
        </a:p>
      </dgm:t>
    </dgm:pt>
    <dgm:pt modelId="{387D6117-F4A8-4093-B145-5AD5DDD34EA6}" type="pres">
      <dgm:prSet presAssocID="{ECD798A8-53F5-436A-9D38-68CBADF533B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B3662-4EFC-465E-BDC5-73D9412C37AE}" type="pres">
      <dgm:prSet presAssocID="{7C38241F-5766-4A93-84C1-1C46B391D5F0}" presName="node" presStyleLbl="node1" presStyleIdx="0" presStyleCnt="1" custLinFactNeighborX="5063" custLinFactNeighborY="-29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1178FA-F476-479A-AD6B-F348B9C6AE2D}" srcId="{ECD798A8-53F5-436A-9D38-68CBADF533BE}" destId="{7C38241F-5766-4A93-84C1-1C46B391D5F0}" srcOrd="0" destOrd="0" parTransId="{9740A112-30BC-4FAD-8925-29F25824DA29}" sibTransId="{C3F11A10-C62D-4D03-8932-22A83DACBF82}"/>
    <dgm:cxn modelId="{8DDF4DE6-4485-4067-8984-96C5B4563FA0}" type="presOf" srcId="{7C38241F-5766-4A93-84C1-1C46B391D5F0}" destId="{3CAB3662-4EFC-465E-BDC5-73D9412C37AE}" srcOrd="0" destOrd="0" presId="urn:microsoft.com/office/officeart/2005/8/layout/process2"/>
    <dgm:cxn modelId="{948A07EF-8B23-44D8-A4FF-A3BB1DAE5E90}" type="presOf" srcId="{ECD798A8-53F5-436A-9D38-68CBADF533BE}" destId="{387D6117-F4A8-4093-B145-5AD5DDD34EA6}" srcOrd="0" destOrd="0" presId="urn:microsoft.com/office/officeart/2005/8/layout/process2"/>
    <dgm:cxn modelId="{8B1DFC06-5280-4948-ACB0-5284B1A7F06B}" type="presParOf" srcId="{387D6117-F4A8-4093-B145-5AD5DDD34EA6}" destId="{3CAB3662-4EFC-465E-BDC5-73D9412C37AE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5A1F3D-8CDC-4FE8-9F96-326758E1722D}">
      <dsp:nvSpPr>
        <dsp:cNvPr id="0" name=""/>
        <dsp:cNvSpPr/>
      </dsp:nvSpPr>
      <dsp:spPr>
        <a:xfrm>
          <a:off x="44464" y="185728"/>
          <a:ext cx="3111839" cy="941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1. Высокий уровень школьной мотивации, учебной активности</a:t>
          </a:r>
          <a:r>
            <a:rPr lang="ru-RU" sz="1600" b="1" kern="1200" dirty="0" smtClean="0"/>
            <a:t>;</a:t>
          </a:r>
          <a:endParaRPr lang="ru-RU" sz="1600" b="1" kern="1200" dirty="0"/>
        </a:p>
      </dsp:txBody>
      <dsp:txXfrm>
        <a:off x="44464" y="185728"/>
        <a:ext cx="3111839" cy="941601"/>
      </dsp:txXfrm>
    </dsp:sp>
    <dsp:sp modelId="{703777DA-3D7E-455B-B733-9345F4198E5C}">
      <dsp:nvSpPr>
        <dsp:cNvPr id="0" name=""/>
        <dsp:cNvSpPr/>
      </dsp:nvSpPr>
      <dsp:spPr>
        <a:xfrm>
          <a:off x="859922" y="971541"/>
          <a:ext cx="3111839" cy="941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2. Хорошая школьная мотивация;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9922" y="971541"/>
        <a:ext cx="3111839" cy="941601"/>
      </dsp:txXfrm>
    </dsp:sp>
    <dsp:sp modelId="{1E2AC9AF-A7F5-4929-A50A-6F59A4AC9965}">
      <dsp:nvSpPr>
        <dsp:cNvPr id="0" name=""/>
        <dsp:cNvSpPr/>
      </dsp:nvSpPr>
      <dsp:spPr>
        <a:xfrm>
          <a:off x="1643078" y="1900242"/>
          <a:ext cx="3111839" cy="941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3. Положительное отношение к школе, но школа привлекает таких детей </a:t>
          </a:r>
          <a:r>
            <a:rPr lang="ru-RU" sz="1500" b="1" kern="1200" dirty="0" err="1" smtClean="0">
              <a:latin typeface="Times New Roman" pitchFamily="18" charset="0"/>
              <a:cs typeface="Times New Roman" pitchFamily="18" charset="0"/>
            </a:rPr>
            <a:t>внеучебной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 деятельностью;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3078" y="1900242"/>
        <a:ext cx="3111839" cy="941601"/>
      </dsp:txXfrm>
    </dsp:sp>
    <dsp:sp modelId="{1972372B-8E6D-43EA-8E6F-5CC5227C419E}">
      <dsp:nvSpPr>
        <dsp:cNvPr id="0" name=""/>
        <dsp:cNvSpPr/>
      </dsp:nvSpPr>
      <dsp:spPr>
        <a:xfrm>
          <a:off x="2571776" y="2828934"/>
          <a:ext cx="3111839" cy="941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4. Низкая школьная мотивация;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1776" y="2828934"/>
        <a:ext cx="3111839" cy="941601"/>
      </dsp:txXfrm>
    </dsp:sp>
    <dsp:sp modelId="{050F2783-5D66-41A3-BD4E-69EF2EEF3A27}">
      <dsp:nvSpPr>
        <dsp:cNvPr id="0" name=""/>
        <dsp:cNvSpPr/>
      </dsp:nvSpPr>
      <dsp:spPr>
        <a:xfrm>
          <a:off x="3643337" y="3757626"/>
          <a:ext cx="3111839" cy="941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5. Негативное отношение к школе, школьная </a:t>
          </a:r>
          <a:r>
            <a:rPr lang="ru-RU" sz="1500" b="1" kern="1200" dirty="0" err="1" smtClean="0">
              <a:latin typeface="Times New Roman" pitchFamily="18" charset="0"/>
              <a:cs typeface="Times New Roman" pitchFamily="18" charset="0"/>
            </a:rPr>
            <a:t>дезадаптация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3337" y="3757626"/>
        <a:ext cx="3111839" cy="9416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AB3662-4EFC-465E-BDC5-73D9412C37AE}">
      <dsp:nvSpPr>
        <dsp:cNvPr id="0" name=""/>
        <dsp:cNvSpPr/>
      </dsp:nvSpPr>
      <dsp:spPr>
        <a:xfrm>
          <a:off x="0" y="0"/>
          <a:ext cx="5643570" cy="3425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latin typeface="Times New Roman" pitchFamily="18" charset="0"/>
              <a:cs typeface="Times New Roman" pitchFamily="18" charset="0"/>
            </a:rPr>
            <a:t>«Урок – это   зеркало   общей   и   педагогической культуры   учителя, мерило   его интеллектуального богатства,   показатель его   кругозора,   эрудиции»</a:t>
          </a:r>
          <a:endParaRPr lang="ru-RU" sz="3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5643570" cy="3425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00A5E68-CAFA-4C4F-8C37-308D7D6E84D7}" type="datetimeFigureOut">
              <a:rPr lang="ru-RU"/>
              <a:pPr>
                <a:defRPr/>
              </a:pPr>
              <a:t>03.01.2021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5C1E513-4A9C-4351-91CE-4D5AB9F35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1564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CD5D75-0EE9-47AF-962E-0A65E746EB0C}" type="slidenum">
              <a:rPr lang="ru-RU" sz="1200"/>
              <a:pPr algn="r"/>
              <a:t>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78019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2F4C94-250C-4273-B587-AF274474A081}" type="slidenum">
              <a:rPr lang="en-US" sz="1200"/>
              <a:pPr algn="r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95497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6E02A-D252-4A93-BE9A-93F2E64DB575}" type="datetimeFigureOut">
              <a:rPr lang="ru-RU"/>
              <a:pPr>
                <a:defRPr/>
              </a:pPr>
              <a:t>03.01.2021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45BEE-DEDD-403C-A715-3DDB6285F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8CFFF-CB5E-4670-BD19-2E6D6C8C84EA}" type="datetimeFigureOut">
              <a:rPr lang="ru-RU"/>
              <a:pPr>
                <a:defRPr/>
              </a:pPr>
              <a:t>03.01.2021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A456-693F-4CFA-9882-D6520CAEA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84025-E315-4D5F-AFAD-51B50B8FC3F5}" type="datetimeFigureOut">
              <a:rPr lang="ru-RU"/>
              <a:pPr>
                <a:defRPr/>
              </a:pPr>
              <a:t>03.01.2021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4CC3-ED0A-48AE-9AC2-669141DF8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5E39-2BC1-4362-97C2-3F2ADA9A380E}" type="datetimeFigureOut">
              <a:rPr lang="ru-RU"/>
              <a:pPr>
                <a:defRPr/>
              </a:pPr>
              <a:t>03.01.2021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48E5-EBCD-4BE7-AD9F-63B20BEB3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98DAD-6306-4906-84C1-AF39F3996C51}" type="datetimeFigureOut">
              <a:rPr lang="ru-RU"/>
              <a:pPr>
                <a:defRPr/>
              </a:pPr>
              <a:t>03.01.2021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4574-7D7B-4B43-B6EE-4CC79FDF8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FB11-8400-45C9-95FA-64D105FCC7B4}" type="datetimeFigureOut">
              <a:rPr lang="ru-RU"/>
              <a:pPr>
                <a:defRPr/>
              </a:pPr>
              <a:t>03.01.2021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209A-3032-4CB0-8CA4-C72AAF7D8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5F4E-8530-42B2-8C6C-A269B11E671A}" type="datetimeFigureOut">
              <a:rPr lang="ru-RU"/>
              <a:pPr>
                <a:defRPr/>
              </a:pPr>
              <a:t>03.01.2021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91E0-657A-4D9B-8134-1F5BC7DA6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FB47-999A-4DDA-8F42-95B92E8473D2}" type="datetimeFigureOut">
              <a:rPr lang="ru-RU"/>
              <a:pPr>
                <a:defRPr/>
              </a:pPr>
              <a:t>03.01.2021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9868-CBF8-4B54-8047-BBD2B948A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B0D5-FA99-46D5-926D-C3D2FCF0E88F}" type="datetimeFigureOut">
              <a:rPr lang="ru-RU"/>
              <a:pPr>
                <a:defRPr/>
              </a:pPr>
              <a:t>03.01.2021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F0E6-3F26-468E-9825-62D047854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462D-6509-4F09-A1EC-A3ECFA3452E1}" type="datetimeFigureOut">
              <a:rPr lang="ru-RU"/>
              <a:pPr>
                <a:defRPr/>
              </a:pPr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6BBB4-6D2F-406A-B7F9-59C74B2B8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821-D290-4024-A637-D3AFDB95685E}" type="datetimeFigureOut">
              <a:rPr lang="ru-RU"/>
              <a:pPr>
                <a:defRPr/>
              </a:pPr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5245E-4437-43EF-AB92-76E8EAD53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35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640A8EF-308C-481C-B69F-13F631982FF5}" type="datetimeFigureOut">
              <a:rPr lang="ru-RU"/>
              <a:pPr>
                <a:defRPr/>
              </a:pPr>
              <a:t>03.01.2021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85F2EED-57CB-4336-960B-0DD692D0B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6" r:id="rId1"/>
    <p:sldLayoutId id="2147484175" r:id="rId2"/>
    <p:sldLayoutId id="2147484177" r:id="rId3"/>
    <p:sldLayoutId id="2147484174" r:id="rId4"/>
    <p:sldLayoutId id="2147484178" r:id="rId5"/>
    <p:sldLayoutId id="2147484173" r:id="rId6"/>
    <p:sldLayoutId id="2147484172" r:id="rId7"/>
    <p:sldLayoutId id="2147484179" r:id="rId8"/>
    <p:sldLayoutId id="2147484180" r:id="rId9"/>
    <p:sldLayoutId id="2147484171" r:id="rId10"/>
    <p:sldLayoutId id="21474841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9C007F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BCFFA1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714488"/>
            <a:ext cx="7215238" cy="2554545"/>
          </a:xfrm>
          <a:prstGeom prst="rect">
            <a:avLst/>
          </a:prstGeom>
          <a:ln w="38100" cap="rnd" cmpd="thinThick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0A6B0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Мотивация </a:t>
            </a:r>
            <a:r>
              <a:rPr lang="ru-RU" sz="4000" b="1" i="1" dirty="0">
                <a:solidFill>
                  <a:srgbClr val="0A6B0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учащихся как фактор повышения  качества образовательной </a:t>
            </a:r>
            <a:r>
              <a:rPr lang="ru-RU" sz="4000" b="1" i="1" dirty="0" smtClean="0">
                <a:solidFill>
                  <a:srgbClr val="0A6B0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4000" b="1" i="1" kern="0" spc="50" dirty="0">
              <a:ln w="11430"/>
              <a:solidFill>
                <a:srgbClr val="0A6B06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14348" y="0"/>
            <a:ext cx="79605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3200" b="1" i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Методы стимулирования познавательной</a:t>
            </a:r>
          </a:p>
          <a:p>
            <a:pPr algn="ctr">
              <a:defRPr/>
            </a:pPr>
            <a:r>
              <a:rPr lang="ru-RU" sz="3200" b="1" i="1" dirty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деятельности учащихся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5051815"/>
              </p:ext>
            </p:extLst>
          </p:nvPr>
        </p:nvGraphicFramePr>
        <p:xfrm>
          <a:off x="500063" y="1214438"/>
          <a:ext cx="7893698" cy="5410023"/>
        </p:xfrm>
        <a:graphic>
          <a:graphicData uri="http://schemas.openxmlformats.org/drawingml/2006/table">
            <a:tbl>
              <a:tblPr/>
              <a:tblGrid>
                <a:gridCol w="3946849"/>
                <a:gridCol w="3946849"/>
              </a:tblGrid>
              <a:tr h="2766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Поощрения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Нетрадиционные уроки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Учебно-познавательные игры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Создание ярких наглядно — образных представлений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Создание ситуации успеха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Стимулирующее оценивание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Свободный выбор заданий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Удовлетворение желания быть значимой личностью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28575" cmpd="sng">
                      <a:solidFill>
                        <a:schemeClr val="tx1"/>
                      </a:solidFill>
                      <a:prstDash val="sysDashDotDot"/>
                    </a:lnL>
                    <a:lnR w="28575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tx1"/>
                      </a:solidFill>
                      <a:prstDash val="sysDashDotDot"/>
                    </a:lnT>
                    <a:lnB w="28575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Опора на имеющийся жизненный опыт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Решение проблемных ситуаций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Побуждение к поиску альтернативных решений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Выполнение творческих заданий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Выполнение заданий на смекалку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Мозговой штурм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28575" cmpd="sng">
                      <a:solidFill>
                        <a:schemeClr val="tx1"/>
                      </a:solidFill>
                      <a:prstDash val="sysDashDotDot"/>
                    </a:lnL>
                    <a:lnR w="28575" cmpd="sng">
                      <a:solidFill>
                        <a:schemeClr val="tx1"/>
                      </a:solidFill>
                      <a:prstDash val="sysDashDotDot"/>
                    </a:lnR>
                    <a:lnT w="28575" cmpd="sng">
                      <a:solidFill>
                        <a:schemeClr val="tx1"/>
                      </a:solidFill>
                      <a:prstDash val="sysDashDotDot"/>
                    </a:lnT>
                    <a:lnB w="28575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Волевые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Предъявление учебных требований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Информирование об обязательных результатах обучения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Формирование ответственного отношения к учебе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Познавательные затруднения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Рефлексия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Прогнозирование будущей деятельности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28575" cmpd="sng">
                      <a:solidFill>
                        <a:schemeClr val="tx1"/>
                      </a:solidFill>
                      <a:prstDash val="sysDashDotDot"/>
                    </a:lnL>
                    <a:lnR w="28575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tx1"/>
                      </a:solidFill>
                      <a:prstDash val="sysDashDotDot"/>
                    </a:lnT>
                    <a:lnB w="28575" cmpd="sng">
                      <a:solidFill>
                        <a:schemeClr val="tx1"/>
                      </a:solidFill>
                      <a:prstDash val="sysDashDotDot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Развитие желания быть полезным коллективу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Побуждение подражать сильной личности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Создание ситуации взаимопомощи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«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Эмпатия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сопереживание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Поиск контактов и сотрудничества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Заинтересованность результатами коллективной работы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Оценивание и взаимооценивание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28575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tx1"/>
                      </a:solidFill>
                      <a:prstDash val="sysDashDotDot"/>
                    </a:lnR>
                    <a:lnT w="28575" cmpd="sng">
                      <a:solidFill>
                        <a:schemeClr val="tx1"/>
                      </a:solidFill>
                      <a:prstDash val="sysDashDotDot"/>
                    </a:lnT>
                    <a:lnB w="28575" cmpd="sng">
                      <a:solidFill>
                        <a:schemeClr val="tx1"/>
                      </a:solidFill>
                      <a:prstDash val="sysDashDotDot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857625"/>
            <a:ext cx="30543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214282" y="142852"/>
          <a:ext cx="564357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00364" y="2857496"/>
            <a:ext cx="3133743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ln w="1905">
                  <a:solidFill>
                    <a:prstClr val="white">
                      <a:lumMod val="95000"/>
                    </a:prst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/>
                <a:cs typeface="Tahoma" pitchFamily="34" charset="0"/>
              </a:rPr>
              <a:t> </a:t>
            </a:r>
            <a:r>
              <a:rPr lang="ru-RU" sz="2400" b="1" i="1" dirty="0">
                <a:ln w="1905">
                  <a:solidFill>
                    <a:prstClr val="white">
                      <a:lumMod val="95000"/>
                    </a:prst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400" b="1" i="1" dirty="0">
              <a:solidFill>
                <a:srgbClr val="0A6B0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285750"/>
            <a:ext cx="6215063" cy="2357438"/>
          </a:xfrm>
        </p:spPr>
        <p:txBody>
          <a:bodyPr>
            <a:normAutofit/>
          </a:bodyPr>
          <a:lstStyle/>
          <a:p>
            <a:pPr marL="420624" indent="-384048" algn="ctr" fontAlgn="auto">
              <a:spcAft>
                <a:spcPts val="0"/>
              </a:spcAft>
              <a:buFontTx/>
              <a:buNone/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Мотивация гораздо больше, чем способности определяет поведение, действия человека</a:t>
            </a: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20624" indent="-384048" algn="r" fontAlgn="auto">
              <a:spcAft>
                <a:spcPts val="0"/>
              </a:spcAft>
              <a:buFontTx/>
              <a:buNone/>
              <a:defRPr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Дж.Равен </a:t>
            </a:r>
            <a:endParaRPr lang="ru-RU" sz="2400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endParaRPr lang="ru-RU" sz="2400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endParaRPr lang="ru-RU" sz="2400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357430"/>
            <a:ext cx="1979429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625" y="2857500"/>
            <a:ext cx="5505450" cy="2259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80000"/>
              <a:defRPr/>
            </a:pPr>
            <a:r>
              <a:rPr lang="ru-RU" sz="2800" i="1" dirty="0">
                <a:solidFill>
                  <a:srgbClr val="CCFCCA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 помни, когда ты чего-нибудь хочешь, вся Вселенная будет способствовать тому, чтобы желание твое </a:t>
            </a:r>
            <a:r>
              <a:rPr lang="ru-RU" sz="2800" i="1" dirty="0" smtClean="0">
                <a:solidFill>
                  <a:srgbClr val="CCFCCA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сбылось»</a:t>
            </a:r>
            <a:endParaRPr lang="ru-RU" sz="2800" i="1" dirty="0">
              <a:solidFill>
                <a:srgbClr val="CCFCCA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20624" indent="-384048" algn="r" fontAlgn="auto"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80000"/>
              <a:defRPr/>
            </a:pPr>
            <a:r>
              <a:rPr lang="ru-RU" sz="2400" i="1" dirty="0">
                <a:solidFill>
                  <a:srgbClr val="CCFCCA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Коэльо </a:t>
            </a:r>
            <a:r>
              <a:rPr lang="ru-RU" sz="2400" i="1" dirty="0" err="1">
                <a:solidFill>
                  <a:srgbClr val="CCFCCA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Паоло</a:t>
            </a:r>
            <a:r>
              <a:rPr lang="ru-RU" sz="2400" i="1" dirty="0">
                <a:solidFill>
                  <a:srgbClr val="CCFCCA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8163" cy="2214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Мотивация или стремление учащегося к учебе - важнейший фактор, обеспечивающий успешное преподавание и высокую результативность качества обучения.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3929063"/>
            <a:ext cx="8229600" cy="2520950"/>
          </a:xfrm>
        </p:spPr>
        <p:txBody>
          <a:bodyPr>
            <a:normAutofit/>
          </a:bodyPr>
          <a:lstStyle/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marL="533400" indent="-53340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600" b="1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обязанность педагога - знать методы и приемы, способствующие росту мотивации учащихся и их желания учиться, и уметь применять эти методы  на практике.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3" y="2013917"/>
            <a:ext cx="1928826" cy="1915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абличка 5"/>
          <p:cNvSpPr/>
          <p:nvPr/>
        </p:nvSpPr>
        <p:spPr>
          <a:xfrm>
            <a:off x="428625" y="214313"/>
            <a:ext cx="7143750" cy="1214437"/>
          </a:xfrm>
          <a:prstGeom prst="plaque">
            <a:avLst/>
          </a:prstGeom>
          <a:solidFill>
            <a:schemeClr val="accent4">
              <a:lumMod val="50000"/>
              <a:alpha val="58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143116"/>
            <a:ext cx="244614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Причины спада школьной мотивации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Переизбыток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медийной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информации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Возрастные  особенности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Нечетко  сформированное  чувство  будущего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Пропаганда  легкого  образа  жизни 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Чрезмерные  нагрузки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Завышенные  требования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Негативное  отношение  ученика  к  учителю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Стиль  воспитания  в  семье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Отсутствие  личной  значимости  предмета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Непонимание  цели  учения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Страх  перед  школой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643063" y="214313"/>
            <a:ext cx="3714750" cy="13573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42852"/>
            <a:ext cx="2428876" cy="2727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333375"/>
            <a:ext cx="7308304" cy="652462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связанные с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деятельностью самого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учителя: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учебный материал, используемый на уроке, не способствует поддержанию любознательности, пробуждению интереса, не соответствует уровню  развития и уровню знаний (или слишком оторван от этих знаний, или во многом их повторяет);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приемы и методы работы на уроке не соответствуют пробуждению активности и самостоятельности детей (однообразные упражнения, вопросы, рассчитанные только на запоминание);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выбранные педагогом средства побуждения не формируют  положительное отношение к учению.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9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643998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62388" y="116572"/>
            <a:ext cx="4710140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 уровней учебной мотивации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928688" y="357188"/>
            <a:ext cx="7416800" cy="9350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изучить мотивацию учеников?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 изучения:</a:t>
            </a:r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23850" y="1844675"/>
            <a:ext cx="3384550" cy="172878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Наблюдение за поведением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учеников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(во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урока, в различных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видах деятельности)</a:t>
            </a: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5429250" y="1928813"/>
            <a:ext cx="3635375" cy="172878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 подобранные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ситуации </a:t>
            </a: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включаются в естественный ход </a:t>
            </a:r>
          </a:p>
          <a:p>
            <a:pPr algn="ctr"/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учебного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процесса,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Задания на классном часу и т.д.)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642938" y="4143375"/>
            <a:ext cx="3816350" cy="172878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Индивидуальная беседа </a:t>
            </a:r>
          </a:p>
          <a:p>
            <a:pPr algn="ctr"/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учеником</a:t>
            </a:r>
          </a:p>
          <a:p>
            <a:pPr algn="ctr"/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(прямые и косвенные вопросы учителя </a:t>
            </a:r>
          </a:p>
          <a:p>
            <a:pPr algn="ctr"/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мотивах, смысле, целях учения</a:t>
            </a:r>
          </a:p>
          <a:p>
            <a:pPr algn="ctr"/>
            <a:r>
              <a:rPr lang="ru-RU" sz="1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данного ученика)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4859338" y="4149725"/>
            <a:ext cx="3384550" cy="172878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(массовый сбор материала в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нескольких классах, школах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отношении школьников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учению)</a:t>
            </a:r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4572000" y="1412875"/>
            <a:ext cx="0" cy="2447925"/>
          </a:xfrm>
          <a:prstGeom prst="line">
            <a:avLst/>
          </a:prstGeom>
          <a:noFill/>
          <a:ln w="85725" cmpd="tri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>
            <a:off x="3203575" y="3860800"/>
            <a:ext cx="2735263" cy="0"/>
          </a:xfrm>
          <a:prstGeom prst="line">
            <a:avLst/>
          </a:prstGeom>
          <a:noFill/>
          <a:ln w="76200" cmpd="tri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4572000" y="2565400"/>
            <a:ext cx="857250" cy="77788"/>
          </a:xfrm>
          <a:prstGeom prst="line">
            <a:avLst/>
          </a:prstGeom>
          <a:noFill/>
          <a:ln w="76200" cmpd="tri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 flipH="1">
            <a:off x="3714750" y="2565400"/>
            <a:ext cx="857250" cy="77788"/>
          </a:xfrm>
          <a:prstGeom prst="line">
            <a:avLst/>
          </a:prstGeom>
          <a:noFill/>
          <a:ln w="76200" cmpd="tri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5929313" y="3857625"/>
            <a:ext cx="857250" cy="285750"/>
          </a:xfrm>
          <a:prstGeom prst="line">
            <a:avLst/>
          </a:prstGeom>
          <a:noFill/>
          <a:ln w="76200" cmpd="tri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 flipH="1">
            <a:off x="2357438" y="3857625"/>
            <a:ext cx="865187" cy="288925"/>
          </a:xfrm>
          <a:prstGeom prst="line">
            <a:avLst/>
          </a:prstGeom>
          <a:noFill/>
          <a:ln w="76200" cmpd="tri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7143750" y="1285875"/>
          <a:ext cx="2000250" cy="1978025"/>
        </p:xfrm>
        <a:graphic>
          <a:graphicData uri="http://schemas.openxmlformats.org/presentationml/2006/ole">
            <p:oleObj spid="_x0000_s1028" name="CorelDRAW" r:id="rId3" imgW="3002280" imgH="2968752" progId="">
              <p:embed/>
            </p:oleObj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0" y="0"/>
            <a:ext cx="2571750" cy="18573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мотивации учебной деятельности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50" y="285750"/>
            <a:ext cx="1295400" cy="12239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Знания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00438" y="285750"/>
            <a:ext cx="3240087" cy="12239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(получить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аттестат, избежать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наказания, заслужить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похвалу и т.д.)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00188" y="2000250"/>
            <a:ext cx="2808287" cy="12239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Отрицательная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(неуспешная мотивация)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(неудобства и неприятности –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укоры со стороны родителей,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учителей и т.д.)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214938" y="2214563"/>
            <a:ext cx="2627312" cy="122396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Успешная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мотивация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714500" y="642938"/>
            <a:ext cx="1428750" cy="571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Средство 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достижения 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403350" y="3644900"/>
            <a:ext cx="3097213" cy="12239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Мотивация,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связанная с социальными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устремлениями</a:t>
            </a: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(чувство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гражданского долга перед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страной,  перед близкими)</a:t>
            </a:r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5429250" y="3714750"/>
            <a:ext cx="3348038" cy="12239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Узколичностная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мотивация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(одобрение окружающих,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личному благополучию и т.д.)</a:t>
            </a:r>
          </a:p>
        </p:txBody>
      </p:sp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1187450" y="5300663"/>
            <a:ext cx="3600450" cy="129698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Мотивация с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связанная с целями учения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(удовлетворение любознательности,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определенных знаний,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расширение кругозора)</a:t>
            </a:r>
          </a:p>
        </p:txBody>
      </p:sp>
      <p:sp>
        <p:nvSpPr>
          <p:cNvPr id="1036" name="Rectangle 16"/>
          <p:cNvSpPr>
            <a:spLocks noChangeArrowheads="1"/>
          </p:cNvSpPr>
          <p:nvPr/>
        </p:nvSpPr>
        <p:spPr bwMode="auto">
          <a:xfrm>
            <a:off x="5648325" y="5286375"/>
            <a:ext cx="3495675" cy="14859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Мотивация,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связанная с процессом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учебной деятельности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(преодоление препятствий,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интеллектуальная актуальность,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своих способностей)</a:t>
            </a:r>
          </a:p>
        </p:txBody>
      </p:sp>
      <p:sp>
        <p:nvSpPr>
          <p:cNvPr id="1040" name="Line 17"/>
          <p:cNvSpPr>
            <a:spLocks noChangeShapeType="1"/>
          </p:cNvSpPr>
          <p:nvPr/>
        </p:nvSpPr>
        <p:spPr bwMode="auto">
          <a:xfrm>
            <a:off x="5214938" y="3500438"/>
            <a:ext cx="357187" cy="1643062"/>
          </a:xfrm>
          <a:prstGeom prst="line">
            <a:avLst/>
          </a:prstGeom>
          <a:ln w="63500">
            <a:solidFill>
              <a:schemeClr val="accent1"/>
            </a:solidFill>
            <a:headEnd w="lg" len="sm"/>
            <a:tailEnd type="triangl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1" name="Line 18"/>
          <p:cNvSpPr>
            <a:spLocks noChangeShapeType="1"/>
          </p:cNvSpPr>
          <p:nvPr/>
        </p:nvSpPr>
        <p:spPr bwMode="auto">
          <a:xfrm flipH="1">
            <a:off x="4500563" y="3500438"/>
            <a:ext cx="719137" cy="1928812"/>
          </a:xfrm>
          <a:prstGeom prst="line">
            <a:avLst/>
          </a:prstGeom>
          <a:ln w="63500">
            <a:solidFill>
              <a:schemeClr val="accent1"/>
            </a:solidFill>
            <a:headEnd w="lg" len="sm"/>
            <a:tailEnd type="triangl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2" name="Line 19"/>
          <p:cNvSpPr>
            <a:spLocks noChangeShapeType="1"/>
          </p:cNvSpPr>
          <p:nvPr/>
        </p:nvSpPr>
        <p:spPr bwMode="auto">
          <a:xfrm>
            <a:off x="5219700" y="3429000"/>
            <a:ext cx="495300" cy="428625"/>
          </a:xfrm>
          <a:prstGeom prst="line">
            <a:avLst/>
          </a:prstGeom>
          <a:ln w="63500">
            <a:solidFill>
              <a:schemeClr val="accent1"/>
            </a:solidFill>
            <a:headEnd/>
            <a:tailEnd type="triangl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3" name="Line 20"/>
          <p:cNvSpPr>
            <a:spLocks noChangeShapeType="1"/>
          </p:cNvSpPr>
          <p:nvPr/>
        </p:nvSpPr>
        <p:spPr bwMode="auto">
          <a:xfrm flipH="1">
            <a:off x="4357688" y="3429000"/>
            <a:ext cx="862012" cy="1000125"/>
          </a:xfrm>
          <a:prstGeom prst="line">
            <a:avLst/>
          </a:prstGeom>
          <a:ln w="63500">
            <a:solidFill>
              <a:schemeClr val="accent1"/>
            </a:solidFill>
            <a:headEnd/>
            <a:tailEnd type="triangl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" name="Штриховая стрелка вправо 24"/>
          <p:cNvSpPr/>
          <p:nvPr/>
        </p:nvSpPr>
        <p:spPr>
          <a:xfrm>
            <a:off x="1714500" y="357188"/>
            <a:ext cx="1500188" cy="1428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929063" y="1500188"/>
            <a:ext cx="214312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715000" y="1500188"/>
            <a:ext cx="21431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42875"/>
            <a:ext cx="7467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Внутренняя мотивация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71625"/>
            <a:ext cx="7467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побуждает вас к действиям, потому что вы хотите учиться; </a:t>
            </a:r>
          </a:p>
          <a:p>
            <a:pPr>
              <a:lnSpc>
                <a:spcPct val="90000"/>
              </a:lnSpc>
            </a:pPr>
            <a:r>
              <a:rPr lang="ru-RU" sz="24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сам учебный процесс доставляет вам радость;</a:t>
            </a:r>
          </a:p>
          <a:p>
            <a:pPr>
              <a:lnSpc>
                <a:spcPct val="90000"/>
              </a:lnSpc>
            </a:pPr>
            <a:r>
              <a:rPr lang="ru-RU" sz="24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 больше вы учитесь, тем больше удовольствия получаете и тем больше вам хочется учиться; 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3376588" cy="225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9058" y="4500570"/>
            <a:ext cx="4357718" cy="86793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420624" indent="-38404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80000"/>
              <a:defRPr/>
            </a:pPr>
            <a:r>
              <a:rPr lang="ru-RU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внутренняя мотивация сама себя укрепляет. 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428625" y="928688"/>
            <a:ext cx="285750" cy="857250"/>
          </a:xfrm>
          <a:prstGeom prst="curvedRightArrow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214313" y="785813"/>
            <a:ext cx="500062" cy="1785937"/>
          </a:xfrm>
          <a:prstGeom prst="curvedRightArrow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0" y="642938"/>
            <a:ext cx="714375" cy="2428875"/>
          </a:xfrm>
          <a:prstGeom prst="curvedRightArrow">
            <a:avLst>
              <a:gd name="adj1" fmla="val 21236"/>
              <a:gd name="adj2" fmla="val 50000"/>
              <a:gd name="adj3" fmla="val 25000"/>
            </a:avLst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3">
      <a:dk1>
        <a:srgbClr val="B1F9A5"/>
      </a:dk1>
      <a:lt1>
        <a:srgbClr val="0A6B06"/>
      </a:lt1>
      <a:dk2>
        <a:srgbClr val="CCFCCA"/>
      </a:dk2>
      <a:lt2>
        <a:srgbClr val="D8D8D8"/>
      </a:lt2>
      <a:accent1>
        <a:srgbClr val="92D050"/>
      </a:accent1>
      <a:accent2>
        <a:srgbClr val="B1F9A5"/>
      </a:accent2>
      <a:accent3>
        <a:srgbClr val="9C007F"/>
      </a:accent3>
      <a:accent4>
        <a:srgbClr val="BCFFA1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316</TotalTime>
  <Words>676</Words>
  <Application>Microsoft Office PowerPoint</Application>
  <PresentationFormat>Экран (4:3)</PresentationFormat>
  <Paragraphs>133</Paragraphs>
  <Slides>11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Техническая</vt:lpstr>
      <vt:lpstr>CorelDRAW</vt:lpstr>
      <vt:lpstr>Слайд 1</vt:lpstr>
      <vt:lpstr>Слайд 2</vt:lpstr>
      <vt:lpstr>Мотивация или стремление учащегося к учебе - важнейший фактор, обеспечивающий успешное преподавание и высокую результативность качества обучения. </vt:lpstr>
      <vt:lpstr>Причины спада школьной мотивации</vt:lpstr>
      <vt:lpstr>Слайд 5</vt:lpstr>
      <vt:lpstr>Слайд 6</vt:lpstr>
      <vt:lpstr>Слайд 7</vt:lpstr>
      <vt:lpstr>Типы мотивации учебной деятельности</vt:lpstr>
      <vt:lpstr>Внутренняя мотивация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school10</cp:lastModifiedBy>
  <cp:revision>30</cp:revision>
  <dcterms:created xsi:type="dcterms:W3CDTF">2011-12-08T15:39:19Z</dcterms:created>
  <dcterms:modified xsi:type="dcterms:W3CDTF">2021-01-03T15:03:46Z</dcterms:modified>
</cp:coreProperties>
</file>