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973" r:id="rId3"/>
    <p:sldId id="984" r:id="rId4"/>
    <p:sldId id="921" r:id="rId5"/>
    <p:sldId id="969" r:id="rId6"/>
    <p:sldId id="983" r:id="rId7"/>
    <p:sldId id="873" r:id="rId8"/>
    <p:sldId id="876" r:id="rId9"/>
    <p:sldId id="925" r:id="rId10"/>
    <p:sldId id="933" r:id="rId11"/>
    <p:sldId id="981" r:id="rId12"/>
    <p:sldId id="989" r:id="rId13"/>
    <p:sldId id="935" r:id="rId14"/>
    <p:sldId id="971" r:id="rId15"/>
    <p:sldId id="990" r:id="rId16"/>
    <p:sldId id="987" r:id="rId17"/>
    <p:sldId id="988" r:id="rId18"/>
    <p:sldId id="963" r:id="rId19"/>
    <p:sldId id="991" r:id="rId2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D23C-9505-401E-9D7B-3EB1EEB74D1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9CC5B-5AE5-4C3B-9980-9ACAC26DD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859" indent="-286869">
              <a:defRPr>
                <a:solidFill>
                  <a:schemeClr val="tx1"/>
                </a:solidFill>
                <a:latin typeface="Arial" charset="0"/>
              </a:defRPr>
            </a:lvl2pPr>
            <a:lvl3pPr marL="1147475" indent="-229495">
              <a:defRPr>
                <a:solidFill>
                  <a:schemeClr val="tx1"/>
                </a:solidFill>
                <a:latin typeface="Arial" charset="0"/>
              </a:defRPr>
            </a:lvl3pPr>
            <a:lvl4pPr marL="1606466" indent="-229495">
              <a:defRPr>
                <a:solidFill>
                  <a:schemeClr val="tx1"/>
                </a:solidFill>
                <a:latin typeface="Arial" charset="0"/>
              </a:defRPr>
            </a:lvl4pPr>
            <a:lvl5pPr marL="2065456" indent="-229495">
              <a:defRPr>
                <a:solidFill>
                  <a:schemeClr val="tx1"/>
                </a:solidFill>
                <a:latin typeface="Arial" charset="0"/>
              </a:defRPr>
            </a:lvl5pPr>
            <a:lvl6pPr marL="2524446" indent="-229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3437" indent="-229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2427" indent="-229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1417" indent="-229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8C9773-5FD6-4878-BE78-C08F35FF91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859" indent="-286869">
              <a:defRPr>
                <a:solidFill>
                  <a:schemeClr val="tx1"/>
                </a:solidFill>
                <a:latin typeface="Arial" charset="0"/>
              </a:defRPr>
            </a:lvl2pPr>
            <a:lvl3pPr marL="1147475" indent="-229495">
              <a:defRPr>
                <a:solidFill>
                  <a:schemeClr val="tx1"/>
                </a:solidFill>
                <a:latin typeface="Arial" charset="0"/>
              </a:defRPr>
            </a:lvl3pPr>
            <a:lvl4pPr marL="1606466" indent="-229495">
              <a:defRPr>
                <a:solidFill>
                  <a:schemeClr val="tx1"/>
                </a:solidFill>
                <a:latin typeface="Arial" charset="0"/>
              </a:defRPr>
            </a:lvl4pPr>
            <a:lvl5pPr marL="2065456" indent="-229495">
              <a:defRPr>
                <a:solidFill>
                  <a:schemeClr val="tx1"/>
                </a:solidFill>
                <a:latin typeface="Arial" charset="0"/>
              </a:defRPr>
            </a:lvl5pPr>
            <a:lvl6pPr marL="2524446" indent="-229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3437" indent="-229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2427" indent="-229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1417" indent="-229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0BF7E2-CE31-4219-B8A2-CD6BDEC883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1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03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77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27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04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49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98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2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1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9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6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42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5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2">
                <a:tint val="97000"/>
                <a:hueMod val="92000"/>
                <a:satMod val="169000"/>
                <a:lumMod val="164000"/>
                <a:alpha val="2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A96-0D9B-4252-9B91-C15C6C410D8F}" type="datetimeFigureOut">
              <a:rPr kumimoji="0" lang="be-BY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06.05.22</a:t>
            </a:fld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4CEB-0CCE-46E0-B4B7-43C316D66DD9}" type="slidenum">
              <a:rPr kumimoji="0" lang="be-BY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e-BY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74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o.mail.ru/frame.html?imgurl=http://www.ilo.org/public/english/protection/safework/worldday/products04/emblem_black_eng.gif&amp;pageurl=http://redday.ru/spring/04/28.asp&amp;id=46771741&amp;iid=7&amp;imgwidth=200&amp;imgheight=285&amp;imgsize=26278&amp;images_links=b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969"/>
            <a:ext cx="12192000" cy="57270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130968"/>
            <a:ext cx="12192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u="sng" dirty="0">
              <a:ln cmpd="sng">
                <a:solidFill>
                  <a:schemeClr val="bg2">
                    <a:lumMod val="75000"/>
                  </a:schemeClr>
                </a:solidFill>
              </a:ln>
              <a:solidFill>
                <a:srgbClr val="FFFF00"/>
              </a:solidFill>
              <a:cs typeface="Aharoni" panose="02010803020104030203" pitchFamily="2" charset="-79"/>
            </a:endParaRPr>
          </a:p>
          <a:p>
            <a:pPr algn="ctr"/>
            <a:endParaRPr lang="ru-RU" sz="4400" b="1" dirty="0">
              <a:ln cmpd="sng">
                <a:solidFill>
                  <a:schemeClr val="bg2">
                    <a:lumMod val="75000"/>
                  </a:schemeClr>
                </a:solidFill>
              </a:ln>
              <a:solidFill>
                <a:srgbClr val="FFFF00"/>
              </a:solidFill>
              <a:cs typeface="Aharoni" panose="02010803020104030203" pitchFamily="2" charset="-79"/>
            </a:endParaRPr>
          </a:p>
          <a:p>
            <a:pPr algn="r"/>
            <a:r>
              <a:rPr lang="ru-RU" sz="2800" b="1" dirty="0">
                <a:ln cmpd="sng">
                  <a:solidFill>
                    <a:srgbClr val="7030A0"/>
                  </a:solidFill>
                </a:ln>
                <a:solidFill>
                  <a:schemeClr val="bg2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12" name="Picture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1596" y="1119129"/>
            <a:ext cx="4060404" cy="7354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3791" y="1944710"/>
            <a:ext cx="116167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Через  «Концепцию нулевого травматизма»  в Системе управления охраной труда 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–  к безопасному труду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</a:p>
          <a:p>
            <a:endParaRPr lang="ru-RU" sz="3600" b="1" dirty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6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1130968"/>
            <a:ext cx="12192000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2600" dirty="0"/>
          </a:p>
          <a:p>
            <a:r>
              <a:rPr lang="ru-RU" sz="2500" dirty="0"/>
              <a:t>•</a:t>
            </a:r>
            <a:r>
              <a:rPr lang="ru-RU" sz="2500" b="1" dirty="0"/>
              <a:t> Концепция – нулевой травматизм 24 часа в сутки 7 дней в неделю</a:t>
            </a:r>
          </a:p>
          <a:p>
            <a:r>
              <a:rPr lang="ru-RU" sz="2500" b="1" dirty="0"/>
              <a:t>	</a:t>
            </a:r>
            <a:r>
              <a:rPr lang="ru-RU" sz="25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Мы твердо убеждены, что:</a:t>
            </a:r>
          </a:p>
          <a:p>
            <a:r>
              <a:rPr lang="ru-RU" sz="2500" b="1" dirty="0"/>
              <a:t>•	«нулевой травматизм достижим» (все производственные травмы и заболевания на рабочих местах можно предотвратить)</a:t>
            </a:r>
          </a:p>
          <a:p>
            <a:r>
              <a:rPr lang="ru-RU" sz="2500" b="1" dirty="0"/>
              <a:t>•	Нетерпимость к происшествиям (недопустим даже единичный случай травматизма)</a:t>
            </a:r>
          </a:p>
          <a:p>
            <a:r>
              <a:rPr lang="ru-RU" sz="2500" b="1" dirty="0"/>
              <a:t>•	Безопасность начинается с каждого работника</a:t>
            </a:r>
          </a:p>
          <a:p>
            <a:r>
              <a:rPr lang="ru-RU" sz="2500" b="1" dirty="0"/>
              <a:t>•	Безопасно работать нужно весь день каждый день (безопасная работа – должна стать нормой и привычкой)</a:t>
            </a:r>
          </a:p>
          <a:p>
            <a:r>
              <a:rPr lang="ru-RU" sz="2500" b="1" dirty="0"/>
              <a:t>•	Готовность вмешаться и предотвратить небезопасные действия (проявление заботы каждого  о безопасности)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79211" y="1002082"/>
            <a:ext cx="5487759" cy="72651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Нулевой травматизм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" y="1130968"/>
            <a:ext cx="12191999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счи</a:t>
            </a: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тают достигнутыми, если в организации принимают локальный нормативный акт, (СУОТ) который соответствует утверждениям Концепции.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актуализировать старую систему,  утвердить вторую редакцию Политики и Положение о СУОТ и обеспечить ее функционирование. </a:t>
            </a:r>
            <a:endParaRPr lang="ru-RU" alt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6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8" descr="trud1"/>
          <p:cNvPicPr>
            <a:picLocks noChangeAspect="1" noChangeArrowheads="1"/>
          </p:cNvPicPr>
          <p:nvPr/>
        </p:nvPicPr>
        <p:blipFill>
          <a:blip r:embed="rId3">
            <a:lum bright="54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0" y="629158"/>
            <a:ext cx="12192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ПОЛИТИКА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  в области охраны труда  </a:t>
            </a:r>
          </a:p>
          <a:p>
            <a:pPr algn="ctr"/>
            <a:r>
              <a:rPr lang="ru-RU" sz="1600" b="1" u="sng" dirty="0">
                <a:solidFill>
                  <a:schemeClr val="bg1"/>
                </a:solidFill>
              </a:rPr>
              <a:t> Общей целью в области охраны труда является сохранение жизни, здоровья и работоспособности человека в процессе трудовой деятельности </a:t>
            </a:r>
            <a:r>
              <a:rPr lang="ru-RU" sz="1600" b="1" u="sng" dirty="0">
                <a:solidFill>
                  <a:srgbClr val="C00000"/>
                </a:solidFill>
              </a:rPr>
              <a:t>через концепцию  «нулевого травматизма».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              Основные обязательства для достижения общей цели: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1. Приоритет сохранения жизни и здоровья работающих.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2. Постоянная идентификация опасностей, оценка рисков и управление ими для максимального снижения воздействия опасностей, предупреждения несчастных случаев на производстве и профессиональных заболеваний, а также предотвращения аварийных ситуаций и аварий.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3. Соблюдение применимых к предприятию</a:t>
            </a:r>
            <a:r>
              <a:rPr lang="ru-RU" sz="1600" b="1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требований законодательства в области охраны труда.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4. Реализация принципа постоянного улучшения системы управления охраной труда и ее результативности через распределение ответственности по вопросам охраны труда, контроль и анализ состояния охраны труда на каждом рабочем месте и на предприятии в целом, своевременное принятие управленческих решений по совершенствованию и актуализации системы управления охраной труда.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5. Планирование и выполнение мероприятий, направленных на охрану труда, управление рисками и их снижение, с выделением необходимых для этого ресурсов.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6. Проявление постоянной заботы о повышении осведомленности и компетентности работающих в вопросах охраны труда с целью получения необходимых навыков безопасного труда.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7. Информирование работающих и заинтересованных сторон о состоянии охраны труда на каждом рабочем месте и на предприятии в целом.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8. </a:t>
            </a:r>
            <a:r>
              <a:rPr lang="ru-RU" sz="1600" b="1" dirty="0">
                <a:solidFill>
                  <a:srgbClr val="C00000"/>
                </a:solidFill>
              </a:rPr>
              <a:t>Повышение роли общественных инспекторов с целью эффективности общественного контроля за соблюдением производственно-технологической дисциплины и безопасности производственной деятельности.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81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1130968"/>
            <a:ext cx="12191999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    </a:t>
            </a:r>
            <a:r>
              <a:rPr lang="ru-RU" sz="2800" b="1" u="sng" dirty="0"/>
              <a:t>Директор,  руководители работ, общественные инспекторы  должны </a:t>
            </a:r>
            <a:r>
              <a:rPr lang="ru-RU" sz="2800" b="1" dirty="0"/>
              <a:t>показывать другим </a:t>
            </a:r>
            <a:r>
              <a:rPr lang="ru-RU" sz="2800" b="1" u="sng" dirty="0">
                <a:solidFill>
                  <a:schemeClr val="tx1"/>
                </a:solidFill>
              </a:rPr>
              <a:t>пример</a:t>
            </a:r>
            <a:r>
              <a:rPr lang="ru-RU" sz="2800" b="1" dirty="0">
                <a:solidFill>
                  <a:schemeClr val="tx1"/>
                </a:solidFill>
              </a:rPr>
              <a:t> для подражания</a:t>
            </a:r>
            <a:r>
              <a:rPr lang="ru-RU" sz="2800" b="1" dirty="0"/>
              <a:t>. Они обеспечивают понимание правил по охране труда и их выполнение всеми работниками предприятия. </a:t>
            </a:r>
            <a:r>
              <a:rPr lang="ru-RU" sz="2800" b="1" dirty="0">
                <a:solidFill>
                  <a:schemeClr val="tx1"/>
                </a:solidFill>
              </a:rPr>
              <a:t>Любое нарушение требует немедленной реакции!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     </a:t>
            </a:r>
            <a:r>
              <a:rPr lang="ru-RU" sz="2800" b="1" dirty="0"/>
              <a:t>Оцените ситуацию! </a:t>
            </a:r>
            <a:r>
              <a:rPr lang="ru-RU" sz="2800" b="1" dirty="0">
                <a:solidFill>
                  <a:schemeClr val="tx1"/>
                </a:solidFill>
              </a:rPr>
              <a:t>Выявление факторов риска должно поощряться. </a:t>
            </a:r>
            <a:r>
              <a:rPr lang="ru-RU" sz="2800" b="1" dirty="0"/>
              <a:t>То, как поступают сами руководители, с чем они мирятся и на чём настаивают, определяет норму поведения всех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121009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1130968"/>
            <a:ext cx="12191999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</a:rPr>
              <a:t>    Оценка рисков на рабочих местах - важный инструмент, позволяющий своевременно и систематически выявлять опасность и риски, а также принимать превентивные меры.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tx1"/>
                </a:solidFill>
              </a:rPr>
              <a:t>Учет рисков - </a:t>
            </a:r>
            <a:r>
              <a:rPr lang="ru-RU" altLang="ru-RU" sz="2800" b="1" u="sng" dirty="0">
                <a:solidFill>
                  <a:schemeClr val="tx1"/>
                </a:solidFill>
              </a:rPr>
              <a:t>один из базовых принципов </a:t>
            </a:r>
            <a:r>
              <a:rPr lang="ru-RU" altLang="ru-RU" sz="2800" b="1" dirty="0">
                <a:solidFill>
                  <a:schemeClr val="tx1"/>
                </a:solidFill>
              </a:rPr>
              <a:t>всей системы охраны труда.</a:t>
            </a:r>
          </a:p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</a:rPr>
              <a:t>    Напоминаем, что в Республике Беларусь законодательно закреплены обязанности нанимателя по идентификации опасности, оценке профессиональных рисков, определения мер управления профессиональными рисками </a:t>
            </a:r>
          </a:p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Статья 17 Закона Республики Беларусь «Об охране труда»</a:t>
            </a:r>
          </a:p>
          <a:p>
            <a:pPr>
              <a:defRPr/>
            </a:pP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trud1"/>
          <p:cNvPicPr>
            <a:picLocks noChangeAspect="1" noChangeArrowheads="1"/>
          </p:cNvPicPr>
          <p:nvPr/>
        </p:nvPicPr>
        <p:blipFill>
          <a:blip r:embed="rId3">
            <a:lum bright="54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0" y="1103354"/>
            <a:ext cx="1214477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Инструкция о порядке осуществления контроля за соблюдением работниками требований по охране труда в организации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и структурных подразделениях».</a:t>
            </a:r>
            <a:endParaRPr lang="ru-RU" sz="2000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(пост. Министерства труда и соц. защиты Республики Беларусь от 15.05.2020г. №51)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5 Видов контроля:</a:t>
            </a:r>
          </a:p>
          <a:p>
            <a:pPr marL="457200" indent="-457200" algn="ctr" eaLnBrk="1" hangingPunct="1"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Контроль руководителем или уполномоченным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в соответствии с СУОТ его заместителем.</a:t>
            </a:r>
          </a:p>
          <a:p>
            <a:pPr marL="457200" indent="-457200" algn="ctr" eaLnBrk="1" hangingPunct="1"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 Должностными лицами.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3. Контроль службой охраны труда.</a:t>
            </a:r>
          </a:p>
          <a:p>
            <a:pPr algn="ctr" eaLnBrk="1" hangingPunct="1">
              <a:defRPr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</a:rPr>
              <a:t>4. Периодический контроль  (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с участием общественных инспекторов профсоюзов и комиссии по охране труда)</a:t>
            </a:r>
          </a:p>
          <a:p>
            <a:pPr algn="ctr" eaLnBrk="1" hangingPunct="1">
              <a:defRPr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</a:rPr>
              <a:t>5. Общественный (самостоятельный)контроль профсоюзным комитетом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(Указ Президента Республики Беларусь от 6 мая 2010г. № 240 «Об осуществлении общественного контроля профессиональными союзами»)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275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 descr="i?id=46771741&amp;tov=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4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3252" r="7066" b="2339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1158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bg1"/>
                </a:solidFill>
              </a:rPr>
              <a:t>ЗАКОН  РЕСПУБЛИКИ  БЕЛАРУСЬ</a:t>
            </a:r>
          </a:p>
          <a:p>
            <a:pPr algn="ctr" eaLnBrk="1" hangingPunct="1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Об охране труда</a:t>
            </a:r>
          </a:p>
          <a:p>
            <a:pPr eaLnBrk="1" hangingPunct="1"/>
            <a:endParaRPr lang="ru-RU" sz="2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579548" y="1249252"/>
            <a:ext cx="1120605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</a:rPr>
              <a:t>Статья 24.   КОМИССИЯ  ПО  ОХРАНЕ  ТРУДА</a:t>
            </a:r>
          </a:p>
          <a:p>
            <a:pPr eaLnBrk="1" hangingPunct="1"/>
            <a:endParaRPr lang="ru-RU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be-BY" sz="2400" b="1" dirty="0">
                <a:solidFill>
                  <a:schemeClr val="bg1"/>
                </a:solidFill>
              </a:rPr>
              <a:t>В</a:t>
            </a:r>
            <a:r>
              <a:rPr lang="ru-RU" sz="2400" b="1" dirty="0">
                <a:solidFill>
                  <a:schemeClr val="bg1"/>
                </a:solidFill>
              </a:rPr>
              <a:t> организации по инициативе нанимателя и (или) </a:t>
            </a:r>
            <a:r>
              <a:rPr lang="ru-RU" sz="2400" b="1" u="sng" dirty="0">
                <a:solidFill>
                  <a:schemeClr val="bg1"/>
                </a:solidFill>
              </a:rPr>
              <a:t>по инициативе профсоюза</a:t>
            </a:r>
            <a:r>
              <a:rPr lang="ru-RU" sz="2400" b="1" dirty="0">
                <a:solidFill>
                  <a:schemeClr val="bg1"/>
                </a:solidFill>
              </a:rPr>
              <a:t> может создаваться комиссия по охране труда. </a:t>
            </a:r>
          </a:p>
          <a:p>
            <a:pPr eaLnBrk="1" hangingPunct="1"/>
            <a:r>
              <a:rPr lang="ru-RU" sz="2400" b="1" dirty="0">
                <a:solidFill>
                  <a:schemeClr val="bg1"/>
                </a:solidFill>
              </a:rPr>
              <a:t>В ее состав на паритетной основе входят представители нанимателя и профсоюза.</a:t>
            </a:r>
          </a:p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r" eaLnBrk="1" hangingPunct="1"/>
            <a:r>
              <a:rPr lang="ru-RU" sz="2400" b="1" dirty="0">
                <a:solidFill>
                  <a:schemeClr val="bg1"/>
                </a:solidFill>
              </a:rPr>
              <a:t>Комиссия по охране труда участвует в разработке системы управления охраной труда, раздела об охране труда коллективного договора, соглашения, плана мероприятий по охране труда, в совместных действиях нанимателя и работников по обеспечению требований по охране труда, предупреждению производственного травматизма и профессиональных заболеваний, </a:t>
            </a:r>
            <a:r>
              <a:rPr lang="ru-RU" sz="2400" b="1" u="sng" dirty="0">
                <a:solidFill>
                  <a:schemeClr val="bg1"/>
                </a:solidFill>
              </a:rPr>
              <a:t>а также в проведении проверок условий и охраны труда на рабочих местах</a:t>
            </a:r>
            <a:r>
              <a:rPr lang="ru-RU" sz="2400" b="1" dirty="0">
                <a:solidFill>
                  <a:schemeClr val="bg1"/>
                </a:solidFill>
              </a:rPr>
              <a:t> и информировании работников об их результатах.</a:t>
            </a:r>
          </a:p>
        </p:txBody>
      </p:sp>
    </p:spTree>
    <p:extLst>
      <p:ext uri="{BB962C8B-B14F-4D97-AF65-F5344CB8AC3E}">
        <p14:creationId xmlns:p14="http://schemas.microsoft.com/office/powerpoint/2010/main" val="178237226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Picture 7" descr="j0233018"/>
          <p:cNvSpPr>
            <a:spLocks noChangeAspect="1" noChangeArrowheads="1"/>
          </p:cNvSpPr>
          <p:nvPr/>
        </p:nvSpPr>
        <p:spPr bwMode="auto">
          <a:xfrm>
            <a:off x="0" y="0"/>
            <a:ext cx="123952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884" name="Picture 3" descr="MEETING"/>
          <p:cNvSpPr>
            <a:spLocks noChangeAspect="1" noChangeArrowheads="1"/>
          </p:cNvSpPr>
          <p:nvPr/>
        </p:nvSpPr>
        <p:spPr bwMode="auto">
          <a:xfrm>
            <a:off x="1" y="1"/>
            <a:ext cx="537421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5283200" y="152401"/>
            <a:ext cx="6908800" cy="1569660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охраны труда СУОТ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(отражает  участие общественных инспекторов в контроле 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283199" y="1985962"/>
            <a:ext cx="6635749" cy="1569660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ПОЛОЖЕНИЕ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о подведении итогов работы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и премирования общественных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инспекторов по охране труда</a:t>
            </a:r>
          </a:p>
        </p:txBody>
      </p:sp>
      <p:sp>
        <p:nvSpPr>
          <p:cNvPr id="122887" name="Text Box 6"/>
          <p:cNvSpPr txBox="1">
            <a:spLocks noChangeArrowheads="1"/>
          </p:cNvSpPr>
          <p:nvPr/>
        </p:nvSpPr>
        <p:spPr bwMode="auto">
          <a:xfrm>
            <a:off x="502275" y="3555622"/>
            <a:ext cx="10972801" cy="3046988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</a:rPr>
              <a:t>ВКЛЮЧАТЬ</a:t>
            </a:r>
          </a:p>
          <a:p>
            <a:pPr algn="ctr"/>
            <a:r>
              <a:rPr lang="ru-RU" sz="2400" b="1" u="sng" dirty="0">
                <a:solidFill>
                  <a:schemeClr val="bg1"/>
                </a:solidFill>
              </a:rPr>
              <a:t>в коллективные договоры формы  осуществления контроля с участием общественных инспекторов,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а так же материального и морального поощрения работников, не допустивших нарушений требований по охране труда и оказывающих содействие нанимателям в выявлении нарушителей трудовой и производственной дисциплины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10" descr="P706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47650"/>
            <a:ext cx="4165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5636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1130968"/>
            <a:ext cx="12191999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мы должны стремиться к Нулевому травматизму. </a:t>
            </a:r>
          </a:p>
          <a:p>
            <a:pPr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Многим это покажется невозможным, но это не так. </a:t>
            </a:r>
          </a:p>
          <a:p>
            <a:pPr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3 млн сотрудников умирают на производстве. </a:t>
            </a:r>
          </a:p>
          <a:p>
            <a:pPr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поэтому охрана труда должна быть гораздо больше, чем просто </a:t>
            </a:r>
            <a:r>
              <a:rPr lang="ru-RU" altLang="ru-RU" sz="32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  <a:r>
              <a:rPr lang="ru-RU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r>
              <a:rPr lang="ru-RU" sz="3200" b="1" dirty="0"/>
              <a:t>Безопасная работа – должна стать нормой и привычкой.</a:t>
            </a:r>
          </a:p>
          <a:p>
            <a:pPr algn="ctr">
              <a:defRPr/>
            </a:pPr>
            <a:r>
              <a:rPr lang="ru-RU" altLang="ru-RU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должна начинаться </a:t>
            </a:r>
            <a:r>
              <a:rPr lang="ru-RU" altLang="ru-RU" sz="3200" b="1" u="sng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образования, семьи и общества</a:t>
            </a:r>
            <a:r>
              <a:rPr lang="ru-RU" altLang="ru-RU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>
              <a:defRPr/>
            </a:pPr>
            <a:endParaRPr lang="ru-RU" alt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3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1130968"/>
            <a:ext cx="12191999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/>
              <a:t>По итогам  проведения «Недели нулевого травматизма» в каждом районе и отрасли  будет определено Базовое предприятие по продвижению «Концепции  нулевого травматизма». </a:t>
            </a:r>
          </a:p>
          <a:p>
            <a:pPr algn="ctr">
              <a:defRPr/>
            </a:pPr>
            <a:r>
              <a:rPr lang="ru-RU" sz="2800" b="1" u="sng" dirty="0">
                <a:solidFill>
                  <a:srgbClr val="FFFF00"/>
                </a:solidFill>
              </a:rPr>
              <a:t>Основные  Критерии: </a:t>
            </a:r>
          </a:p>
          <a:p>
            <a:pPr marL="457200" indent="-457200" algn="ctr">
              <a:buFontTx/>
              <a:buChar char="-"/>
              <a:defRPr/>
            </a:pPr>
            <a:r>
              <a:rPr lang="ru-RU" sz="2800" b="1" dirty="0"/>
              <a:t>отсутствие случаев производственного  травматизма на производстве  в течение года;</a:t>
            </a:r>
          </a:p>
          <a:p>
            <a:pPr marL="457200" indent="-457200" algn="ctr">
              <a:buFontTx/>
              <a:buChar char="-"/>
              <a:defRPr/>
            </a:pPr>
            <a:r>
              <a:rPr lang="ru-RU" sz="2800" b="1" dirty="0"/>
              <a:t>Внедрение Системы управления охраной труда с отражением в Положении о СУОТ и Политике  Концепции «нулевого травматизма»;</a:t>
            </a:r>
          </a:p>
          <a:p>
            <a:pPr marL="457200" indent="-457200" algn="ctr">
              <a:buFontTx/>
              <a:buChar char="-"/>
              <a:defRPr/>
            </a:pPr>
            <a:r>
              <a:rPr lang="ru-RU" sz="2800" b="1" dirty="0"/>
              <a:t>Положительный результат ответов («Да») Анкеты (Чек – листа анализа)  степени реализации семи золотых правил  Концепции   «нулевого травматизма» .</a:t>
            </a:r>
            <a:endParaRPr lang="ru-RU" alt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1130968"/>
            <a:ext cx="12191999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/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 Международной организации труда, на земле более </a:t>
            </a:r>
            <a:r>
              <a:rPr lang="ru-RU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2,3 млн</a:t>
            </a:r>
            <a:r>
              <a:rPr lang="ru-RU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в год лишаются жизни из-за несчастных случаев на производстве. 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Около </a:t>
            </a:r>
            <a:r>
              <a:rPr lang="ru-RU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313 миллионов</a:t>
            </a:r>
            <a:r>
              <a:rPr lang="en-US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ежегодно становятся инвалидами в результате производственных травм и еще </a:t>
            </a:r>
            <a:r>
              <a:rPr lang="ru-RU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160 млн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теряют здоровье из-за профзаболеваний.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6181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856705"/>
              </p:ext>
            </p:extLst>
          </p:nvPr>
        </p:nvGraphicFramePr>
        <p:xfrm>
          <a:off x="0" y="920666"/>
          <a:ext cx="11882907" cy="59373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498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218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 № 420 «О внесении изменений и дополнений в</a:t>
                      </a:r>
                      <a:r>
                        <a:rPr lang="ru-RU" sz="24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ирективу №1 Президента Республики Беларусь»</a:t>
                      </a:r>
                      <a:endParaRPr lang="ru-RU" sz="2400" dirty="0"/>
                    </a:p>
                  </a:txBody>
                  <a:tcPr marL="67057" marR="67057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7057" marR="67057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151">
                <a:tc>
                  <a:txBody>
                    <a:bodyPr/>
                    <a:lstStyle/>
                    <a:p>
                      <a:pPr algn="just"/>
                      <a:r>
                        <a:rPr lang="ru-RU" sz="2400" i="1" dirty="0">
                          <a:solidFill>
                            <a:schemeClr val="tx1"/>
                          </a:solidFill>
                        </a:rPr>
                        <a:t>Основными причинами происшествий, повлекших гибель людей, </a:t>
                      </a:r>
                      <a:r>
                        <a:rPr lang="ru-RU" sz="2400" i="1" dirty="0">
                          <a:solidFill>
                            <a:srgbClr val="C00000"/>
                          </a:solidFill>
                        </a:rPr>
                        <a:t>являются безответственное отношение граждан к личной безопасности</a:t>
                      </a:r>
                      <a:r>
                        <a:rPr lang="ru-RU" sz="2400" i="1" dirty="0">
                          <a:solidFill>
                            <a:schemeClr val="tx1"/>
                          </a:solidFill>
                        </a:rPr>
                        <a:t>, а также невыполнение руководителями организаций своих обязанностей по обеспечению здоровых и безопасных условий труда, соблюдению требований пожарной и промышленной безопасности, производственно-технологической дисциплины и недостаточный контроль со стороны руководителей государственных органов за деятельностью подчиненных организаций. </a:t>
                      </a:r>
                    </a:p>
                    <a:p>
                      <a:pPr algn="just"/>
                      <a:r>
                        <a:rPr lang="ru-RU" sz="2400" i="1" dirty="0">
                          <a:solidFill>
                            <a:srgbClr val="C00000"/>
                          </a:solidFill>
                        </a:rPr>
                        <a:t>Органами государственного надзора, профессиональными союзами вскрываются многочисленные факты несоблюдения элементарных норм охраны труда, исполнительской и трудовой дисциплины. </a:t>
                      </a:r>
                    </a:p>
                  </a:txBody>
                  <a:tcPr marL="67057" marR="67057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7057" marR="670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4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1130968"/>
            <a:ext cx="12191999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b="1" dirty="0"/>
          </a:p>
          <a:p>
            <a:pPr algn="just"/>
            <a:endParaRPr lang="ru-RU" sz="2800" b="1" dirty="0"/>
          </a:p>
          <a:p>
            <a:pPr algn="just"/>
            <a:r>
              <a:rPr lang="ru-RU" sz="3600" b="1" dirty="0"/>
              <a:t>Несчастные случаи на производстве и профессиональные заболевания не предопределены судьбой и не являются неизбежными: </a:t>
            </a:r>
            <a:r>
              <a:rPr lang="ru-RU" sz="36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у них всегда есть причины</a:t>
            </a:r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И основная – ЧЕЛОВЕЧЕСКИЙ ФАКТОР!</a:t>
            </a:r>
          </a:p>
          <a:p>
            <a:pPr algn="just"/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3600" b="1" dirty="0"/>
              <a:t>Развитие эффективной культуры профилактики позволяет их </a:t>
            </a:r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устранить и предотвратить </a:t>
            </a:r>
            <a:r>
              <a:rPr lang="ru-RU" sz="3600" b="1" dirty="0"/>
              <a:t>производственные аварии и ущерб, а также профессиональные заболевания.</a:t>
            </a:r>
          </a:p>
          <a:p>
            <a:pPr algn="just"/>
            <a:r>
              <a:rPr lang="ru-RU" sz="2800" b="1" dirty="0"/>
              <a:t> </a:t>
            </a:r>
          </a:p>
          <a:p>
            <a:pPr algn="just"/>
            <a:r>
              <a:rPr lang="ru-RU" sz="2800" b="1" dirty="0"/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0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1130968"/>
            <a:ext cx="12192000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altLang="ru-RU" sz="4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altLang="ru-RU" sz="4000" b="1" dirty="0">
                <a:solidFill>
                  <a:schemeClr val="tx1"/>
                </a:solidFill>
              </a:rPr>
              <a:t>В основе нового подхода к обеспечению безопасности и гигиены труда - </a:t>
            </a:r>
            <a:r>
              <a:rPr lang="ru-RU" alt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осознанная деятельность всех участников </a:t>
            </a:r>
            <a:r>
              <a:rPr lang="ru-RU" altLang="ru-RU" sz="4000" b="1" dirty="0">
                <a:solidFill>
                  <a:schemeClr val="tx1"/>
                </a:solidFill>
              </a:rPr>
              <a:t>производственного процесса, начиная от собственника предприятия и заканчивая работниками, с целью предотвратить любые несчастные случаи на производстве.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5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1130968"/>
            <a:ext cx="12191999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 </a:t>
            </a:r>
          </a:p>
          <a:p>
            <a:pPr algn="just"/>
            <a:r>
              <a:rPr lang="ru-RU" sz="2500" b="1" dirty="0"/>
              <a:t>Безопасные и здоровые условия труда </a:t>
            </a:r>
            <a:r>
              <a:rPr lang="ru-RU" sz="2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 только являются морально-юридическим обязательством, но и оправдывают себя экономически</a:t>
            </a:r>
            <a:r>
              <a:rPr lang="ru-RU" sz="2500" b="1" dirty="0"/>
              <a:t>. Инвестиции в охрану труда позволяют избежать человеческих страданий и </a:t>
            </a:r>
            <a:r>
              <a:rPr lang="ru-RU" sz="2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защитить самое ценное</a:t>
            </a:r>
            <a:r>
              <a:rPr lang="ru-RU" sz="2500" b="1" dirty="0"/>
              <a:t>, что у нас есть, – наше здоровье, физическое и психологическое благополучие. </a:t>
            </a:r>
          </a:p>
          <a:p>
            <a:pPr algn="just"/>
            <a:r>
              <a:rPr lang="ru-RU" sz="2500" b="1" dirty="0"/>
              <a:t>Не менее важно и то, что они </a:t>
            </a:r>
            <a:r>
              <a:rPr lang="ru-RU" sz="2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благотворно влияют </a:t>
            </a:r>
            <a:r>
              <a:rPr lang="ru-RU" sz="2500" b="1" dirty="0"/>
              <a:t>на мотивацию работников, качество труда и продукции, репутацию компании, степень удовлетворённости работников и клиентов и, как следствие, экономические показатели предприятия и Республики  в целом.</a:t>
            </a:r>
          </a:p>
          <a:p>
            <a:pPr algn="just"/>
            <a:r>
              <a:rPr lang="ru-RU" sz="2500" b="1" dirty="0"/>
              <a:t>        Международные исследования доходности инвестиций в профилактику доказали, что каждый доллар, вложенный в охрану труда, генерирует потенциальную прибыль в размере свыше двух долларов. </a:t>
            </a:r>
          </a:p>
          <a:p>
            <a:pPr algn="just"/>
            <a:r>
              <a:rPr lang="ru-RU" sz="2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Безопасные условия труда </a:t>
            </a:r>
            <a:r>
              <a:rPr lang="ru-RU" sz="2500" b="1" dirty="0"/>
              <a:t>– это вклад в процветание предприятия!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9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pic>
        <p:nvPicPr>
          <p:cNvPr id="6" name="Рисунок 5" descr="https://neg.by/public_files/b_NEG_9999999999900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501" y="1130968"/>
            <a:ext cx="6175331" cy="57270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4008329" y="1130968"/>
            <a:ext cx="8183671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altLang="ru-RU" sz="32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Vision</a:t>
            </a:r>
            <a:r>
              <a:rPr lang="ru-RU" alt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Zero</a:t>
            </a:r>
            <a:r>
              <a:rPr lang="ru-RU" alt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» </a:t>
            </a:r>
          </a:p>
          <a:p>
            <a:pPr>
              <a:defRPr/>
            </a:pPr>
            <a:r>
              <a:rPr lang="ru-RU" altLang="ru-RU" sz="3200" b="1" dirty="0">
                <a:solidFill>
                  <a:schemeClr val="tx1"/>
                </a:solidFill>
              </a:rPr>
              <a:t>или </a:t>
            </a:r>
            <a:r>
              <a:rPr lang="ru-RU" alt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«Нулевой травматизм» </a:t>
            </a:r>
            <a:r>
              <a:rPr lang="ru-RU" altLang="ru-RU" sz="3200" b="1" dirty="0">
                <a:solidFill>
                  <a:schemeClr val="tx1"/>
                </a:solidFill>
              </a:rPr>
              <a:t>- это качественно новый подход к организации профилактики, объединяющий три направления – </a:t>
            </a:r>
            <a:r>
              <a:rPr lang="ru-RU" altLang="ru-RU" sz="3200" b="1" dirty="0">
                <a:solidFill>
                  <a:srgbClr val="FF0000"/>
                </a:solidFill>
              </a:rPr>
              <a:t>безопасность,</a:t>
            </a: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3200" b="1" dirty="0">
                <a:solidFill>
                  <a:srgbClr val="00B0F0"/>
                </a:solidFill>
              </a:rPr>
              <a:t>гигиену труда (здоровья)</a:t>
            </a:r>
            <a:r>
              <a:rPr lang="ru-RU" altLang="ru-RU" sz="3200" b="1" dirty="0">
                <a:solidFill>
                  <a:srgbClr val="009900"/>
                </a:solidFill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</a:rPr>
              <a:t>и </a:t>
            </a:r>
            <a:r>
              <a:rPr lang="ru-RU" altLang="ru-RU" sz="3200" b="1" dirty="0">
                <a:solidFill>
                  <a:srgbClr val="92D050"/>
                </a:solidFill>
              </a:rPr>
              <a:t>благополучие </a:t>
            </a:r>
            <a:r>
              <a:rPr lang="ru-RU" altLang="ru-RU" sz="3200" b="1" dirty="0">
                <a:solidFill>
                  <a:schemeClr val="tx1"/>
                </a:solidFill>
              </a:rPr>
              <a:t>работников на всех уровнях производства и работы.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7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968"/>
            <a:ext cx="12192000" cy="572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8983F-5ED9-3980-36C5-8953EBF19B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3368"/>
            <a:ext cx="12192000" cy="572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89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66" y="710364"/>
            <a:ext cx="1791434" cy="420604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0" y="1130968"/>
            <a:ext cx="12191999" cy="5727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Охрана труда требует личного активного участия руководителя предприятия и всей администрации.</a:t>
            </a:r>
          </a:p>
          <a:p>
            <a:pPr algn="just"/>
            <a:r>
              <a:rPr lang="ru-RU" sz="2800" b="1" dirty="0"/>
              <a:t> Совершенствование охраны труда на предприятии не обязательно означает увеличение расходов. Важнее то, что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администрация действует осознанно</a:t>
            </a:r>
            <a:r>
              <a:rPr lang="ru-RU" sz="2800" b="1" dirty="0"/>
              <a:t>, осуществляет последовательное руководство и создаёт атмосферу доверия и открытого взаимодействия на всех уровнях компании. </a:t>
            </a:r>
          </a:p>
          <a:p>
            <a:pPr algn="just"/>
            <a:r>
              <a:rPr lang="ru-RU" sz="2800" b="1" dirty="0"/>
              <a:t>Очевидно, что успех или неудача в реализации стратегии «нулевого травматизма» будут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конечном итоге зависеть от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приверженности работодателей и руководителей предприятия, </a:t>
            </a: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мотивированности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персонала и бдительности работников.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8273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5262</TotalTime>
  <Words>1406</Words>
  <Application>Microsoft Office PowerPoint</Application>
  <PresentationFormat>Широкоэкранный</PresentationFormat>
  <Paragraphs>121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Нулевой травматизм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Манько Павел Николаевич</dc:creator>
  <cp:lastModifiedBy>Пользователь</cp:lastModifiedBy>
  <cp:revision>291</cp:revision>
  <cp:lastPrinted>2019-06-03T13:31:17Z</cp:lastPrinted>
  <dcterms:created xsi:type="dcterms:W3CDTF">2019-05-28T08:25:33Z</dcterms:created>
  <dcterms:modified xsi:type="dcterms:W3CDTF">2022-05-05T23:26:53Z</dcterms:modified>
</cp:coreProperties>
</file>