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65" r:id="rId3"/>
    <p:sldId id="259" r:id="rId4"/>
    <p:sldId id="267" r:id="rId5"/>
    <p:sldId id="260" r:id="rId6"/>
    <p:sldId id="270" r:id="rId7"/>
    <p:sldId id="274" r:id="rId8"/>
    <p:sldId id="273" r:id="rId9"/>
    <p:sldId id="275" r:id="rId10"/>
    <p:sldId id="276" r:id="rId11"/>
    <p:sldId id="277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51" autoAdjust="0"/>
    <p:restoredTop sz="94660"/>
  </p:normalViewPr>
  <p:slideViewPr>
    <p:cSldViewPr>
      <p:cViewPr>
        <p:scale>
          <a:sx n="80" d="100"/>
          <a:sy n="80" d="100"/>
        </p:scale>
        <p:origin x="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1CA7AE-B345-41C6-8712-50C272D93365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AF93EA-2EAC-41AE-91D1-21C9DA1A03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AF93EA-2EAC-41AE-91D1-21C9DA1A039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AF93EA-2EAC-41AE-91D1-21C9DA1A039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C5C5-E942-43E2-A386-70F50D45AA26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4AD4-7BE2-4BB3-9FE6-1FD893B86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C5C5-E942-43E2-A386-70F50D45AA26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4AD4-7BE2-4BB3-9FE6-1FD893B86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C5C5-E942-43E2-A386-70F50D45AA26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4AD4-7BE2-4BB3-9FE6-1FD893B86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C5C5-E942-43E2-A386-70F50D45AA26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4AD4-7BE2-4BB3-9FE6-1FD893B86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C5C5-E942-43E2-A386-70F50D45AA26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4AD4-7BE2-4BB3-9FE6-1FD893B86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C5C5-E942-43E2-A386-70F50D45AA26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4AD4-7BE2-4BB3-9FE6-1FD893B86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C5C5-E942-43E2-A386-70F50D45AA26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4AD4-7BE2-4BB3-9FE6-1FD893B86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C5C5-E942-43E2-A386-70F50D45AA26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4AD4-7BE2-4BB3-9FE6-1FD893B86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C5C5-E942-43E2-A386-70F50D45AA26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4AD4-7BE2-4BB3-9FE6-1FD893B86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C5C5-E942-43E2-A386-70F50D45AA26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4AD4-7BE2-4BB3-9FE6-1FD893B86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C5C5-E942-43E2-A386-70F50D45AA26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4AD4-7BE2-4BB3-9FE6-1FD893B86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1C5C5-E942-43E2-A386-70F50D45AA26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44AD4-7BE2-4BB3-9FE6-1FD893B86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20515312">
            <a:off x="1115656" y="639346"/>
            <a:ext cx="467504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4000" i="1" dirty="0" smtClean="0">
                <a:latin typeface="Monotype Corsiva" pitchFamily="66" charset="0"/>
              </a:rPr>
              <a:t>Вітаю цябе,дружа, </a:t>
            </a:r>
            <a:endParaRPr lang="ru-RU" sz="4000" dirty="0" smtClean="0"/>
          </a:p>
          <a:p>
            <a:pPr algn="ctr"/>
            <a:r>
              <a:rPr lang="be-BY" sz="4000" i="1" dirty="0" smtClean="0">
                <a:latin typeface="Monotype Corsiva" pitchFamily="66" charset="0"/>
              </a:rPr>
              <a:t>і запрашаю  на старонкі электроннага падручніка,які дапаможа табе ўспомніць і прывесці ў сістэму  веды пра адназначныя  і мнагазначныя словы</a:t>
            </a:r>
            <a:endParaRPr lang="ru-RU" sz="4000" i="1" dirty="0">
              <a:latin typeface="Monotype Corsiva" pitchFamily="66" charset="0"/>
            </a:endParaRPr>
          </a:p>
        </p:txBody>
      </p:sp>
      <p:pic>
        <p:nvPicPr>
          <p:cNvPr id="1027" name="Picture 3" descr="D:\школа\картинки\Люди\CRCTR14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41173" y="285728"/>
            <a:ext cx="2834724" cy="3857652"/>
          </a:xfrm>
          <a:prstGeom prst="rect">
            <a:avLst/>
          </a:prstGeom>
          <a:noFill/>
        </p:spPr>
      </p:pic>
      <p:sp>
        <p:nvSpPr>
          <p:cNvPr id="7" name="Управляющая кнопка: далее 6">
            <a:hlinkClick r:id="" action="ppaction://hlinkshowjump?jump=nextslide" highlightClick="1">
              <a:snd r:embed="rId3" name="chimes.wav" builtIn="1"/>
            </a:hlinkClick>
          </p:cNvPr>
          <p:cNvSpPr/>
          <p:nvPr/>
        </p:nvSpPr>
        <p:spPr>
          <a:xfrm>
            <a:off x="7500958" y="6000768"/>
            <a:ext cx="1042416" cy="5714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D:\школа\картинки\Люди\CRCTR237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794" y="2143116"/>
            <a:ext cx="2643206" cy="320454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785786" y="214290"/>
            <a:ext cx="6858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2400" i="1" dirty="0" smtClean="0">
                <a:latin typeface="Verdana" pitchFamily="34" charset="0"/>
              </a:rPr>
              <a:t>Вызначце ,калі ласка, тып пераносу </a:t>
            </a:r>
          </a:p>
          <a:p>
            <a:pPr algn="ctr"/>
            <a:r>
              <a:rPr lang="be-BY" sz="2400" i="1" dirty="0" smtClean="0">
                <a:latin typeface="Verdana" pitchFamily="34" charset="0"/>
              </a:rPr>
              <a:t>выдзеленых слоў</a:t>
            </a:r>
            <a:endParaRPr lang="ru-RU" sz="2400" i="1" dirty="0">
              <a:latin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785926"/>
            <a:ext cx="82868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be-BY" sz="2400" dirty="0" smtClean="0">
                <a:latin typeface="Verdana" pitchFamily="34" charset="0"/>
              </a:rPr>
              <a:t>Старога Лявона </a:t>
            </a:r>
            <a:r>
              <a:rPr lang="be-BY" sz="2400" b="1" dirty="0" smtClean="0">
                <a:latin typeface="Verdana" pitchFamily="34" charset="0"/>
              </a:rPr>
              <a:t>чорная</a:t>
            </a:r>
            <a:r>
              <a:rPr lang="be-BY" sz="2400" dirty="0" smtClean="0">
                <a:latin typeface="Verdana" pitchFamily="34" charset="0"/>
              </a:rPr>
              <a:t> вестка сустрэла на дарозе.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Verdana" pitchFamily="34" charset="0"/>
              </a:rPr>
              <a:t>Хлопец </a:t>
            </a:r>
            <a:r>
              <a:rPr lang="ru-RU" sz="2400" dirty="0" err="1" smtClean="0">
                <a:latin typeface="Verdana" pitchFamily="34" charset="0"/>
              </a:rPr>
              <a:t>падносіць</a:t>
            </a:r>
            <a:r>
              <a:rPr lang="ru-RU" sz="2400" dirty="0" smtClean="0">
                <a:latin typeface="Verdana" pitchFamily="34" charset="0"/>
              </a:rPr>
              <a:t> </a:t>
            </a:r>
            <a:r>
              <a:rPr lang="ru-RU" sz="2400" b="1" dirty="0" err="1" smtClean="0">
                <a:latin typeface="Verdana" pitchFamily="34" charset="0"/>
              </a:rPr>
              <a:t>медзь</a:t>
            </a:r>
            <a:r>
              <a:rPr lang="ru-RU" sz="2400" dirty="0" smtClean="0">
                <a:latin typeface="Verdana" pitchFamily="34" charset="0"/>
              </a:rPr>
              <a:t> да губ </a:t>
            </a:r>
            <a:r>
              <a:rPr lang="ru-RU" sz="2400" dirty="0" err="1" smtClean="0">
                <a:latin typeface="Verdana" pitchFamily="34" charset="0"/>
              </a:rPr>
              <a:t>і</a:t>
            </a:r>
            <a:r>
              <a:rPr lang="ru-RU" sz="2400" dirty="0" smtClean="0">
                <a:latin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</a:rPr>
              <a:t>будзіць</a:t>
            </a:r>
            <a:r>
              <a:rPr lang="ru-RU" sz="2400" dirty="0" smtClean="0">
                <a:latin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</a:rPr>
              <a:t>лагер</a:t>
            </a:r>
            <a:r>
              <a:rPr lang="ru-RU" sz="2400" dirty="0" smtClean="0">
                <a:latin typeface="Verdana" pitchFamily="34" charset="0"/>
              </a:rPr>
              <a:t>.</a:t>
            </a:r>
            <a:endParaRPr lang="ru-RU" sz="2400" dirty="0" smtClean="0">
              <a:latin typeface="Verdana" pitchFamily="34" charset="0"/>
            </a:endParaRPr>
          </a:p>
          <a:p>
            <a:pPr marL="457200" indent="-457200">
              <a:buAutoNum type="arabicPeriod"/>
            </a:pPr>
            <a:r>
              <a:rPr lang="ru-RU" sz="2400" dirty="0" err="1" smtClean="0">
                <a:latin typeface="Verdana" pitchFamily="34" charset="0"/>
              </a:rPr>
              <a:t>Зіма</a:t>
            </a:r>
            <a:r>
              <a:rPr lang="ru-RU" sz="2400" dirty="0" smtClean="0">
                <a:latin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</a:rPr>
              <a:t>сняго</a:t>
            </a:r>
            <a:r>
              <a:rPr lang="be-BY" sz="2400" dirty="0" smtClean="0">
                <a:latin typeface="Verdana" pitchFamily="34" charset="0"/>
              </a:rPr>
              <a:t>ў</a:t>
            </a:r>
            <a:r>
              <a:rPr lang="ru-RU" sz="2400" dirty="0" smtClean="0">
                <a:latin typeface="Verdana" pitchFamily="34" charset="0"/>
              </a:rPr>
              <a:t> </a:t>
            </a:r>
            <a:r>
              <a:rPr lang="ru-RU" sz="2400" b="1" dirty="0" err="1" smtClean="0">
                <a:latin typeface="Verdana" pitchFamily="34" charset="0"/>
              </a:rPr>
              <a:t>абрусы</a:t>
            </a:r>
            <a:r>
              <a:rPr lang="ru-RU" sz="2400" dirty="0" smtClean="0">
                <a:latin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</a:rPr>
              <a:t>сцеле</a:t>
            </a:r>
            <a:r>
              <a:rPr lang="ru-RU" sz="2400" dirty="0" smtClean="0">
                <a:latin typeface="Verdana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be-BY" sz="2400" dirty="0" smtClean="0">
                <a:latin typeface="Verdana" pitchFamily="34" charset="0"/>
              </a:rPr>
              <a:t>Яніна не спіць – чытае </a:t>
            </a:r>
            <a:r>
              <a:rPr lang="be-BY" sz="2400" b="1" dirty="0" smtClean="0">
                <a:latin typeface="Verdana" pitchFamily="34" charset="0"/>
              </a:rPr>
              <a:t>Быкава.</a:t>
            </a:r>
          </a:p>
          <a:p>
            <a:pPr marL="457200" indent="-457200">
              <a:buAutoNum type="arabicPeriod"/>
            </a:pPr>
            <a:r>
              <a:rPr lang="be-BY" sz="2400" dirty="0" smtClean="0">
                <a:latin typeface="Verdana" pitchFamily="34" charset="0"/>
              </a:rPr>
              <a:t>Мне ўжо восемдзесят </a:t>
            </a:r>
            <a:r>
              <a:rPr lang="be-BY" sz="2400" b="1" dirty="0" smtClean="0">
                <a:latin typeface="Verdana" pitchFamily="34" charset="0"/>
              </a:rPr>
              <a:t>зім.</a:t>
            </a:r>
          </a:p>
          <a:p>
            <a:pPr marL="457200" indent="-457200">
              <a:buAutoNum type="arabicPeriod"/>
            </a:pPr>
            <a:r>
              <a:rPr lang="be-BY" sz="2400" dirty="0" smtClean="0">
                <a:latin typeface="Verdana" pitchFamily="34" charset="0"/>
              </a:rPr>
              <a:t>Там, дзе восень</a:t>
            </a:r>
            <a:r>
              <a:rPr lang="be-BY" sz="2400" b="1" dirty="0" smtClean="0">
                <a:latin typeface="Verdana" pitchFamily="34" charset="0"/>
              </a:rPr>
              <a:t> ідзе</a:t>
            </a:r>
            <a:r>
              <a:rPr lang="be-BY" sz="2400" dirty="0" smtClean="0">
                <a:latin typeface="Verdana" pitchFamily="34" charset="0"/>
              </a:rPr>
              <a:t>, лес шумлівы радзее.</a:t>
            </a:r>
          </a:p>
          <a:p>
            <a:pPr marL="457200" indent="-457200">
              <a:buAutoNum type="arabicPeriod"/>
            </a:pPr>
            <a:r>
              <a:rPr lang="be-BY" sz="2400" dirty="0" smtClean="0">
                <a:latin typeface="Verdana" pitchFamily="34" charset="0"/>
              </a:rPr>
              <a:t>Дваццаць </a:t>
            </a:r>
            <a:r>
              <a:rPr lang="be-BY" sz="2400" b="1" dirty="0" smtClean="0">
                <a:latin typeface="Verdana" pitchFamily="34" charset="0"/>
              </a:rPr>
              <a:t>душ </a:t>
            </a:r>
            <a:r>
              <a:rPr lang="be-BY" sz="2400" dirty="0" smtClean="0">
                <a:latin typeface="Verdana" pitchFamily="34" charset="0"/>
              </a:rPr>
              <a:t>жыло ў нашым доме.</a:t>
            </a:r>
          </a:p>
          <a:p>
            <a:pPr marL="457200" indent="-457200">
              <a:buAutoNum type="arabicPeriod"/>
            </a:pPr>
            <a:r>
              <a:rPr lang="be-BY" sz="2400" dirty="0" smtClean="0">
                <a:latin typeface="Verdana" pitchFamily="34" charset="0"/>
              </a:rPr>
              <a:t>Гаворка  неяк сама па сабе </a:t>
            </a:r>
            <a:r>
              <a:rPr lang="be-BY" sz="2400" b="1" dirty="0" smtClean="0">
                <a:latin typeface="Verdana" pitchFamily="34" charset="0"/>
              </a:rPr>
              <a:t>вяне.</a:t>
            </a:r>
          </a:p>
          <a:p>
            <a:pPr marL="457200" indent="-457200">
              <a:buAutoNum type="arabicPeriod"/>
            </a:pPr>
            <a:r>
              <a:rPr lang="be-BY" sz="2400" dirty="0" smtClean="0">
                <a:latin typeface="Verdana" pitchFamily="34" charset="0"/>
              </a:rPr>
              <a:t>Але </a:t>
            </a:r>
            <a:r>
              <a:rPr lang="be-BY" sz="2400" b="1" dirty="0" smtClean="0">
                <a:latin typeface="Verdana" pitchFamily="34" charset="0"/>
              </a:rPr>
              <a:t>аўтобус</a:t>
            </a:r>
            <a:r>
              <a:rPr lang="be-BY" sz="2400" dirty="0" smtClean="0">
                <a:latin typeface="Verdana" pitchFamily="34" charset="0"/>
              </a:rPr>
              <a:t> гаманіў і не крыўдаваў ні на кога.</a:t>
            </a:r>
            <a:endParaRPr lang="ru-RU" sz="2400" dirty="0">
              <a:latin typeface="Verdan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18189" y="3244334"/>
            <a:ext cx="348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e-BY" dirty="0" smtClean="0">
                <a:latin typeface="Verdana" pitchFamily="34" charset="0"/>
              </a:rPr>
              <a:t>  </a:t>
            </a:r>
            <a:endParaRPr lang="ru-RU" dirty="0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0" y="6286520"/>
            <a:ext cx="1214414" cy="5714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dirty="0" smtClean="0"/>
              <a:t>Правер сябе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школа\картинки\Люди\CRCTR14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67832" y="428604"/>
            <a:ext cx="3076168" cy="418622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5720" y="500042"/>
            <a:ext cx="635796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be-BY" sz="2400" dirty="0" smtClean="0">
                <a:latin typeface="Verdana" pitchFamily="34" charset="0"/>
              </a:rPr>
              <a:t>Старога Лявона </a:t>
            </a:r>
            <a:r>
              <a:rPr lang="be-BY" sz="2400" b="1" dirty="0" smtClean="0">
                <a:latin typeface="Verdana" pitchFamily="34" charset="0"/>
              </a:rPr>
              <a:t>чорная</a:t>
            </a:r>
            <a:r>
              <a:rPr lang="be-BY" sz="2400" dirty="0" smtClean="0">
                <a:latin typeface="Verdana" pitchFamily="34" charset="0"/>
              </a:rPr>
              <a:t> вестка сустрэла на дарозе.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Verdana" pitchFamily="34" charset="0"/>
              </a:rPr>
              <a:t>Хлопец </a:t>
            </a:r>
            <a:r>
              <a:rPr lang="ru-RU" sz="2400" dirty="0" err="1" smtClean="0">
                <a:latin typeface="Verdana" pitchFamily="34" charset="0"/>
              </a:rPr>
              <a:t>падносіць</a:t>
            </a:r>
            <a:r>
              <a:rPr lang="ru-RU" sz="2400" dirty="0" smtClean="0">
                <a:latin typeface="Verdana" pitchFamily="34" charset="0"/>
              </a:rPr>
              <a:t> </a:t>
            </a:r>
            <a:r>
              <a:rPr lang="ru-RU" sz="2400" b="1" dirty="0" err="1" smtClean="0">
                <a:latin typeface="Verdana" pitchFamily="34" charset="0"/>
              </a:rPr>
              <a:t>медзь</a:t>
            </a:r>
            <a:r>
              <a:rPr lang="ru-RU" sz="2400" dirty="0" smtClean="0">
                <a:latin typeface="Verdana" pitchFamily="34" charset="0"/>
              </a:rPr>
              <a:t> да губ </a:t>
            </a:r>
            <a:r>
              <a:rPr lang="ru-RU" sz="2400" dirty="0" err="1" smtClean="0">
                <a:latin typeface="Verdana" pitchFamily="34" charset="0"/>
              </a:rPr>
              <a:t>і</a:t>
            </a:r>
            <a:r>
              <a:rPr lang="ru-RU" sz="2400" dirty="0" smtClean="0">
                <a:latin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</a:rPr>
              <a:t>будзіць</a:t>
            </a:r>
            <a:r>
              <a:rPr lang="ru-RU" sz="2400" dirty="0" smtClean="0">
                <a:latin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</a:rPr>
              <a:t>лагер</a:t>
            </a:r>
            <a:r>
              <a:rPr lang="ru-RU" sz="2400" dirty="0" smtClean="0">
                <a:latin typeface="Verdana" pitchFamily="34" charset="0"/>
              </a:rPr>
              <a:t>.</a:t>
            </a:r>
            <a:endParaRPr lang="ru-RU" sz="2400" dirty="0" smtClean="0">
              <a:latin typeface="Verdana" pitchFamily="34" charset="0"/>
            </a:endParaRPr>
          </a:p>
          <a:p>
            <a:pPr marL="457200" indent="-457200">
              <a:buAutoNum type="arabicPeriod"/>
            </a:pPr>
            <a:r>
              <a:rPr lang="ru-RU" sz="2400" dirty="0" err="1" smtClean="0">
                <a:latin typeface="Verdana" pitchFamily="34" charset="0"/>
              </a:rPr>
              <a:t>Зіма</a:t>
            </a:r>
            <a:r>
              <a:rPr lang="ru-RU" sz="2400" dirty="0" smtClean="0">
                <a:latin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</a:rPr>
              <a:t>сняго</a:t>
            </a:r>
            <a:r>
              <a:rPr lang="be-BY" sz="2400" dirty="0" smtClean="0">
                <a:latin typeface="Verdana" pitchFamily="34" charset="0"/>
              </a:rPr>
              <a:t>ў</a:t>
            </a:r>
            <a:r>
              <a:rPr lang="ru-RU" sz="2400" dirty="0" smtClean="0">
                <a:latin typeface="Verdana" pitchFamily="34" charset="0"/>
              </a:rPr>
              <a:t> </a:t>
            </a:r>
            <a:r>
              <a:rPr lang="ru-RU" sz="2400" b="1" dirty="0" err="1" smtClean="0">
                <a:latin typeface="Verdana" pitchFamily="34" charset="0"/>
              </a:rPr>
              <a:t>абрусы</a:t>
            </a:r>
            <a:r>
              <a:rPr lang="ru-RU" sz="2400" dirty="0" smtClean="0">
                <a:latin typeface="Verdana" pitchFamily="34" charset="0"/>
              </a:rPr>
              <a:t> </a:t>
            </a:r>
            <a:r>
              <a:rPr lang="ru-RU" sz="2400" dirty="0" err="1" smtClean="0">
                <a:latin typeface="Verdana" pitchFamily="34" charset="0"/>
              </a:rPr>
              <a:t>сцеле</a:t>
            </a:r>
            <a:r>
              <a:rPr lang="ru-RU" sz="2400" dirty="0" smtClean="0">
                <a:latin typeface="Verdana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be-BY" sz="2400" dirty="0" smtClean="0">
                <a:latin typeface="Verdana" pitchFamily="34" charset="0"/>
              </a:rPr>
              <a:t>Яніна не спіць – чытае </a:t>
            </a:r>
            <a:r>
              <a:rPr lang="be-BY" sz="2400" b="1" dirty="0" smtClean="0">
                <a:latin typeface="Verdana" pitchFamily="34" charset="0"/>
              </a:rPr>
              <a:t>Быкава.</a:t>
            </a:r>
          </a:p>
          <a:p>
            <a:pPr marL="457200" indent="-457200">
              <a:buAutoNum type="arabicPeriod"/>
            </a:pPr>
            <a:r>
              <a:rPr lang="be-BY" sz="2400" dirty="0" smtClean="0">
                <a:latin typeface="Verdana" pitchFamily="34" charset="0"/>
              </a:rPr>
              <a:t>Мне ўжо восемдзесят </a:t>
            </a:r>
            <a:r>
              <a:rPr lang="be-BY" sz="2400" b="1" dirty="0" smtClean="0">
                <a:latin typeface="Verdana" pitchFamily="34" charset="0"/>
              </a:rPr>
              <a:t>зім.</a:t>
            </a:r>
          </a:p>
          <a:p>
            <a:pPr marL="457200" indent="-457200">
              <a:buAutoNum type="arabicPeriod"/>
            </a:pPr>
            <a:r>
              <a:rPr lang="be-BY" sz="2400" dirty="0" smtClean="0">
                <a:latin typeface="Verdana" pitchFamily="34" charset="0"/>
              </a:rPr>
              <a:t>Там, дзе восень</a:t>
            </a:r>
            <a:r>
              <a:rPr lang="be-BY" sz="2400" b="1" dirty="0" smtClean="0">
                <a:latin typeface="Verdana" pitchFamily="34" charset="0"/>
              </a:rPr>
              <a:t> ідзе</a:t>
            </a:r>
            <a:r>
              <a:rPr lang="be-BY" sz="2400" dirty="0" smtClean="0">
                <a:latin typeface="Verdana" pitchFamily="34" charset="0"/>
              </a:rPr>
              <a:t>, лес шумлівы радзее.</a:t>
            </a:r>
          </a:p>
          <a:p>
            <a:pPr marL="457200" indent="-457200">
              <a:buAutoNum type="arabicPeriod"/>
            </a:pPr>
            <a:r>
              <a:rPr lang="be-BY" sz="2400" dirty="0" smtClean="0">
                <a:latin typeface="Verdana" pitchFamily="34" charset="0"/>
              </a:rPr>
              <a:t>Дваццаць </a:t>
            </a:r>
            <a:r>
              <a:rPr lang="be-BY" sz="2400" b="1" dirty="0" smtClean="0">
                <a:latin typeface="Verdana" pitchFamily="34" charset="0"/>
              </a:rPr>
              <a:t>душ </a:t>
            </a:r>
            <a:r>
              <a:rPr lang="be-BY" sz="2400" dirty="0" smtClean="0">
                <a:latin typeface="Verdana" pitchFamily="34" charset="0"/>
              </a:rPr>
              <a:t>жыло ў нашым доме.</a:t>
            </a:r>
          </a:p>
          <a:p>
            <a:pPr marL="457200" indent="-457200">
              <a:buAutoNum type="arabicPeriod"/>
            </a:pPr>
            <a:r>
              <a:rPr lang="be-BY" sz="2400" dirty="0" smtClean="0">
                <a:latin typeface="Verdana" pitchFamily="34" charset="0"/>
              </a:rPr>
              <a:t>Гаворка  неяк сама па сабе </a:t>
            </a:r>
            <a:r>
              <a:rPr lang="be-BY" sz="2400" b="1" dirty="0" smtClean="0">
                <a:latin typeface="Verdana" pitchFamily="34" charset="0"/>
              </a:rPr>
              <a:t>вяне.</a:t>
            </a:r>
          </a:p>
          <a:p>
            <a:pPr marL="457200" indent="-457200">
              <a:buAutoNum type="arabicPeriod"/>
            </a:pPr>
            <a:r>
              <a:rPr lang="be-BY" sz="2400" dirty="0" smtClean="0">
                <a:latin typeface="Verdana" pitchFamily="34" charset="0"/>
              </a:rPr>
              <a:t>Але </a:t>
            </a:r>
            <a:r>
              <a:rPr lang="be-BY" sz="2400" b="1" dirty="0" smtClean="0">
                <a:latin typeface="Verdana" pitchFamily="34" charset="0"/>
              </a:rPr>
              <a:t>аўтобус</a:t>
            </a:r>
            <a:r>
              <a:rPr lang="be-BY" sz="2400" dirty="0" smtClean="0">
                <a:latin typeface="Verdana" pitchFamily="34" charset="0"/>
              </a:rPr>
              <a:t> гаманіў і не крыўдаваў ні на кога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6143644"/>
            <a:ext cx="3286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000" b="1" dirty="0" smtClean="0">
                <a:latin typeface="Verdana" pitchFamily="34" charset="0"/>
              </a:rPr>
              <a:t>Метафара -1,3,6,8.</a:t>
            </a:r>
            <a:endParaRPr lang="ru-RU" sz="2000" b="1" dirty="0">
              <a:latin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0430" y="6143644"/>
            <a:ext cx="2803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000" b="1" dirty="0" smtClean="0">
                <a:latin typeface="Verdana" pitchFamily="34" charset="0"/>
              </a:rPr>
              <a:t>Метанімія -2,4,9</a:t>
            </a:r>
            <a:r>
              <a:rPr lang="be-BY" sz="2000" dirty="0" smtClean="0">
                <a:latin typeface="Verdana" pitchFamily="34" charset="0"/>
              </a:rPr>
              <a:t>.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57950" y="6143644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000" b="1" dirty="0" smtClean="0">
                <a:latin typeface="Verdana" pitchFamily="34" charset="0"/>
              </a:rPr>
              <a:t>Сінекдаха -5,7</a:t>
            </a:r>
            <a:endParaRPr lang="ru-RU" sz="20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000372"/>
            <a:ext cx="48221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e-BY" sz="4400" b="1" i="1" dirty="0" smtClean="0"/>
              <a:t>Дзякуй за работу!</a:t>
            </a:r>
            <a:endParaRPr lang="ru-RU" sz="44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785786" y="5715016"/>
            <a:ext cx="48498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e-BY" sz="4400" b="1" i="1" dirty="0" smtClean="0">
                <a:solidFill>
                  <a:srgbClr val="00B050"/>
                </a:solidFill>
              </a:rPr>
              <a:t>Да новых сустрэч!</a:t>
            </a:r>
            <a:endParaRPr lang="ru-RU" sz="4400" b="1" i="1" dirty="0">
              <a:solidFill>
                <a:srgbClr val="00B050"/>
              </a:solidFill>
            </a:endParaRPr>
          </a:p>
        </p:txBody>
      </p:sp>
      <p:pic>
        <p:nvPicPr>
          <p:cNvPr id="4" name="Picture 3" descr="D:\школа\картинки\Люди\CRCTR14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40103" y="0"/>
            <a:ext cx="4103897" cy="558481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85786" y="714356"/>
            <a:ext cx="33345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e-BY" sz="4400" b="1" i="1" dirty="0" smtClean="0">
                <a:solidFill>
                  <a:srgbClr val="FF0000"/>
                </a:solidFill>
              </a:rPr>
              <a:t>Малайчына!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85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0"/>
            <a:ext cx="69114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be-BY" sz="3200" b="1" i="1" dirty="0" smtClean="0">
                <a:solidFill>
                  <a:srgbClr val="C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Адназначныя словы </a:t>
            </a:r>
            <a:r>
              <a:rPr lang="be-BY" sz="3200" b="1" i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– гэта словы,якія маюць толькі адно лексічнае значэнне</a:t>
            </a:r>
            <a:endParaRPr lang="ru-RU" sz="3200" b="1" i="1" dirty="0" smtClean="0"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214422"/>
            <a:ext cx="65008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be-BY" sz="2400" b="1" i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Адназначнымі  па сваёй прыродзе з’яўляюцца :    </a:t>
            </a:r>
            <a:endParaRPr lang="ru-RU" sz="2400" i="1" dirty="0" smtClean="0"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785926"/>
            <a:ext cx="68580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b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- усе тэрміны: </a:t>
            </a:r>
            <a:r>
              <a:rPr lang="be-BY" sz="2400" i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куб,дапаўненне,сінус,загаловак,безвыніковы…</a:t>
            </a:r>
            <a:endParaRPr lang="ru-RU" sz="2400" i="1" dirty="0" smtClean="0"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2786058"/>
            <a:ext cx="7858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2400" b="1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be-BY" sz="2400" b="1" dirty="0" smtClean="0">
                <a:latin typeface="Arial Narrow" pitchFamily="34" charset="0"/>
              </a:rPr>
              <a:t>- уласныя назвы(</a:t>
            </a:r>
            <a:r>
              <a:rPr lang="be-BY" sz="2400" dirty="0" smtClean="0">
                <a:latin typeface="Arial Narrow" pitchFamily="34" charset="0"/>
              </a:rPr>
              <a:t>імёны гарадоў,рэк,азёр</a:t>
            </a:r>
            <a:r>
              <a:rPr lang="be-BY" sz="2400" b="1" dirty="0" smtClean="0">
                <a:latin typeface="Arial Narrow" pitchFamily="34" charset="0"/>
              </a:rPr>
              <a:t>):</a:t>
            </a:r>
          </a:p>
          <a:p>
            <a:r>
              <a:rPr lang="be-BY" sz="2400" i="1" dirty="0" smtClean="0">
                <a:latin typeface="Arial Narrow" pitchFamily="34" charset="0"/>
              </a:rPr>
              <a:t>Прыпяць,Мінск,Нарач…</a:t>
            </a:r>
            <a:endParaRPr lang="ru-RU" sz="2400" i="1" dirty="0">
              <a:latin typeface="Arial Narrow" pitchFamily="34" charset="0"/>
            </a:endParaRPr>
          </a:p>
        </p:txBody>
      </p:sp>
      <p:sp>
        <p:nvSpPr>
          <p:cNvPr id="10" name="Управляющая кнопка: далее 9">
            <a:hlinkClick r:id="" action="ppaction://hlinkshowjump?jump=nextslide" highlightClick="1">
              <a:snd r:embed="rId3" name="chimes.wav" builtIn="1"/>
            </a:hlinkClick>
          </p:cNvPr>
          <p:cNvSpPr/>
          <p:nvPr/>
        </p:nvSpPr>
        <p:spPr>
          <a:xfrm>
            <a:off x="7715272" y="6072206"/>
            <a:ext cx="104241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21298598">
            <a:off x="721153" y="3448014"/>
            <a:ext cx="69813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e-BY" sz="2400" b="1" i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Адназначныя словы  маюць толькі </a:t>
            </a:r>
            <a:r>
              <a:rPr lang="be-BY" sz="2400" b="1" i="1" dirty="0" smtClean="0">
                <a:solidFill>
                  <a:srgbClr val="FF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прамое значэнне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5984" y="3857628"/>
            <a:ext cx="6500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2400" b="1" i="1" dirty="0" smtClean="0">
                <a:solidFill>
                  <a:srgbClr val="FF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Прамое значэнне – </a:t>
            </a:r>
          </a:p>
          <a:p>
            <a:pPr algn="ctr"/>
            <a:r>
              <a:rPr lang="be-BY" sz="2400" i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гэта значэнне , з якім слова ўзнікла (г.зн. зыходнае, першапачатковае)</a:t>
            </a:r>
            <a:endParaRPr lang="ru-RU" sz="2400" dirty="0"/>
          </a:p>
        </p:txBody>
      </p:sp>
      <p:pic>
        <p:nvPicPr>
          <p:cNvPr id="13" name="Picture 6" descr="D:\школа\картинки\Люди\CRCTR122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9454" y="1357298"/>
            <a:ext cx="1857388" cy="185665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428596" y="5143512"/>
            <a:ext cx="678661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be-BY" sz="2000" b="1" i="1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Пераноснае лексічнае значэнне  </a:t>
            </a:r>
            <a:r>
              <a:rPr lang="be-BY" sz="2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- </a:t>
            </a:r>
            <a:endParaRPr lang="be-BY" sz="20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be-BY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гэта </a:t>
            </a:r>
            <a:r>
              <a:rPr lang="be-BY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другаснае значэнне,якое ўзнікае на аснове прамога ў выніку яго пераносу як назвы на іншы прадмет,з’яву, дзеянне ці прымету</a:t>
            </a:r>
            <a:r>
              <a:rPr lang="ru-RU" dirty="0" smtClean="0"/>
              <a:t>У </a:t>
            </a:r>
            <a:r>
              <a:rPr lang="ru-RU" dirty="0" err="1" smtClean="0"/>
              <a:t>кантэкце</a:t>
            </a:r>
            <a:r>
              <a:rPr lang="ru-RU" dirty="0" smtClean="0"/>
              <a:t> слова мае </a:t>
            </a:r>
            <a:r>
              <a:rPr lang="ru-RU" dirty="0" err="1" smtClean="0"/>
              <a:t>толькі</a:t>
            </a:r>
            <a:r>
              <a:rPr lang="ru-RU" dirty="0" smtClean="0"/>
              <a:t> адно (</a:t>
            </a:r>
            <a:r>
              <a:rPr lang="ru-RU" dirty="0" err="1" smtClean="0"/>
              <a:t>пераноснае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прамое</a:t>
            </a:r>
            <a:r>
              <a:rPr lang="ru-RU" dirty="0" smtClean="0"/>
              <a:t>) </a:t>
            </a:r>
            <a:r>
              <a:rPr lang="ru-RU" dirty="0" err="1" smtClean="0"/>
              <a:t>значэнне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49" presetClass="entr" presetSubtype="0" decel="10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0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" presetClass="entr" presetSubtype="1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11" grpId="0"/>
      <p:bldP spid="12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 rot="418403">
            <a:off x="461992" y="3002692"/>
            <a:ext cx="86486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0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be-BY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1714488"/>
            <a:ext cx="835821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be-BY" sz="2800" i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Калі слова мае некалькі лексічных значэнняў, то звычайна адно з іх з’яўляецца </a:t>
            </a:r>
            <a:r>
              <a:rPr lang="be-BY" sz="2800" b="1" i="1" u="sng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прамым, </a:t>
            </a:r>
            <a:r>
              <a:rPr lang="be-BY" sz="2800" i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а іншыя  </a:t>
            </a:r>
            <a:r>
              <a:rPr lang="be-BY" sz="2800" b="1" i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be-BY" sz="2800" b="1" i="1" u="sng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 пераноснымі</a:t>
            </a:r>
            <a:endParaRPr kumimoji="0" lang="be-BY" sz="2800" b="1" i="1" u="sng" strike="noStrike" cap="none" normalizeH="0" baseline="0" dirty="0" smtClean="0">
              <a:ln>
                <a:noFill/>
              </a:ln>
              <a:effectLst/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357166"/>
            <a:ext cx="735808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be-BY" sz="32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Мнагазначныя словы </a:t>
            </a:r>
            <a:r>
              <a:rPr kumimoji="0" lang="be-BY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маюць некалькі</a:t>
            </a:r>
            <a:r>
              <a:rPr kumimoji="0" lang="be-BY" sz="32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лексічных значэнняў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be-BY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3286124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be-BY" sz="2400" i="1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</a:rPr>
              <a:t>Гарачы</a:t>
            </a:r>
            <a:r>
              <a:rPr lang="be-BY" sz="2400" dirty="0" smtClean="0">
                <a:latin typeface="Verdana" pitchFamily="34" charset="0"/>
              </a:rPr>
              <a:t> </a:t>
            </a:r>
            <a:r>
              <a:rPr lang="be-BY" sz="2000" dirty="0" smtClean="0">
                <a:latin typeface="Verdana" pitchFamily="34" charset="0"/>
              </a:rPr>
              <a:t>(</a:t>
            </a:r>
            <a:r>
              <a:rPr lang="be-BY" sz="2000" i="1" dirty="0" smtClean="0">
                <a:latin typeface="Verdana" pitchFamily="34" charset="0"/>
              </a:rPr>
              <a:t>мае высокую тэмпературу,моцна нагрэты)</a:t>
            </a:r>
            <a:r>
              <a:rPr kumimoji="0" lang="be-BY" sz="2400" i="1" strike="noStrike" cap="none" normalizeH="0" dirty="0" smtClean="0">
                <a:ln>
                  <a:noFill/>
                </a:ln>
                <a:effectLst/>
                <a:latin typeface="Verdana" pitchFamily="34" charset="0"/>
              </a:rPr>
              <a:t>чай </a:t>
            </a:r>
            <a:r>
              <a:rPr kumimoji="0" lang="be-BY" sz="2400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– </a:t>
            </a:r>
            <a:r>
              <a:rPr kumimoji="0" lang="be-BY" sz="2400" i="1" strike="noStrike" cap="none" normalizeH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Verdana" pitchFamily="34" charset="0"/>
              </a:rPr>
              <a:t>прамое</a:t>
            </a:r>
            <a:r>
              <a:rPr kumimoji="0" lang="be-BY" sz="2400" b="0" i="0" strike="noStrike" cap="none" normalizeH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Verdana" pitchFamily="34" charset="0"/>
              </a:rPr>
              <a:t> </a:t>
            </a:r>
            <a:r>
              <a:rPr kumimoji="0" lang="be-BY" sz="2400" b="0" i="0" u="none" strike="noStrike" cap="none" normalizeH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Verdana" pitchFamily="34" charset="0"/>
              </a:rPr>
              <a:t>значэнне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8564" y="4214818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be-BY" sz="2400" i="1" dirty="0" smtClean="0">
                <a:solidFill>
                  <a:srgbClr val="C0000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Гарачы </a:t>
            </a:r>
            <a:r>
              <a:rPr lang="be-BY" sz="2000" i="1" dirty="0" smtClean="0">
                <a:latin typeface="Verdana" pitchFamily="34" charset="0"/>
                <a:ea typeface="Calibri" pitchFamily="34" charset="0"/>
                <a:cs typeface="Arial" pitchFamily="34" charset="0"/>
              </a:rPr>
              <a:t>(страсны,палкі)</a:t>
            </a:r>
            <a:r>
              <a:rPr lang="be-BY" sz="2000" i="1" dirty="0" smtClean="0">
                <a:solidFill>
                  <a:srgbClr val="C0000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be-BY" sz="2400" i="1" dirty="0" smtClean="0">
                <a:latin typeface="Verdana" pitchFamily="34" charset="0"/>
                <a:ea typeface="Calibri" pitchFamily="34" charset="0"/>
                <a:cs typeface="Arial" pitchFamily="34" charset="0"/>
              </a:rPr>
              <a:t>прыхільнік міру -</a:t>
            </a:r>
            <a:r>
              <a:rPr lang="be-BY" sz="2400" i="1" dirty="0" smtClean="0">
                <a:solidFill>
                  <a:srgbClr val="C0000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  </a:t>
            </a:r>
          </a:p>
          <a:p>
            <a:pPr algn="ctr"/>
            <a:r>
              <a:rPr lang="be-BY" sz="2400" i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пераноснае значэнне</a:t>
            </a:r>
            <a:endParaRPr lang="ru-RU" sz="2000" i="1" u="sng" dirty="0">
              <a:solidFill>
                <a:schemeClr val="bg2">
                  <a:lumMod val="25000"/>
                </a:schemeClr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4102" name="Picture 6" descr="D:\школа\картинки\Люди\CRCTR122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00958" y="0"/>
            <a:ext cx="1500198" cy="1499602"/>
          </a:xfrm>
          <a:prstGeom prst="rect">
            <a:avLst/>
          </a:prstGeom>
          <a:noFill/>
        </p:spPr>
      </p:pic>
      <p:sp>
        <p:nvSpPr>
          <p:cNvPr id="13" name="Стрелка влево 12"/>
          <p:cNvSpPr/>
          <p:nvPr/>
        </p:nvSpPr>
        <p:spPr>
          <a:xfrm>
            <a:off x="285720" y="6215082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dirty="0" smtClean="0"/>
              <a:t>назад</a:t>
            </a:r>
            <a:endParaRPr lang="ru-RU" dirty="0"/>
          </a:p>
        </p:txBody>
      </p:sp>
      <p:sp>
        <p:nvSpPr>
          <p:cNvPr id="16" name="Управляющая кнопка: далее 15">
            <a:hlinkClick r:id="" action="ppaction://hlinkshowjump?jump=previousslide" highlightClick="1"/>
          </p:cNvPr>
          <p:cNvSpPr/>
          <p:nvPr/>
        </p:nvSpPr>
        <p:spPr>
          <a:xfrm>
            <a:off x="1285852" y="6215082"/>
            <a:ext cx="104241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7929586" y="6143644"/>
            <a:ext cx="1042416" cy="54237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857224" y="5072074"/>
            <a:ext cx="77867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2400" i="1" dirty="0" smtClean="0">
                <a:solidFill>
                  <a:prstClr val="black"/>
                </a:solidFill>
                <a:latin typeface="Verdana" pitchFamily="34" charset="0"/>
                <a:cs typeface="Arial" pitchFamily="34" charset="0"/>
              </a:rPr>
              <a:t>Ён чалавек </a:t>
            </a:r>
            <a:r>
              <a:rPr lang="be-BY" sz="2400" i="1" dirty="0" smtClean="0">
                <a:solidFill>
                  <a:srgbClr val="C00000"/>
                </a:solidFill>
                <a:latin typeface="Verdana" pitchFamily="34" charset="0"/>
                <a:cs typeface="Arial" pitchFamily="34" charset="0"/>
              </a:rPr>
              <a:t>гарачы</a:t>
            </a:r>
            <a:r>
              <a:rPr lang="be-BY" sz="2400" i="1" dirty="0" smtClean="0">
                <a:solidFill>
                  <a:prstClr val="black"/>
                </a:solidFill>
                <a:latin typeface="Verdana" pitchFamily="34" charset="0"/>
                <a:cs typeface="Arial" pitchFamily="34" charset="0"/>
              </a:rPr>
              <a:t> </a:t>
            </a:r>
            <a:r>
              <a:rPr lang="be-BY" sz="2000" i="1" dirty="0" smtClean="0">
                <a:solidFill>
                  <a:prstClr val="black"/>
                </a:solidFill>
                <a:latin typeface="Verdana" pitchFamily="34" charset="0"/>
                <a:cs typeface="Arial" pitchFamily="34" charset="0"/>
              </a:rPr>
              <a:t>(запальчывы,нястрымны)</a:t>
            </a:r>
            <a:r>
              <a:rPr lang="be-BY" sz="2000" i="1" dirty="0" smtClean="0">
                <a:solidFill>
                  <a:srgbClr val="C00000"/>
                </a:solidFill>
                <a:latin typeface="Verdana" pitchFamily="34" charset="0"/>
                <a:cs typeface="Arial" pitchFamily="34" charset="0"/>
              </a:rPr>
              <a:t> </a:t>
            </a:r>
            <a:r>
              <a:rPr lang="be-BY" sz="2400" i="1" dirty="0" smtClean="0">
                <a:solidFill>
                  <a:prstClr val="black"/>
                </a:solidFill>
                <a:latin typeface="Verdana" pitchFamily="34" charset="0"/>
                <a:cs typeface="Arial" pitchFamily="34" charset="0"/>
              </a:rPr>
              <a:t>.- </a:t>
            </a:r>
            <a:r>
              <a:rPr lang="be-BY" sz="2400" i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cs typeface="Arial" pitchFamily="34" charset="0"/>
              </a:rPr>
              <a:t>пераноснае значэнне</a:t>
            </a:r>
            <a:endParaRPr lang="ru-RU" dirty="0">
              <a:solidFill>
                <a:schemeClr val="bg2">
                  <a:lumMod val="25000"/>
                </a:schemeClr>
              </a:solidFill>
              <a:latin typeface="Verdana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1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/>
      <p:bldP spid="7" grpId="0"/>
      <p:bldP spid="4098" grpId="0"/>
      <p:bldP spid="14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0"/>
            <a:ext cx="78581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latin typeface="Verdana" pitchFamily="34" charset="0"/>
                <a:ea typeface="Calibri" pitchFamily="34" charset="0"/>
                <a:cs typeface="Arial" pitchFamily="34" charset="0"/>
              </a:rPr>
              <a:t>У залежнасці ад таго, на якой падставе развіваецца пераноснае значэнне ,вызначаюць тры тыпы пераносу значэнняў</a:t>
            </a:r>
            <a:r>
              <a:rPr lang="be-BY" sz="2400" i="1" dirty="0" smtClean="0">
                <a:latin typeface="Verdana" pitchFamily="34" charset="0"/>
                <a:ea typeface="Calibri" pitchFamily="34" charset="0"/>
                <a:cs typeface="Arial" pitchFamily="34" charset="0"/>
              </a:rPr>
              <a:t>: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be-BY" sz="2400" b="1" i="1" dirty="0" smtClean="0">
                <a:solidFill>
                  <a:srgbClr val="C00000"/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метафара, метанімія, сінекдаха.</a:t>
            </a:r>
            <a:endParaRPr lang="ru-RU" sz="2400" b="1" i="1" dirty="0" smtClean="0">
              <a:solidFill>
                <a:srgbClr val="C00000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143116"/>
            <a:ext cx="87154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be-BY" sz="2400" b="1" dirty="0" smtClean="0">
                <a:solidFill>
                  <a:srgbClr val="C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Метафара</a:t>
            </a:r>
            <a:r>
              <a:rPr lang="be-BY" sz="2400" dirty="0" smtClean="0">
                <a:solidFill>
                  <a:srgbClr val="C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lang="be-BY" sz="2400" dirty="0" smtClean="0">
                <a:latin typeface="Verdana" pitchFamily="34" charset="0"/>
                <a:ea typeface="Calibri" pitchFamily="34" charset="0"/>
                <a:cs typeface="Times New Roman" pitchFamily="18" charset="0"/>
              </a:rPr>
              <a:t>перанос назвы аднаго прадмета на іншы на аснове падабенства іх прымет: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endParaRPr lang="be-BY" sz="2400" dirty="0" smtClean="0">
              <a:latin typeface="Verdana" pitchFamily="34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be-BY" sz="2400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формы </a:t>
            </a:r>
            <a:r>
              <a:rPr lang="be-BY" sz="2400" i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(малы носік – носік чайніка),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be-BY" sz="2400" i="1" dirty="0" smtClean="0">
              <a:solidFill>
                <a:schemeClr val="bg2">
                  <a:lumMod val="25000"/>
                </a:schemeClr>
              </a:solidFill>
              <a:latin typeface="Verdana" pitchFamily="34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be-BY" sz="2400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колеру</a:t>
            </a:r>
            <a:r>
              <a:rPr lang="be-BY" sz="2400" i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(медныя манеты – медныя валасы),</a:t>
            </a:r>
            <a:r>
              <a:rPr lang="be-BY" sz="2400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функцыі</a:t>
            </a:r>
            <a:r>
              <a:rPr lang="be-BY" sz="2400" i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 (корань дрэва – корань слова),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endParaRPr lang="be-BY" sz="2400" i="1" dirty="0" smtClean="0">
              <a:solidFill>
                <a:schemeClr val="bg2">
                  <a:lumMod val="25000"/>
                </a:schemeClr>
              </a:solidFill>
              <a:latin typeface="Verdana" pitchFamily="34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be-BY" sz="2400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месца знаходжання </a:t>
            </a:r>
            <a:r>
              <a:rPr lang="be-BY" sz="2400" i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(хвост жывёлы – хвост калоны) і інш.</a:t>
            </a:r>
            <a:endParaRPr lang="ru-RU" sz="2400" i="1" dirty="0" smtClean="0">
              <a:solidFill>
                <a:schemeClr val="bg2">
                  <a:lumMod val="25000"/>
                </a:schemeClr>
              </a:solidFill>
              <a:latin typeface="Verdana" pitchFamily="34" charset="0"/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214282" y="6215082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dirty="0" smtClean="0"/>
              <a:t>назад</a:t>
            </a:r>
            <a:endParaRPr lang="ru-RU" dirty="0"/>
          </a:p>
        </p:txBody>
      </p:sp>
      <p:sp>
        <p:nvSpPr>
          <p:cNvPr id="12" name="Управляющая кнопка: далее 11">
            <a:hlinkClick r:id="" action="ppaction://hlinkshowjump?jump=previousslide" highlightClick="1"/>
          </p:cNvPr>
          <p:cNvSpPr/>
          <p:nvPr/>
        </p:nvSpPr>
        <p:spPr>
          <a:xfrm>
            <a:off x="1214414" y="6215082"/>
            <a:ext cx="1042416" cy="5000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929586" y="6215082"/>
            <a:ext cx="104241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2" descr="D:\школа\картинки\Люди2\FRDAY07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96" y="214290"/>
            <a:ext cx="1571604" cy="20081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14282" y="1643050"/>
            <a:ext cx="72152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be-BY" sz="2400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назва формы на змест (</a:t>
            </a:r>
            <a:r>
              <a:rPr lang="be-BY" sz="2400" i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новая школа  - уся школа выйшла на ўрачыстую лінейку</a:t>
            </a:r>
            <a:r>
              <a:rPr lang="be-BY" sz="2400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714620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be-BY" sz="2400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be-BY" sz="24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азва дзеяння на яго вынік(</a:t>
            </a:r>
            <a:r>
              <a:rPr kumimoji="0" lang="be-BY" sz="240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рабіць пераклад – удалы пераклад)</a:t>
            </a:r>
            <a:endParaRPr kumimoji="0" lang="be-BY" sz="2800" b="0" i="1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4429132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be-BY" sz="2400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аўтара на яго твор ці творы </a:t>
            </a:r>
            <a:r>
              <a:rPr lang="be-BY" sz="2400" i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(чытаць вершы Я.Купалы  -  чытаць Я.Купалу</a:t>
            </a:r>
            <a:endParaRPr lang="ru-RU" sz="2400" i="1" dirty="0">
              <a:solidFill>
                <a:schemeClr val="bg2">
                  <a:lumMod val="25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44" y="3500438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be-BY" sz="2400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назва матэрыялу на выраб з яго </a:t>
            </a:r>
            <a:r>
              <a:rPr lang="be-BY" sz="2400" i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(пярсцёнак з золата – на руцэ дзяўчыны шмат золата)</a:t>
            </a:r>
            <a:endParaRPr lang="ru-RU" sz="2400" i="1" dirty="0" smtClean="0">
              <a:solidFill>
                <a:schemeClr val="bg2">
                  <a:lumMod val="25000"/>
                </a:schemeClr>
              </a:solidFill>
              <a:latin typeface="Verdana" pitchFamily="34" charset="0"/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357158" y="6215082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dirty="0" smtClean="0"/>
              <a:t>назад</a:t>
            </a:r>
            <a:endParaRPr lang="ru-RU" dirty="0"/>
          </a:p>
        </p:txBody>
      </p:sp>
      <p:sp>
        <p:nvSpPr>
          <p:cNvPr id="12" name="Управляющая кнопка: далее 11">
            <a:hlinkClick r:id="" action="ppaction://hlinkshowjump?jump=previousslide" highlightClick="1"/>
          </p:cNvPr>
          <p:cNvSpPr/>
          <p:nvPr/>
        </p:nvSpPr>
        <p:spPr>
          <a:xfrm>
            <a:off x="1214414" y="6215082"/>
            <a:ext cx="1042416" cy="5000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929586" y="6215082"/>
            <a:ext cx="104241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14282" y="357166"/>
            <a:ext cx="66437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solidFill>
                  <a:srgbClr val="C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Метанімія </a:t>
            </a:r>
            <a:r>
              <a:rPr lang="be-BY" sz="2400" dirty="0" smtClean="0">
                <a:latin typeface="Verdana" pitchFamily="34" charset="0"/>
                <a:ea typeface="Calibri" pitchFamily="34" charset="0"/>
                <a:cs typeface="Times New Roman" pitchFamily="18" charset="0"/>
              </a:rPr>
              <a:t>– перанос назвы на аснове прасторавай,часавай ці лагічнай сумежнасці з’яў:</a:t>
            </a:r>
            <a:endParaRPr lang="be-BY" sz="1600" dirty="0" smtClean="0">
              <a:latin typeface="Verdana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5" name="Picture 2" descr="D:\школа\картинки\Люди2\FRDAY07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142853"/>
            <a:ext cx="1646187" cy="21034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/>
      <p:bldP spid="4" grpId="0"/>
      <p:bldP spid="7" grpId="0"/>
      <p:bldP spid="8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143380"/>
            <a:ext cx="84296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be-BY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785794"/>
            <a:ext cx="650085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be-BY" sz="2800" b="1" i="1" dirty="0" smtClean="0">
                <a:solidFill>
                  <a:srgbClr val="C00000"/>
                </a:solidFill>
                <a:latin typeface="Verdana" pitchFamily="34" charset="0"/>
                <a:cs typeface="Times New Roman" pitchFamily="18" charset="0"/>
              </a:rPr>
              <a:t>Сінекдаха </a:t>
            </a:r>
            <a:r>
              <a:rPr lang="be-BY" sz="2800" dirty="0" smtClean="0">
                <a:latin typeface="Verdana" pitchFamily="34" charset="0"/>
                <a:cs typeface="Times New Roman" pitchFamily="18" charset="0"/>
              </a:rPr>
              <a:t>– перанос назвы цэлага на яго частку і наадварот: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be-BY" sz="2800" dirty="0" smtClean="0">
              <a:latin typeface="Verdana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be-BY" sz="2800" i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cs typeface="Times New Roman" pitchFamily="18" charset="0"/>
              </a:rPr>
              <a:t>пасадзіць вішню – з’есці вішню;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be-BY" sz="2800" i="1" dirty="0" smtClean="0">
              <a:solidFill>
                <a:schemeClr val="bg2">
                  <a:lumMod val="25000"/>
                </a:schemeClr>
              </a:solidFill>
              <a:latin typeface="Verdana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be-BY" sz="2800" i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cs typeface="Times New Roman" pitchFamily="18" charset="0"/>
              </a:rPr>
              <a:t>закрыць рот – у сям’і пяць ратоў;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be-BY" sz="2800" i="1" dirty="0" smtClean="0">
              <a:solidFill>
                <a:schemeClr val="bg2">
                  <a:lumMod val="25000"/>
                </a:schemeClr>
              </a:solidFill>
              <a:latin typeface="Verdana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be-BY" sz="2800" i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cs typeface="Times New Roman" pitchFamily="18" charset="0"/>
              </a:rPr>
              <a:t>адклаў адну капейку – зарабіў сваю капейку</a:t>
            </a:r>
            <a:endParaRPr lang="be-BY" sz="2800" i="1" dirty="0" smtClean="0">
              <a:solidFill>
                <a:schemeClr val="bg2">
                  <a:lumMod val="25000"/>
                </a:schemeClr>
              </a:solidFill>
              <a:latin typeface="Verdana" pitchFamily="34" charset="0"/>
            </a:endParaRPr>
          </a:p>
        </p:txBody>
      </p:sp>
      <p:pic>
        <p:nvPicPr>
          <p:cNvPr id="5" name="Picture 2" descr="D:\школа\картинки\Люди2\FRDAY07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357166"/>
            <a:ext cx="1714512" cy="2190733"/>
          </a:xfrm>
          <a:prstGeom prst="rect">
            <a:avLst/>
          </a:prstGeom>
          <a:noFill/>
        </p:spPr>
      </p:pic>
      <p:sp>
        <p:nvSpPr>
          <p:cNvPr id="7" name="Стрелка влево 6"/>
          <p:cNvSpPr/>
          <p:nvPr/>
        </p:nvSpPr>
        <p:spPr>
          <a:xfrm>
            <a:off x="357158" y="6143644"/>
            <a:ext cx="1071570" cy="55607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dirty="0" smtClean="0"/>
              <a:t>назад</a:t>
            </a:r>
            <a:endParaRPr lang="ru-RU" dirty="0"/>
          </a:p>
        </p:txBody>
      </p:sp>
      <p:sp>
        <p:nvSpPr>
          <p:cNvPr id="8" name="Управляющая кнопка: далее 7">
            <a:hlinkClick r:id="" action="ppaction://hlinkshowjump?jump=previousslide" highlightClick="1"/>
          </p:cNvPr>
          <p:cNvSpPr/>
          <p:nvPr/>
        </p:nvSpPr>
        <p:spPr>
          <a:xfrm>
            <a:off x="1357290" y="6143644"/>
            <a:ext cx="1042416" cy="5715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7929586" y="6215082"/>
            <a:ext cx="1000132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школа\картинки\Люди\CRCTR14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428604"/>
            <a:ext cx="3286148" cy="447197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14282" y="571480"/>
            <a:ext cx="56436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3600" dirty="0" smtClean="0">
                <a:latin typeface="Monotype Corsiva" pitchFamily="66" charset="0"/>
              </a:rPr>
              <a:t>Наступнае заданне дапаможа табе прверыць  уласнае ўменне прымяняць тэарэтычныя веды на практыцы</a:t>
            </a:r>
            <a:endParaRPr lang="ru-RU" sz="3600" dirty="0"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20882998">
            <a:off x="62905" y="4062516"/>
            <a:ext cx="625126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2800" dirty="0" smtClean="0">
                <a:latin typeface="Verdana" pitchFamily="34" charset="0"/>
              </a:rPr>
              <a:t> </a:t>
            </a:r>
            <a:r>
              <a:rPr lang="be-BY" sz="2400" dirty="0" smtClean="0">
                <a:latin typeface="Verdana" pitchFamily="34" charset="0"/>
              </a:rPr>
              <a:t>НЕ ХВАЛЮЙСЯ,НЕ ПАМЫЛЯЕЦЦА ТОЛЬКІ ТОЙ,</a:t>
            </a:r>
          </a:p>
          <a:p>
            <a:pPr algn="ctr"/>
            <a:r>
              <a:rPr lang="be-BY" sz="2400" dirty="0" smtClean="0">
                <a:latin typeface="Verdana" pitchFamily="34" charset="0"/>
              </a:rPr>
              <a:t>ХТО НІЧОГА НЕ РАБІЦЬ</a:t>
            </a:r>
            <a:endParaRPr lang="ru-RU" sz="2400" dirty="0">
              <a:latin typeface="Verdana" pitchFamily="34" charset="0"/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715272" y="6143644"/>
            <a:ext cx="104241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8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3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0"/>
            <a:ext cx="8501122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be-BY" sz="2000" i="1" dirty="0" smtClean="0">
              <a:latin typeface="Verdana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be-BY" sz="2400" i="1" dirty="0" smtClean="0">
                <a:latin typeface="Verdana" pitchFamily="34" charset="0"/>
                <a:ea typeface="Calibri" pitchFamily="34" charset="0"/>
                <a:cs typeface="Times New Roman" pitchFamily="18" charset="0"/>
              </a:rPr>
              <a:t>Выпішы</a:t>
            </a:r>
            <a:r>
              <a:rPr kumimoji="0" lang="be-BY" sz="2400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,калі </a:t>
            </a:r>
            <a:r>
              <a:rPr kumimoji="0" lang="be-BY" sz="2400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ласка,у сшыткі</a:t>
            </a:r>
            <a:r>
              <a:rPr kumimoji="0" lang="be-BY" sz="2400" i="1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be-BY" sz="2400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словазлучэнні,у якіх словы ўжыты ў </a:t>
            </a:r>
            <a:r>
              <a:rPr kumimoji="0" lang="be-BY" sz="24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пераносным </a:t>
            </a:r>
            <a:r>
              <a:rPr kumimoji="0" lang="be-BY" sz="24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значэнні</a:t>
            </a:r>
            <a:endParaRPr kumimoji="0" lang="be-BY" sz="2000" b="1" i="1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e-BY" sz="2000" b="1" i="1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1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1.Кучаравыя воблакі</a:t>
            </a:r>
            <a:endParaRPr kumimoji="0" lang="ru-RU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2.Воблака пылу</a:t>
            </a:r>
            <a:endParaRPr kumimoji="0" lang="ru-RU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3.Воблака дыму.</a:t>
            </a:r>
            <a:endParaRPr kumimoji="0" lang="ru-RU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4.Пераскочыць цераз бар’ер</a:t>
            </a:r>
            <a:endParaRPr kumimoji="0" lang="ru-RU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5.Псіхалагічны бар’ер</a:t>
            </a:r>
            <a:endParaRPr kumimoji="0" lang="ru-RU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6.Ведамасныя</a:t>
            </a:r>
            <a:r>
              <a:rPr kumimoji="0" lang="be-BY" sz="24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 бар’еры</a:t>
            </a:r>
            <a:endParaRPr kumimoji="0" lang="ru-RU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7.Бар’ер маўклівасці</a:t>
            </a:r>
            <a:endParaRPr kumimoji="0" lang="ru-RU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8.Гарачае сэрца</a:t>
            </a:r>
            <a:endParaRPr kumimoji="0" lang="ru-RU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9.Гарачае</a:t>
            </a:r>
            <a:r>
              <a:rPr kumimoji="0" lang="be-BY" sz="24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 прывітанне</a:t>
            </a:r>
            <a:endParaRPr kumimoji="0" lang="ru-RU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10.Гарачае лета</a:t>
            </a:r>
            <a:endParaRPr kumimoji="0" lang="ru-RU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4" descr="D:\школа\картинки\Люди\CRCTR237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2928934"/>
            <a:ext cx="2643206" cy="3204540"/>
          </a:xfrm>
          <a:prstGeom prst="rect">
            <a:avLst/>
          </a:prstGeom>
          <a:noFill/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715272" y="6143644"/>
            <a:ext cx="1042416" cy="5423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previousslide" highlightClick="1"/>
          </p:cNvPr>
          <p:cNvSpPr/>
          <p:nvPr/>
        </p:nvSpPr>
        <p:spPr>
          <a:xfrm>
            <a:off x="285720" y="6215082"/>
            <a:ext cx="104241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ДА ТЭОРЫ</a:t>
            </a:r>
            <a:r>
              <a:rPr lang="be-BY" b="1" dirty="0" smtClean="0"/>
              <a:t>І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214422"/>
            <a:ext cx="58579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latin typeface="Verdana" pitchFamily="34" charset="0"/>
                <a:ea typeface="Calibri" pitchFamily="34" charset="0"/>
                <a:cs typeface="Times New Roman" pitchFamily="18" charset="0"/>
              </a:rPr>
              <a:t>1.Кучаравыя воблакі</a:t>
            </a:r>
            <a:endParaRPr lang="ru-RU" sz="2400" dirty="0" smtClean="0"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u="sng" dirty="0" smtClean="0">
                <a:solidFill>
                  <a:srgbClr val="C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2.Воблака пылу</a:t>
            </a:r>
            <a:endParaRPr lang="ru-RU" sz="2400" u="sng" dirty="0" smtClean="0">
              <a:solidFill>
                <a:srgbClr val="C00000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u="sng" dirty="0" smtClean="0">
                <a:solidFill>
                  <a:srgbClr val="C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3.Воблака дыму.</a:t>
            </a:r>
            <a:endParaRPr lang="ru-RU" sz="2400" u="sng" dirty="0" smtClean="0">
              <a:solidFill>
                <a:srgbClr val="C00000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latin typeface="Verdana" pitchFamily="34" charset="0"/>
                <a:ea typeface="Calibri" pitchFamily="34" charset="0"/>
                <a:cs typeface="Times New Roman" pitchFamily="18" charset="0"/>
              </a:rPr>
              <a:t>4.Пераскочыць цераз бар’ер</a:t>
            </a:r>
            <a:endParaRPr lang="ru-RU" sz="2400" dirty="0" smtClean="0"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u="sng" dirty="0" smtClean="0">
                <a:solidFill>
                  <a:srgbClr val="C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5.Псіхалагічны бар’ер</a:t>
            </a:r>
            <a:endParaRPr lang="ru-RU" sz="2400" u="sng" dirty="0" smtClean="0">
              <a:solidFill>
                <a:srgbClr val="C00000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u="sng" dirty="0" smtClean="0">
                <a:solidFill>
                  <a:srgbClr val="C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6.Ведамасныя бар’еры</a:t>
            </a:r>
            <a:endParaRPr lang="ru-RU" sz="2400" u="sng" dirty="0" smtClean="0">
              <a:solidFill>
                <a:srgbClr val="C00000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u="sng" dirty="0" smtClean="0">
                <a:solidFill>
                  <a:srgbClr val="C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7.Бар’ер маўклівасці</a:t>
            </a:r>
            <a:endParaRPr lang="ru-RU" sz="2400" u="sng" dirty="0" smtClean="0">
              <a:solidFill>
                <a:srgbClr val="C00000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u="sng" dirty="0" smtClean="0">
                <a:solidFill>
                  <a:srgbClr val="C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8.Гарачае сэрца</a:t>
            </a:r>
            <a:endParaRPr lang="ru-RU" sz="2400" u="sng" dirty="0" smtClean="0">
              <a:solidFill>
                <a:srgbClr val="C00000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u="sng" dirty="0" smtClean="0">
                <a:solidFill>
                  <a:srgbClr val="C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9.Гарачае прывітанне</a:t>
            </a:r>
            <a:endParaRPr lang="ru-RU" sz="2400" u="sng" dirty="0" smtClean="0">
              <a:solidFill>
                <a:srgbClr val="C00000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latin typeface="Verdana" pitchFamily="34" charset="0"/>
                <a:ea typeface="Calibri" pitchFamily="34" charset="0"/>
                <a:cs typeface="Times New Roman" pitchFamily="18" charset="0"/>
              </a:rPr>
              <a:t>10.Гарачае лета</a:t>
            </a:r>
            <a:endParaRPr lang="ru-RU" sz="2400" dirty="0" smtClean="0">
              <a:latin typeface="Verdana" pitchFamily="34" charset="0"/>
            </a:endParaRPr>
          </a:p>
        </p:txBody>
      </p:sp>
      <p:pic>
        <p:nvPicPr>
          <p:cNvPr id="3" name="Picture 3" descr="D:\школа\картинки\Люди\CRCTR14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1071546"/>
            <a:ext cx="3286148" cy="447197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643042" y="571480"/>
            <a:ext cx="62930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800" b="1" dirty="0" smtClean="0">
                <a:latin typeface="Verdana" pitchFamily="34" charset="0"/>
              </a:rPr>
              <a:t>Правер сябе, калі ласка</a:t>
            </a:r>
            <a:endParaRPr lang="ru-RU" sz="2800" b="1" dirty="0">
              <a:latin typeface="Verdana" pitchFamily="34" charset="0"/>
            </a:endParaRPr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7429520" y="6143644"/>
            <a:ext cx="1042416" cy="5423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600</Words>
  <Application>Microsoft Office PowerPoint</Application>
  <PresentationFormat>Экран (4:3)</PresentationFormat>
  <Paragraphs>105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Пользователь</cp:lastModifiedBy>
  <cp:revision>68</cp:revision>
  <dcterms:created xsi:type="dcterms:W3CDTF">2009-03-15T08:08:53Z</dcterms:created>
  <dcterms:modified xsi:type="dcterms:W3CDTF">2013-12-09T22:12:51Z</dcterms:modified>
</cp:coreProperties>
</file>