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E41B-046B-4896-9953-7D909EACDED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7AF6-51EC-4BEC-9008-65AAC82AAC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4071966"/>
          </a:xfrm>
        </p:spPr>
        <p:txBody>
          <a:bodyPr>
            <a:noAutofit/>
          </a:bodyPr>
          <a:lstStyle/>
          <a:p>
            <a:r>
              <a:rPr lang="ru-RU" sz="2800" b="1" dirty="0"/>
              <a:t>ВЕРСЭТЫ.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r>
              <a:rPr lang="ru-RU" sz="2800" b="1" i="1" dirty="0"/>
              <a:t>Версэт</a:t>
            </a:r>
            <a:r>
              <a:rPr lang="ru-RU" sz="2800" dirty="0"/>
              <a:t> </a:t>
            </a:r>
            <a:r>
              <a:rPr lang="ru-RU" sz="2800" dirty="0" err="1"/>
              <a:t>напісаны</a:t>
            </a:r>
            <a:r>
              <a:rPr lang="ru-RU" sz="2800" dirty="0"/>
              <a:t> </a:t>
            </a:r>
            <a:r>
              <a:rPr lang="ru-RU" sz="2800" dirty="0" err="1"/>
              <a:t>прозай</a:t>
            </a:r>
            <a:r>
              <a:rPr lang="ru-RU" sz="2800" dirty="0"/>
              <a:t> </a:t>
            </a:r>
            <a:r>
              <a:rPr lang="ru-RU" sz="2800" dirty="0" err="1"/>
              <a:t>невялікі</a:t>
            </a:r>
            <a:r>
              <a:rPr lang="ru-RU" sz="2800" dirty="0"/>
              <a:t> </a:t>
            </a:r>
            <a:r>
              <a:rPr lang="ru-RU" sz="2800" dirty="0" err="1"/>
              <a:t>лірычны</a:t>
            </a:r>
            <a:r>
              <a:rPr lang="ru-RU" sz="2800" dirty="0"/>
              <a:t> </a:t>
            </a:r>
            <a:r>
              <a:rPr lang="ru-RU" sz="2800" dirty="0" err="1"/>
              <a:t>твор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сваёй </a:t>
            </a:r>
            <a:r>
              <a:rPr lang="ru-RU" sz="2800" dirty="0" err="1"/>
              <a:t>вобразнасцю</a:t>
            </a:r>
            <a:r>
              <a:rPr lang="ru-RU" sz="2800" dirty="0"/>
              <a:t>, </a:t>
            </a:r>
            <a:r>
              <a:rPr lang="ru-RU" sz="2800" dirty="0" err="1"/>
              <a:t>павышанай</a:t>
            </a:r>
            <a:r>
              <a:rPr lang="ru-RU" sz="2800" dirty="0"/>
              <a:t> </a:t>
            </a:r>
            <a:r>
              <a:rPr lang="ru-RU" sz="2800" dirty="0" err="1"/>
              <a:t>эмацыянальнасцю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своеасаблівай</a:t>
            </a:r>
            <a:r>
              <a:rPr lang="ru-RU" sz="2800" dirty="0"/>
              <a:t> </a:t>
            </a:r>
            <a:r>
              <a:rPr lang="ru-RU" sz="2800" dirty="0" err="1"/>
              <a:t>рытмічнасцю</a:t>
            </a:r>
            <a:r>
              <a:rPr lang="ru-RU" sz="2800" dirty="0"/>
              <a:t> </a:t>
            </a:r>
            <a:r>
              <a:rPr lang="ru-RU" sz="2800" dirty="0" err="1"/>
              <a:t>набліжаецца</a:t>
            </a:r>
            <a:r>
              <a:rPr lang="ru-RU" sz="2800" dirty="0"/>
              <a:t> да </a:t>
            </a:r>
            <a:r>
              <a:rPr lang="ru-RU" sz="2800" dirty="0" err="1"/>
              <a:t>паэзіі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Версэт </a:t>
            </a:r>
            <a:r>
              <a:rPr lang="ru-RU" sz="2800" dirty="0"/>
              <a:t>– </a:t>
            </a:r>
            <a:r>
              <a:rPr lang="ru-RU" sz="2800" dirty="0" err="1"/>
              <a:t>гэта</a:t>
            </a:r>
            <a:r>
              <a:rPr lang="ru-RU" sz="2800" dirty="0"/>
              <a:t>, па </a:t>
            </a:r>
            <a:r>
              <a:rPr lang="ru-RU" sz="2800" dirty="0" err="1"/>
              <a:t>сутнасці</a:t>
            </a:r>
            <a:r>
              <a:rPr lang="ru-RU" sz="2800" dirty="0"/>
              <a:t>, </a:t>
            </a:r>
            <a:r>
              <a:rPr lang="ru-RU" sz="2800" dirty="0" err="1"/>
              <a:t>твор</a:t>
            </a:r>
            <a:r>
              <a:rPr lang="ru-RU" sz="2800" dirty="0"/>
              <a:t>, </a:t>
            </a:r>
            <a:r>
              <a:rPr lang="ru-RU" sz="2800" dirty="0" err="1"/>
              <a:t>паэтычны</a:t>
            </a:r>
            <a:r>
              <a:rPr lang="ru-RU" sz="2800" dirty="0"/>
              <a:t> </a:t>
            </a:r>
            <a:r>
              <a:rPr lang="ru-RU" sz="2800" dirty="0" err="1"/>
              <a:t>па</a:t>
            </a:r>
            <a:r>
              <a:rPr lang="ru-RU" sz="2800" dirty="0"/>
              <a:t> </a:t>
            </a:r>
            <a:r>
              <a:rPr lang="ru-RU" sz="2800" dirty="0" err="1"/>
              <a:t>змесце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празаічны</a:t>
            </a:r>
            <a:r>
              <a:rPr lang="ru-RU" sz="2800" dirty="0"/>
              <a:t> </a:t>
            </a:r>
            <a:r>
              <a:rPr lang="ru-RU" sz="2800" dirty="0" err="1"/>
              <a:t>па</a:t>
            </a:r>
            <a:r>
              <a:rPr lang="ru-RU" sz="2800" dirty="0"/>
              <a:t> форме </a:t>
            </a:r>
            <a:r>
              <a:rPr lang="ru-RU" sz="2800" dirty="0" err="1"/>
              <a:t>выяўлення</a:t>
            </a:r>
            <a:r>
              <a:rPr lang="ru-RU" sz="2800" dirty="0"/>
              <a:t> </a:t>
            </a:r>
            <a:r>
              <a:rPr lang="ru-RU" sz="2800" dirty="0" err="1"/>
              <a:t>гэтага</a:t>
            </a:r>
            <a:r>
              <a:rPr lang="ru-RU" sz="2800" dirty="0"/>
              <a:t> </a:t>
            </a:r>
            <a:r>
              <a:rPr lang="ru-RU" sz="2800" dirty="0" err="1"/>
              <a:t>зместу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i="1" dirty="0"/>
              <a:t>У </a:t>
            </a:r>
            <a:r>
              <a:rPr lang="ru-RU" sz="2800" b="1" i="1" dirty="0" err="1"/>
              <a:t>ім</a:t>
            </a:r>
            <a:r>
              <a:rPr lang="ru-RU" sz="2800" b="1" i="1" dirty="0"/>
              <a:t> </a:t>
            </a:r>
            <a:r>
              <a:rPr lang="ru-RU" sz="2800" b="1" i="1" dirty="0" err="1"/>
              <a:t>няма</a:t>
            </a:r>
            <a:r>
              <a:rPr lang="ru-RU" sz="2800" b="1" i="1" dirty="0"/>
              <a:t> </a:t>
            </a:r>
            <a:r>
              <a:rPr lang="ru-RU" sz="2800" b="1" i="1" dirty="0" err="1"/>
              <a:t>вершаванага</a:t>
            </a:r>
            <a:r>
              <a:rPr lang="ru-RU" sz="2800" b="1" i="1" dirty="0"/>
              <a:t> </a:t>
            </a:r>
            <a:r>
              <a:rPr lang="ru-RU" sz="2800" b="1" i="1" dirty="0" err="1"/>
              <a:t>рытму</a:t>
            </a:r>
            <a:r>
              <a:rPr lang="ru-RU" sz="2800" b="1" i="1" dirty="0"/>
              <a:t>, метра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рыфмы</a:t>
            </a:r>
            <a:r>
              <a:rPr lang="ru-RU" sz="2800" b="1" i="1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117842" cy="27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9" y="214290"/>
            <a:ext cx="6500857" cy="6357981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chemeClr val="tx1"/>
                </a:solidFill>
              </a:rPr>
              <a:t>версэту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характэрныя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многія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іншыя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прыкметы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паэтычнага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выказвання</a:t>
            </a:r>
            <a:r>
              <a:rPr lang="ru-RU" sz="2800" dirty="0">
                <a:solidFill>
                  <a:schemeClr val="tx1"/>
                </a:solidFill>
              </a:rPr>
              <a:t> –</a:t>
            </a:r>
          </a:p>
          <a:p>
            <a:r>
              <a:rPr lang="ru-RU" sz="2800" dirty="0">
                <a:solidFill>
                  <a:schemeClr val="tx1"/>
                </a:solidFill>
              </a:rPr>
              <a:t>· у </a:t>
            </a:r>
            <a:r>
              <a:rPr lang="ru-RU" sz="2800" dirty="0" err="1">
                <a:solidFill>
                  <a:schemeClr val="tx1"/>
                </a:solidFill>
              </a:rPr>
              <a:t>змесце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матывы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ідэі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вобразы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err="1" smtClean="0">
                <a:solidFill>
                  <a:schemeClr val="tx1"/>
                </a:solidFill>
              </a:rPr>
              <a:t>тыя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ж, </a:t>
            </a:r>
            <a:r>
              <a:rPr lang="ru-RU" sz="2800" dirty="0" err="1">
                <a:solidFill>
                  <a:schemeClr val="tx1"/>
                </a:solidFill>
              </a:rPr>
              <a:t>што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ў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паэзіі</a:t>
            </a:r>
            <a:r>
              <a:rPr lang="ru-RU" sz="2800" dirty="0">
                <a:solidFill>
                  <a:schemeClr val="tx1"/>
                </a:solidFill>
              </a:rPr>
              <a:t>),</a:t>
            </a:r>
          </a:p>
          <a:p>
            <a:r>
              <a:rPr lang="ru-RU" sz="2800" dirty="0">
                <a:solidFill>
                  <a:schemeClr val="tx1"/>
                </a:solidFill>
              </a:rPr>
              <a:t>· </a:t>
            </a:r>
            <a:r>
              <a:rPr lang="ru-RU" sz="2800" dirty="0" smtClean="0">
                <a:solidFill>
                  <a:schemeClr val="tx1"/>
                </a:solidFill>
              </a:rPr>
              <a:t>у </a:t>
            </a:r>
            <a:r>
              <a:rPr lang="ru-RU" sz="2800" dirty="0" err="1">
                <a:solidFill>
                  <a:schemeClr val="tx1"/>
                </a:solidFill>
              </a:rPr>
              <a:t>агульнай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лірычна-суб’ектыўнай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танальнасці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паэтычнай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вобразнасці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</a:p>
          <a:p>
            <a:r>
              <a:rPr lang="ru-RU" sz="2800" dirty="0">
                <a:solidFill>
                  <a:schemeClr val="tx1"/>
                </a:solidFill>
              </a:rPr>
              <a:t>· у </a:t>
            </a:r>
            <a:r>
              <a:rPr lang="ru-RU" sz="2800" dirty="0" err="1">
                <a:solidFill>
                  <a:schemeClr val="tx1"/>
                </a:solidFill>
              </a:rPr>
              <a:t>сінтаксісе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інверсія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паўторы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звароты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недасказы</a:t>
            </a:r>
            <a:r>
              <a:rPr lang="ru-RU" sz="2800" dirty="0">
                <a:solidFill>
                  <a:schemeClr val="tx1"/>
                </a:solidFill>
              </a:rPr>
              <a:t>),</a:t>
            </a:r>
          </a:p>
          <a:p>
            <a:r>
              <a:rPr lang="ru-RU" sz="2800" dirty="0">
                <a:solidFill>
                  <a:schemeClr val="tx1"/>
                </a:solidFill>
              </a:rPr>
              <a:t>· у </a:t>
            </a:r>
            <a:r>
              <a:rPr lang="ru-RU" sz="2800" dirty="0" err="1">
                <a:solidFill>
                  <a:schemeClr val="tx1"/>
                </a:solidFill>
              </a:rPr>
              <a:t>кампазіцыі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невялікі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памер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падзел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твора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дробныя</a:t>
            </a:r>
            <a:r>
              <a:rPr lang="ru-RU" sz="2800" dirty="0">
                <a:solidFill>
                  <a:schemeClr val="tx1"/>
                </a:solidFill>
              </a:rPr>
              <a:t> абзацы, </a:t>
            </a:r>
            <a:r>
              <a:rPr lang="ru-RU" sz="2800" dirty="0" err="1">
                <a:solidFill>
                  <a:schemeClr val="tx1"/>
                </a:solidFill>
              </a:rPr>
              <a:t>што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нагадваюць</a:t>
            </a:r>
            <a:r>
              <a:rPr lang="ru-RU" sz="2800" dirty="0">
                <a:solidFill>
                  <a:schemeClr val="tx1"/>
                </a:solidFill>
              </a:rPr>
              <a:t> строфы у </a:t>
            </a:r>
            <a:r>
              <a:rPr lang="ru-RU" sz="2800" dirty="0" err="1">
                <a:solidFill>
                  <a:schemeClr val="tx1"/>
                </a:solidFill>
              </a:rPr>
              <a:t>звычайным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вершы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адсутнасць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сюжэта</a:t>
            </a:r>
            <a:r>
              <a:rPr lang="ru-RU" sz="2800" dirty="0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1"/>
            <a:ext cx="8572560" cy="6286544"/>
          </a:xfrm>
        </p:spPr>
        <p:txBody>
          <a:bodyPr numCol="2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Алесь </a:t>
            </a:r>
            <a:r>
              <a:rPr lang="ru-RU" sz="2400" b="1" dirty="0" err="1">
                <a:solidFill>
                  <a:schemeClr val="tx1"/>
                </a:solidFill>
              </a:rPr>
              <a:t>Разанаў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err="1">
                <a:solidFill>
                  <a:schemeClr val="tx1"/>
                </a:solidFill>
              </a:rPr>
              <a:t>Ланцуг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err="1">
                <a:solidFill>
                  <a:schemeClr val="tx1"/>
                </a:solidFill>
              </a:rPr>
              <a:t>панадворку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сабакі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ланцугу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r>
              <a:rPr lang="ru-RU" sz="2400" dirty="0">
                <a:solidFill>
                  <a:schemeClr val="tx1"/>
                </a:solidFill>
              </a:rPr>
              <a:t>Яны </a:t>
            </a:r>
            <a:r>
              <a:rPr lang="ru-RU" sz="2400" dirty="0" err="1">
                <a:solidFill>
                  <a:schemeClr val="tx1"/>
                </a:solidFill>
              </a:rPr>
              <a:t>адважныя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дакуль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дазваляе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ланцуг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куслівыя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дакуль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дазваляе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ланцуг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брахлівыя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дакуль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дазваляе</a:t>
            </a:r>
            <a:r>
              <a:rPr lang="ru-RU" sz="2400" dirty="0">
                <a:solidFill>
                  <a:schemeClr val="tx1"/>
                </a:solidFill>
              </a:rPr>
              <a:t> лан-</a:t>
            </a:r>
          </a:p>
          <a:p>
            <a:r>
              <a:rPr lang="ru-RU" sz="2400" dirty="0">
                <a:solidFill>
                  <a:schemeClr val="tx1"/>
                </a:solidFill>
              </a:rPr>
              <a:t>цуг,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злуюцца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яны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ланцуг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так-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сама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дакуль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дазваляе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ланцуг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Наводдалі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вакол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блукаюць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ваўчыныя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зграі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Яны </a:t>
            </a:r>
            <a:r>
              <a:rPr lang="ru-RU" sz="2400" dirty="0" err="1">
                <a:solidFill>
                  <a:schemeClr val="tx1"/>
                </a:solidFill>
              </a:rPr>
              <a:t>прынюхваюцца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сабак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пры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слухоўваюцца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сабак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але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бліжэй</a:t>
            </a:r>
            <a:r>
              <a:rPr lang="ru-RU" sz="2400" dirty="0">
                <a:solidFill>
                  <a:schemeClr val="tx1"/>
                </a:solidFill>
              </a:rPr>
              <a:t> усё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роўна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падступаюць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дазваляе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ланцуг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715435" cy="614366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</a:rPr>
              <a:t>ВЕРШАКАЗ –</a:t>
            </a:r>
            <a:r>
              <a:rPr lang="ru-RU" sz="3000" dirty="0" err="1">
                <a:solidFill>
                  <a:schemeClr val="tx1"/>
                </a:solidFill>
              </a:rPr>
              <a:t>напісаная</a:t>
            </a:r>
            <a:r>
              <a:rPr lang="ru-RU" sz="3000" dirty="0">
                <a:solidFill>
                  <a:schemeClr val="tx1"/>
                </a:solidFill>
              </a:rPr>
              <a:t> </a:t>
            </a:r>
            <a:r>
              <a:rPr lang="ru-RU" sz="3000" b="1" i="1" dirty="0" err="1">
                <a:solidFill>
                  <a:schemeClr val="tx1"/>
                </a:solidFill>
              </a:rPr>
              <a:t>ў</a:t>
            </a:r>
            <a:r>
              <a:rPr lang="ru-RU" sz="3000" b="1" i="1" dirty="0">
                <a:solidFill>
                  <a:schemeClr val="tx1"/>
                </a:solidFill>
              </a:rPr>
              <a:t> форме </a:t>
            </a:r>
            <a:r>
              <a:rPr lang="ru-RU" sz="3000" b="1" i="1" dirty="0" err="1">
                <a:solidFill>
                  <a:schemeClr val="tx1"/>
                </a:solidFill>
              </a:rPr>
              <a:t>версета</a:t>
            </a:r>
            <a:r>
              <a:rPr lang="ru-RU" sz="3000" dirty="0">
                <a:solidFill>
                  <a:schemeClr val="tx1"/>
                </a:solidFill>
              </a:rPr>
              <a:t> </a:t>
            </a:r>
            <a:r>
              <a:rPr lang="ru-RU" sz="3000" dirty="0" err="1">
                <a:solidFill>
                  <a:schemeClr val="tx1"/>
                </a:solidFill>
              </a:rPr>
              <a:t>паэтычная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медытацыя</a:t>
            </a:r>
            <a:r>
              <a:rPr lang="ru-RU" sz="3000" dirty="0">
                <a:solidFill>
                  <a:schemeClr val="tx1"/>
                </a:solidFill>
              </a:rPr>
              <a:t>, у </a:t>
            </a:r>
            <a:r>
              <a:rPr lang="ru-RU" sz="3000" dirty="0" err="1">
                <a:solidFill>
                  <a:schemeClr val="tx1"/>
                </a:solidFill>
              </a:rPr>
              <a:t>аснове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якой</a:t>
            </a:r>
            <a:r>
              <a:rPr lang="ru-RU" sz="3000" dirty="0">
                <a:solidFill>
                  <a:schemeClr val="tx1"/>
                </a:solidFill>
              </a:rPr>
              <a:t> – </a:t>
            </a:r>
            <a:r>
              <a:rPr lang="ru-RU" sz="3000" b="1" i="1" dirty="0" err="1">
                <a:solidFill>
                  <a:schemeClr val="tx1"/>
                </a:solidFill>
              </a:rPr>
              <a:t>роздум</a:t>
            </a:r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</a:rPr>
              <a:t>пра</a:t>
            </a:r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</a:rPr>
              <a:t>сутнасць</a:t>
            </a:r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</a:rPr>
              <a:t>нейкай</a:t>
            </a:r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</a:rPr>
              <a:t>рэчы</a:t>
            </a:r>
            <a:r>
              <a:rPr lang="ru-RU" sz="3000" b="1" i="1" dirty="0">
                <a:solidFill>
                  <a:schemeClr val="tx1"/>
                </a:solidFill>
              </a:rPr>
              <a:t>, </a:t>
            </a:r>
            <a:r>
              <a:rPr lang="ru-RU" sz="3000" b="1" i="1" dirty="0" err="1">
                <a:solidFill>
                  <a:schemeClr val="tx1"/>
                </a:solidFill>
              </a:rPr>
              <a:t>прадмета</a:t>
            </a:r>
            <a:r>
              <a:rPr lang="ru-RU" sz="3000" b="1" i="1" dirty="0">
                <a:solidFill>
                  <a:schemeClr val="tx1"/>
                </a:solidFill>
              </a:rPr>
              <a:t>, </a:t>
            </a:r>
            <a:r>
              <a:rPr lang="ru-RU" sz="3000" b="1" i="1" dirty="0" err="1">
                <a:solidFill>
                  <a:schemeClr val="tx1"/>
                </a:solidFill>
              </a:rPr>
              <a:t>з’явы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</a:p>
          <a:p>
            <a:r>
              <a:rPr lang="ru-RU" sz="3000" dirty="0" err="1">
                <a:solidFill>
                  <a:schemeClr val="tx1"/>
                </a:solidFill>
              </a:rPr>
              <a:t>Галоўны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мастацкі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сродак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што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арганізуе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вершаказ</a:t>
            </a:r>
            <a:r>
              <a:rPr lang="ru-RU" sz="3000" dirty="0">
                <a:solidFill>
                  <a:schemeClr val="tx1"/>
                </a:solidFill>
              </a:rPr>
              <a:t>,– </a:t>
            </a:r>
            <a:r>
              <a:rPr lang="ru-RU" sz="3000" dirty="0" err="1">
                <a:solidFill>
                  <a:schemeClr val="tx1"/>
                </a:solidFill>
              </a:rPr>
              <a:t>паэтычная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этымалогія</a:t>
            </a:r>
            <a:r>
              <a:rPr lang="ru-RU" sz="3000" dirty="0">
                <a:solidFill>
                  <a:schemeClr val="tx1"/>
                </a:solidFill>
              </a:rPr>
              <a:t>. Па </a:t>
            </a:r>
            <a:r>
              <a:rPr lang="ru-RU" sz="3000" dirty="0" err="1">
                <a:solidFill>
                  <a:schemeClr val="tx1"/>
                </a:solidFill>
              </a:rPr>
              <a:t>сутнасці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вершаказ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уяўляе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сабой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разгорнуты</a:t>
            </a:r>
            <a:r>
              <a:rPr lang="ru-RU" sz="3000" dirty="0">
                <a:solidFill>
                  <a:schemeClr val="tx1"/>
                </a:solidFill>
              </a:rPr>
              <a:t> </a:t>
            </a:r>
            <a:r>
              <a:rPr lang="ru-RU" sz="3000" b="1" i="1" dirty="0" err="1">
                <a:solidFill>
                  <a:schemeClr val="tx1"/>
                </a:solidFill>
              </a:rPr>
              <a:t>паэтычны</a:t>
            </a:r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</a:rPr>
              <a:t>этымалагізм</a:t>
            </a:r>
            <a:r>
              <a:rPr lang="ru-RU" sz="3000" i="1" dirty="0">
                <a:solidFill>
                  <a:schemeClr val="tx1"/>
                </a:solidFill>
              </a:rPr>
              <a:t>, </a:t>
            </a:r>
            <a:r>
              <a:rPr lang="ru-RU" sz="3000" dirty="0">
                <a:solidFill>
                  <a:schemeClr val="tx1"/>
                </a:solidFill>
              </a:rPr>
              <a:t>у </a:t>
            </a:r>
            <a:r>
              <a:rPr lang="ru-RU" sz="3000" dirty="0" err="1">
                <a:solidFill>
                  <a:schemeClr val="tx1"/>
                </a:solidFill>
              </a:rPr>
              <a:t>якім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выяўляюцца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падчас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самыя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нечаканыя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асацыятыўныя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сувязі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паміж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асобнымі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словамі-паняццямі</a:t>
            </a:r>
            <a:r>
              <a:rPr lang="ru-RU" sz="3000" dirty="0">
                <a:solidFill>
                  <a:schemeClr val="tx1"/>
                </a:solidFill>
              </a:rPr>
              <a:t> на </a:t>
            </a:r>
            <a:r>
              <a:rPr lang="ru-RU" sz="3000" dirty="0" err="1">
                <a:solidFill>
                  <a:schemeClr val="tx1"/>
                </a:solidFill>
              </a:rPr>
              <a:t>аснове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іх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гукавога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падабенства</a:t>
            </a:r>
            <a:r>
              <a:rPr lang="ru-RU" sz="3000" dirty="0">
                <a:solidFill>
                  <a:schemeClr val="tx1"/>
                </a:solidFill>
              </a:rPr>
              <a:t>. </a:t>
            </a:r>
            <a:r>
              <a:rPr lang="ru-RU" sz="3000" dirty="0" err="1">
                <a:solidFill>
                  <a:schemeClr val="tx1"/>
                </a:solidFill>
              </a:rPr>
              <a:t>Вершаказ</a:t>
            </a:r>
            <a:r>
              <a:rPr lang="ru-RU" sz="3000" dirty="0">
                <a:solidFill>
                  <a:schemeClr val="tx1"/>
                </a:solidFill>
              </a:rPr>
              <a:t> – </a:t>
            </a:r>
            <a:r>
              <a:rPr lang="ru-RU" sz="3000" dirty="0" err="1">
                <a:solidFill>
                  <a:schemeClr val="tx1"/>
                </a:solidFill>
              </a:rPr>
              <a:t>гэта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гульня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са</a:t>
            </a:r>
            <a:r>
              <a:rPr lang="ru-RU" sz="3000" dirty="0">
                <a:solidFill>
                  <a:schemeClr val="tx1"/>
                </a:solidFill>
              </a:rPr>
              <a:t> словам, </a:t>
            </a:r>
            <a:r>
              <a:rPr lang="ru-RU" sz="3000" dirty="0" err="1">
                <a:solidFill>
                  <a:schemeClr val="tx1"/>
                </a:solidFill>
              </a:rPr>
              <a:t>абыгрыванне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яго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гучання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паліфанічнасці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пранікненне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ў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глыбіні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мовы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зварот</a:t>
            </a:r>
            <a:r>
              <a:rPr lang="ru-RU" sz="3000" dirty="0">
                <a:solidFill>
                  <a:schemeClr val="tx1"/>
                </a:solidFill>
              </a:rPr>
              <a:t> да </a:t>
            </a:r>
            <a:r>
              <a:rPr lang="ru-RU" sz="3000" dirty="0" err="1">
                <a:solidFill>
                  <a:schemeClr val="tx1"/>
                </a:solidFill>
              </a:rPr>
              <a:t>гукапісу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моватворчасці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4291"/>
            <a:ext cx="9144000" cy="4214841"/>
          </a:xfrm>
        </p:spPr>
        <p:txBody>
          <a:bodyPr numCol="1"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Пункціры</a:t>
            </a:r>
            <a:r>
              <a:rPr lang="ru-RU" sz="2800" b="1" dirty="0">
                <a:solidFill>
                  <a:schemeClr val="tx1"/>
                </a:solidFill>
              </a:rPr>
              <a:t> – </a:t>
            </a:r>
            <a:r>
              <a:rPr lang="ru-RU" sz="2800" b="1" dirty="0" err="1">
                <a:solidFill>
                  <a:schemeClr val="tx1"/>
                </a:solidFill>
              </a:rPr>
              <a:t>лаканічныя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творы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насычаныя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асацыятыўным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падтэкстам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Яны </a:t>
            </a:r>
            <a:r>
              <a:rPr lang="ru-RU" sz="2800" dirty="0" err="1">
                <a:solidFill>
                  <a:schemeClr val="tx1"/>
                </a:solidFill>
              </a:rPr>
              <a:t>складаюцца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 3-6 </a:t>
            </a:r>
            <a:r>
              <a:rPr lang="ru-RU" sz="2800" dirty="0" err="1">
                <a:solidFill>
                  <a:schemeClr val="tx1"/>
                </a:solidFill>
              </a:rPr>
              <a:t>радкоў</a:t>
            </a:r>
            <a:r>
              <a:rPr lang="ru-RU" sz="2800" dirty="0">
                <a:solidFill>
                  <a:schemeClr val="tx1"/>
                </a:solidFill>
              </a:rPr>
              <a:t>. Па </a:t>
            </a:r>
            <a:r>
              <a:rPr lang="ru-RU" sz="2800" dirty="0" err="1">
                <a:solidFill>
                  <a:schemeClr val="tx1"/>
                </a:solidFill>
              </a:rPr>
              <a:t>прызнанні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самога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аўтара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гэта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“</a:t>
            </a:r>
            <a:r>
              <a:rPr lang="ru-RU" sz="2800" dirty="0" err="1">
                <a:solidFill>
                  <a:schemeClr val="tx1"/>
                </a:solidFill>
              </a:rPr>
              <a:t>назіранне</a:t>
            </a:r>
            <a:r>
              <a:rPr lang="ru-RU" sz="2800" dirty="0">
                <a:solidFill>
                  <a:schemeClr val="tx1"/>
                </a:solidFill>
              </a:rPr>
              <a:t>, думка, </a:t>
            </a:r>
            <a:r>
              <a:rPr lang="ru-RU" sz="2800" dirty="0" err="1">
                <a:solidFill>
                  <a:schemeClr val="tx1"/>
                </a:solidFill>
              </a:rPr>
              <a:t>вобраз</a:t>
            </a:r>
            <a:r>
              <a:rPr lang="ru-RU" sz="2800" dirty="0">
                <a:solidFill>
                  <a:schemeClr val="tx1"/>
                </a:solidFill>
              </a:rPr>
              <a:t>, тое, </a:t>
            </a:r>
            <a:r>
              <a:rPr lang="ru-RU" sz="2800" dirty="0" err="1">
                <a:solidFill>
                  <a:schemeClr val="tx1"/>
                </a:solidFill>
              </a:rPr>
              <a:t>што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заўважылася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вакол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сябе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ў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рэчаіснасці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што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пастукала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ў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тваю</a:t>
            </a:r>
            <a:r>
              <a:rPr lang="ru-RU" sz="2800" dirty="0">
                <a:solidFill>
                  <a:schemeClr val="tx1"/>
                </a:solidFill>
              </a:rPr>
              <a:t> душу, </a:t>
            </a:r>
            <a:r>
              <a:rPr lang="ru-RU" sz="2800" dirty="0" err="1">
                <a:solidFill>
                  <a:schemeClr val="tx1"/>
                </a:solidFill>
              </a:rPr>
              <a:t>што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блізка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падступілася</a:t>
            </a:r>
            <a:r>
              <a:rPr lang="ru-RU" sz="2800" dirty="0">
                <a:solidFill>
                  <a:schemeClr val="tx1"/>
                </a:solidFill>
              </a:rPr>
              <a:t>”, сам </a:t>
            </a:r>
            <a:r>
              <a:rPr lang="ru-RU" sz="2800" dirty="0" err="1">
                <a:solidFill>
                  <a:schemeClr val="tx1"/>
                </a:solidFill>
              </a:rPr>
              <a:t>вершаваны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вобраз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гэта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пункцір</a:t>
            </a:r>
            <a:r>
              <a:rPr lang="ru-RU" sz="2800" dirty="0">
                <a:solidFill>
                  <a:schemeClr val="tx1"/>
                </a:solidFill>
              </a:rPr>
              <a:t>, маленькая </a:t>
            </a:r>
            <a:r>
              <a:rPr lang="ru-RU" sz="2800" dirty="0" err="1">
                <a:solidFill>
                  <a:schemeClr val="tx1"/>
                </a:solidFill>
              </a:rPr>
              <a:t>кропка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неабсяжнага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жыцця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45710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9144000" cy="3429000"/>
          </a:xfrm>
        </p:spPr>
        <p:txBody>
          <a:bodyPr numCol="1"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b="1" dirty="0" err="1" smtClean="0">
                <a:solidFill>
                  <a:schemeClr val="tx1"/>
                </a:solidFill>
              </a:rPr>
              <a:t>Звычайна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яны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будуюцца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нейкай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дамінуючай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дэталі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аднак</a:t>
            </a:r>
            <a:r>
              <a:rPr lang="ru-RU" sz="2800" b="1" dirty="0">
                <a:solidFill>
                  <a:schemeClr val="tx1"/>
                </a:solidFill>
              </a:rPr>
              <a:t> у </a:t>
            </a:r>
            <a:r>
              <a:rPr lang="ru-RU" sz="2800" b="1" dirty="0" err="1">
                <a:solidFill>
                  <a:schemeClr val="tx1"/>
                </a:solidFill>
              </a:rPr>
              <a:t>іх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заўсёды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ўтрымліваецца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магчымасць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больш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поўнага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развіцця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закладзенай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думкі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Сваёй </a:t>
            </a:r>
            <a:r>
              <a:rPr lang="ru-RU" sz="2800" i="1" dirty="0" err="1">
                <a:solidFill>
                  <a:schemeClr val="tx1"/>
                </a:solidFill>
              </a:rPr>
              <a:t>фармальнай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арганізацый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пункціры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пацвярджаюць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вядучую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тэндэнцыю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якой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прытрымліваецца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А.Разанаў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саёй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творчасці</a:t>
            </a:r>
            <a:r>
              <a:rPr lang="ru-RU" sz="2800" dirty="0">
                <a:solidFill>
                  <a:schemeClr val="tx1"/>
                </a:solidFill>
              </a:rPr>
              <a:t>, – </a:t>
            </a:r>
            <a:r>
              <a:rPr lang="ru-RU" sz="2800" b="1" i="1" dirty="0" err="1">
                <a:solidFill>
                  <a:schemeClr val="tx1"/>
                </a:solidFill>
              </a:rPr>
              <a:t>укласці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ў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мінімальную</a:t>
            </a:r>
            <a:r>
              <a:rPr lang="ru-RU" sz="2800" b="1" i="1" dirty="0">
                <a:solidFill>
                  <a:schemeClr val="tx1"/>
                </a:solidFill>
              </a:rPr>
              <a:t> форму </a:t>
            </a:r>
            <a:r>
              <a:rPr lang="ru-RU" sz="2800" b="1" i="1" dirty="0" err="1">
                <a:solidFill>
                  <a:schemeClr val="tx1"/>
                </a:solidFill>
              </a:rPr>
              <a:t>максімальны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тэкст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653404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379807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Каб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дачакацца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не </a:t>
            </a:r>
            <a:r>
              <a:rPr lang="ru-RU" sz="2800" dirty="0" err="1">
                <a:solidFill>
                  <a:schemeClr val="tx1"/>
                </a:solidFill>
              </a:rPr>
              <a:t>хапіла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хвіліны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каб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назаўсёды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расстацца</a:t>
            </a:r>
            <a:r>
              <a:rPr lang="ru-RU" sz="2800" dirty="0">
                <a:solidFill>
                  <a:schemeClr val="tx1"/>
                </a:solidFill>
              </a:rPr>
              <a:t> –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хапіла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якраз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err="1">
                <a:solidFill>
                  <a:schemeClr val="tx1"/>
                </a:solidFill>
              </a:rPr>
              <a:t>хвіліны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78403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280431" cy="6143667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dirty="0">
                <a:solidFill>
                  <a:schemeClr val="tx1"/>
                </a:solidFill>
              </a:rPr>
              <a:t>КВАНТЭМЫ</a:t>
            </a:r>
            <a:endParaRPr lang="ru-RU" sz="5900" dirty="0">
              <a:solidFill>
                <a:schemeClr val="tx1"/>
              </a:solidFill>
            </a:endParaRPr>
          </a:p>
          <a:p>
            <a:r>
              <a:rPr lang="ru-RU" sz="5900" b="1" dirty="0" err="1">
                <a:solidFill>
                  <a:schemeClr val="tx1"/>
                </a:solidFill>
              </a:rPr>
              <a:t>Квантэмы</a:t>
            </a:r>
            <a:r>
              <a:rPr lang="ru-RU" sz="5900" dirty="0">
                <a:solidFill>
                  <a:schemeClr val="tx1"/>
                </a:solidFill>
              </a:rPr>
              <a:t> (</a:t>
            </a:r>
            <a:r>
              <a:rPr lang="ru-RU" sz="5900" dirty="0" err="1">
                <a:solidFill>
                  <a:schemeClr val="tx1"/>
                </a:solidFill>
              </a:rPr>
              <a:t>утворана</a:t>
            </a:r>
            <a:r>
              <a:rPr lang="ru-RU" sz="5900" dirty="0">
                <a:solidFill>
                  <a:schemeClr val="tx1"/>
                </a:solidFill>
              </a:rPr>
              <a:t> ад квант – элемент </a:t>
            </a:r>
            <a:r>
              <a:rPr lang="ru-RU" sz="5900" dirty="0" err="1">
                <a:solidFill>
                  <a:schemeClr val="tx1"/>
                </a:solidFill>
              </a:rPr>
              <a:t>энергіі</a:t>
            </a:r>
            <a:r>
              <a:rPr lang="ru-RU" sz="5900" dirty="0">
                <a:solidFill>
                  <a:schemeClr val="tx1"/>
                </a:solidFill>
              </a:rPr>
              <a:t>) – </a:t>
            </a:r>
            <a:r>
              <a:rPr lang="ru-RU" sz="5900" dirty="0" err="1">
                <a:solidFill>
                  <a:schemeClr val="tx1"/>
                </a:solidFill>
              </a:rPr>
              <a:t>вершы-медытацыі</a:t>
            </a:r>
            <a:r>
              <a:rPr lang="ru-RU" sz="5900" dirty="0">
                <a:solidFill>
                  <a:schemeClr val="tx1"/>
                </a:solidFill>
              </a:rPr>
              <a:t>, у </a:t>
            </a:r>
            <a:r>
              <a:rPr lang="ru-RU" sz="5900" dirty="0" err="1">
                <a:solidFill>
                  <a:schemeClr val="tx1"/>
                </a:solidFill>
              </a:rPr>
              <a:t>аснове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якіх</a:t>
            </a:r>
            <a:r>
              <a:rPr lang="ru-RU" sz="5900" dirty="0">
                <a:solidFill>
                  <a:schemeClr val="tx1"/>
                </a:solidFill>
              </a:rPr>
              <a:t> “</a:t>
            </a:r>
            <a:r>
              <a:rPr lang="ru-RU" sz="5900" dirty="0" err="1">
                <a:solidFill>
                  <a:schemeClr val="tx1"/>
                </a:solidFill>
              </a:rPr>
              <a:t>імпульс</a:t>
            </a:r>
            <a:r>
              <a:rPr lang="ru-RU" sz="5900" dirty="0">
                <a:solidFill>
                  <a:schemeClr val="tx1"/>
                </a:solidFill>
              </a:rPr>
              <a:t>”, квант </a:t>
            </a:r>
            <a:r>
              <a:rPr lang="ru-RU" sz="5900" dirty="0" err="1">
                <a:solidFill>
                  <a:schemeClr val="tx1"/>
                </a:solidFill>
              </a:rPr>
              <a:t>паэтычнай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энергіі</a:t>
            </a:r>
            <a:r>
              <a:rPr lang="ru-RU" sz="5900" dirty="0">
                <a:solidFill>
                  <a:schemeClr val="tx1"/>
                </a:solidFill>
              </a:rPr>
              <a:t>”. Тут </a:t>
            </a:r>
            <a:r>
              <a:rPr lang="ru-RU" sz="5900" dirty="0" err="1">
                <a:solidFill>
                  <a:schemeClr val="tx1"/>
                </a:solidFill>
              </a:rPr>
              <a:t>і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словы-вобразы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інтанацыя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рытму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і</a:t>
            </a:r>
            <a:r>
              <a:rPr lang="ru-RU" sz="5900" dirty="0">
                <a:solidFill>
                  <a:schemeClr val="tx1"/>
                </a:solidFill>
              </a:rPr>
              <a:t> колер </a:t>
            </a:r>
            <a:r>
              <a:rPr lang="ru-RU" sz="5900" dirty="0" err="1">
                <a:solidFill>
                  <a:schemeClr val="tx1"/>
                </a:solidFill>
              </a:rPr>
              <a:t>рытму</a:t>
            </a:r>
            <a:r>
              <a:rPr lang="ru-RU" sz="5900" dirty="0">
                <a:solidFill>
                  <a:schemeClr val="tx1"/>
                </a:solidFill>
              </a:rPr>
              <a:t>. У </a:t>
            </a:r>
            <a:r>
              <a:rPr lang="ru-RU" sz="5900" dirty="0" err="1">
                <a:solidFill>
                  <a:schemeClr val="tx1"/>
                </a:solidFill>
              </a:rPr>
              <a:t>квантэмах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няма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звязанасці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прычынна-выніковай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сувязі</a:t>
            </a:r>
            <a:r>
              <a:rPr lang="ru-RU" sz="5900" dirty="0">
                <a:solidFill>
                  <a:schemeClr val="tx1"/>
                </a:solidFill>
              </a:rPr>
              <a:t>. </a:t>
            </a:r>
            <a:r>
              <a:rPr lang="ru-RU" sz="5900" dirty="0" err="1">
                <a:solidFill>
                  <a:schemeClr val="tx1"/>
                </a:solidFill>
              </a:rPr>
              <a:t>Паміж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сказамі</a:t>
            </a:r>
            <a:r>
              <a:rPr lang="ru-RU" sz="5900" dirty="0">
                <a:solidFill>
                  <a:schemeClr val="tx1"/>
                </a:solidFill>
              </a:rPr>
              <a:t> часта </a:t>
            </a:r>
            <a:r>
              <a:rPr lang="ru-RU" sz="5900" dirty="0" err="1">
                <a:solidFill>
                  <a:schemeClr val="tx1"/>
                </a:solidFill>
              </a:rPr>
              <a:t>адсутнічаюць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знакі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прыпынку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страчаны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межы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паміж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лагічна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завершанымі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кавалкамі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тэксту</a:t>
            </a:r>
            <a:r>
              <a:rPr lang="ru-RU" sz="5900" dirty="0">
                <a:solidFill>
                  <a:schemeClr val="tx1"/>
                </a:solidFill>
              </a:rPr>
              <a:t>. </a:t>
            </a:r>
            <a:r>
              <a:rPr lang="ru-RU" sz="5900" dirty="0" err="1">
                <a:solidFill>
                  <a:schemeClr val="tx1"/>
                </a:solidFill>
              </a:rPr>
              <a:t>Ствараецца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ўражанне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што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словы</a:t>
            </a:r>
            <a:r>
              <a:rPr lang="ru-RU" sz="5900" dirty="0">
                <a:solidFill>
                  <a:schemeClr val="tx1"/>
                </a:solidFill>
              </a:rPr>
              <a:t> раскіданы, </a:t>
            </a:r>
            <a:r>
              <a:rPr lang="ru-RU" sz="5900" dirty="0" err="1">
                <a:solidFill>
                  <a:schemeClr val="tx1"/>
                </a:solidFill>
              </a:rPr>
              <a:t>разбураны</a:t>
            </a:r>
            <a:r>
              <a:rPr lang="ru-RU" sz="5900" dirty="0">
                <a:solidFill>
                  <a:schemeClr val="tx1"/>
                </a:solidFill>
              </a:rPr>
              <a:t>, </a:t>
            </a:r>
            <a:r>
              <a:rPr lang="ru-RU" sz="5900" dirty="0" err="1">
                <a:solidFill>
                  <a:schemeClr val="tx1"/>
                </a:solidFill>
              </a:rPr>
              <a:t>існуюць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паасобку</a:t>
            </a:r>
            <a:r>
              <a:rPr lang="ru-RU" sz="5900" dirty="0">
                <a:solidFill>
                  <a:schemeClr val="tx1"/>
                </a:solidFill>
              </a:rPr>
              <a:t>.</a:t>
            </a:r>
          </a:p>
          <a:p>
            <a:r>
              <a:rPr lang="ru-RU" sz="5900" dirty="0">
                <a:solidFill>
                  <a:schemeClr val="tx1"/>
                </a:solidFill>
              </a:rPr>
              <a:t> </a:t>
            </a:r>
          </a:p>
          <a:p>
            <a:r>
              <a:rPr lang="ru-RU" sz="5900" dirty="0" err="1">
                <a:solidFill>
                  <a:schemeClr val="tx1"/>
                </a:solidFill>
              </a:rPr>
              <a:t>жыўлюся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немажлівасцю</a:t>
            </a:r>
            <a:endParaRPr lang="ru-RU" sz="5900" dirty="0">
              <a:solidFill>
                <a:schemeClr val="tx1"/>
              </a:solidFill>
            </a:endParaRPr>
          </a:p>
          <a:p>
            <a:r>
              <a:rPr lang="ru-RU" sz="5900" dirty="0" err="1">
                <a:solidFill>
                  <a:schemeClr val="tx1"/>
                </a:solidFill>
              </a:rPr>
              <a:t>цвікі</a:t>
            </a:r>
            <a:endParaRPr lang="ru-RU" sz="5900" dirty="0">
              <a:solidFill>
                <a:schemeClr val="tx1"/>
              </a:solidFill>
            </a:endParaRPr>
          </a:p>
          <a:p>
            <a:r>
              <a:rPr lang="ru-RU" sz="5900" dirty="0" err="1">
                <a:solidFill>
                  <a:schemeClr val="tx1"/>
                </a:solidFill>
              </a:rPr>
              <a:t>нацэльваюцца</a:t>
            </a:r>
            <a:endParaRPr lang="ru-RU" sz="5900" dirty="0">
              <a:solidFill>
                <a:schemeClr val="tx1"/>
              </a:solidFill>
            </a:endParaRPr>
          </a:p>
          <a:p>
            <a:r>
              <a:rPr lang="ru-RU" sz="5900" dirty="0" err="1">
                <a:solidFill>
                  <a:schemeClr val="tx1"/>
                </a:solidFill>
              </a:rPr>
              <a:t>ўпартая</a:t>
            </a:r>
            <a:r>
              <a:rPr lang="ru-RU" sz="5900" dirty="0">
                <a:solidFill>
                  <a:schemeClr val="tx1"/>
                </a:solidFill>
              </a:rPr>
              <a:t> </a:t>
            </a:r>
            <a:r>
              <a:rPr lang="ru-RU" sz="5900" dirty="0" err="1">
                <a:solidFill>
                  <a:schemeClr val="tx1"/>
                </a:solidFill>
              </a:rPr>
              <a:t>апора</a:t>
            </a:r>
            <a:endParaRPr lang="ru-RU" sz="5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63598"/>
            <a:ext cx="3786214" cy="278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1"/>
            <a:ext cx="8208993" cy="39290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ЗНОМЫ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err="1">
                <a:solidFill>
                  <a:schemeClr val="tx1"/>
                </a:solidFill>
              </a:rPr>
              <a:t>Зномы</a:t>
            </a:r>
            <a:r>
              <a:rPr lang="ru-RU" sz="2800" b="1" dirty="0">
                <a:solidFill>
                  <a:schemeClr val="tx1"/>
                </a:solidFill>
              </a:rPr>
              <a:t> – </a:t>
            </a:r>
            <a:r>
              <a:rPr lang="ru-RU" sz="2800" dirty="0" err="1">
                <a:solidFill>
                  <a:schemeClr val="tx1"/>
                </a:solidFill>
              </a:rPr>
              <a:t>аўтарскія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выразы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Зномы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з’яўляюцца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толькі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эстэтычнымі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але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гнасеалагічнымі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адзінкамі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раскрываюць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погляд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паэта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пазнанне</a:t>
            </a:r>
            <a:r>
              <a:rPr lang="ru-RU" sz="2800" dirty="0">
                <a:solidFill>
                  <a:schemeClr val="tx1"/>
                </a:solidFill>
              </a:rPr>
              <a:t> свету.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“</a:t>
            </a:r>
            <a:r>
              <a:rPr lang="ru-RU" sz="2800" i="1" dirty="0" err="1">
                <a:solidFill>
                  <a:schemeClr val="tx1"/>
                </a:solidFill>
              </a:rPr>
              <a:t>Вершы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значны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гукам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чуваць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пакуль</a:t>
            </a:r>
            <a:r>
              <a:rPr lang="ru-RU" sz="2800" i="1" dirty="0">
                <a:solidFill>
                  <a:schemeClr val="tx1"/>
                </a:solidFill>
              </a:rPr>
              <a:t> верш </a:t>
            </a:r>
            <a:r>
              <a:rPr lang="ru-RU" sz="2800" i="1" dirty="0" err="1">
                <a:solidFill>
                  <a:schemeClr val="tx1"/>
                </a:solidFill>
              </a:rPr>
              <a:t>чытаецца</a:t>
            </a:r>
            <a:r>
              <a:rPr lang="ru-RU" sz="2800" i="1" dirty="0">
                <a:solidFill>
                  <a:schemeClr val="tx1"/>
                </a:solidFill>
              </a:rPr>
              <a:t>, а </a:t>
            </a:r>
            <a:r>
              <a:rPr lang="ru-RU" sz="2800" i="1" dirty="0" err="1">
                <a:solidFill>
                  <a:schemeClr val="tx1"/>
                </a:solidFill>
              </a:rPr>
              <a:t>сваім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рэхам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якое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ён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утварае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калі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адгучыць</a:t>
            </a:r>
            <a:r>
              <a:rPr lang="ru-RU" sz="2800" i="1" dirty="0">
                <a:solidFill>
                  <a:schemeClr val="tx1"/>
                </a:solidFill>
              </a:rPr>
              <a:t>”.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4356918" cy="326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96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ВЕРСЭТЫ.  Версэт напісаны прозай невялікі лірычны твор, які сваёй вобразнасцю, павышанай эмацыянальнасцю і своеасаблівай рытмічнасцю набліжаецца да паэзіі. Версэт – гэта, па сутнасці, твор, паэтычны па змесце і празаічны па форме выяўлення гэтага зместу. У ім няма вершаванага рытму, метра і рыфмы.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ВЕРСЭТЫ.   Версэт напісаны прозай невялікі лірычны твор, які сваёй вобразнасцю, павышанай эмацыянальнасцю і своеасаблівай рытмічнасцю набліжаецца да паэзіі. Версэт – гэта, па сутнасці, твор, паэтычны па змесце і празаічны па форме выяўлення гэтага зместу. У ім няма вершаванага рытму, метра і рыфмы.</dc:title>
  <dc:creator>Пользователь</dc:creator>
  <cp:lastModifiedBy>Пользователь</cp:lastModifiedBy>
  <cp:revision>3</cp:revision>
  <dcterms:created xsi:type="dcterms:W3CDTF">2018-03-11T17:37:20Z</dcterms:created>
  <dcterms:modified xsi:type="dcterms:W3CDTF">2018-03-11T18:01:32Z</dcterms:modified>
</cp:coreProperties>
</file>