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5" r:id="rId3"/>
    <p:sldId id="259" r:id="rId4"/>
    <p:sldId id="267" r:id="rId5"/>
    <p:sldId id="260" r:id="rId6"/>
    <p:sldId id="270" r:id="rId7"/>
    <p:sldId id="271" r:id="rId8"/>
    <p:sldId id="269" r:id="rId9"/>
    <p:sldId id="274" r:id="rId10"/>
    <p:sldId id="273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90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CA7AE-B345-41C6-8712-50C272D93365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F93EA-2EAC-41AE-91D1-21C9DA1A03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F93EA-2EAC-41AE-91D1-21C9DA1A039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F93EA-2EAC-41AE-91D1-21C9DA1A039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1C5C5-E942-43E2-A386-70F50D45AA26}" type="datetimeFigureOut">
              <a:rPr lang="ru-RU" smtClean="0"/>
              <a:pPr/>
              <a:t>17.03.2009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4AD4-7BE2-4BB3-9FE6-1FD893B86D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515312">
            <a:off x="1115656" y="639345"/>
            <a:ext cx="467504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i="1" dirty="0" smtClean="0">
                <a:latin typeface="Monotype Corsiva" pitchFamily="66" charset="0"/>
              </a:rPr>
              <a:t>Вітаю цябе,дружа, </a:t>
            </a:r>
            <a:endParaRPr lang="ru-RU" sz="4000" dirty="0" smtClean="0"/>
          </a:p>
          <a:p>
            <a:pPr algn="ctr"/>
            <a:r>
              <a:rPr lang="be-BY" sz="4000" i="1" dirty="0" smtClean="0">
                <a:latin typeface="Monotype Corsiva" pitchFamily="66" charset="0"/>
              </a:rPr>
              <a:t>і запрашаю  на старонкі электроннага падручніка,які дапаможа табе ўспомніць і прывесці ў сістэму  веды пра адасобленыя акалічнасці.</a:t>
            </a:r>
            <a:endParaRPr lang="ru-RU" sz="4000" i="1" dirty="0">
              <a:latin typeface="Monotype Corsiva" pitchFamily="66" charset="0"/>
            </a:endParaRPr>
          </a:p>
        </p:txBody>
      </p:sp>
      <p:pic>
        <p:nvPicPr>
          <p:cNvPr id="1027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1173" y="285728"/>
            <a:ext cx="2834724" cy="3857652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>
              <a:snd r:embed="rId3" name="chimes.wav" builtIn="1"/>
            </a:hlinkClick>
          </p:cNvPr>
          <p:cNvSpPr/>
          <p:nvPr/>
        </p:nvSpPr>
        <p:spPr>
          <a:xfrm>
            <a:off x="7500958" y="6000768"/>
            <a:ext cx="1042416" cy="5714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1"/>
            <a:ext cx="8501122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e-BY" sz="2000" u="sng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В</a:t>
            </a:r>
            <a:r>
              <a:rPr lang="be-BY" sz="2000" u="sng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ыпішыце</a:t>
            </a:r>
            <a:r>
              <a:rPr kumimoji="0" lang="be-BY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,калі ласка,у сшыткі</a:t>
            </a:r>
            <a:r>
              <a:rPr kumimoji="0" lang="be-BY" sz="2000" b="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e-BY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сказы,у </a:t>
            </a:r>
            <a:r>
              <a:rPr kumimoji="0" lang="be-BY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якіх набраныя курсівам словы словы трэба выдзеліць коскамі: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1.Захоплены незвычайным відовішчам  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я забыўся,дзеля чаго сюды прыехаў.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2.Выступалі цёмна-сінія сцены высокіх лясоў 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прыгожа раскіданых па бясконцых прасторах зямлі.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3.На ўзлеску 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памытая дажджом  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рабіна ярка зіхаціць буйнымі чырвонымі гронкамі.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4.Ужо выбіваўся леташні чарнічнік 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свежы і сакавіты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5.Дзівосна сінела над горадам 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светлае,чыстае,з рэдкімі аблокамі 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неба.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6.Прывычка 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гаварыць самому сабе  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бывае ў адзінокіх людзей.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7.Патрывожаныя новымі парасткамі 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падаюць на дол сухія сасновыя шыпулькі.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8.Нямала валялася жалудоў на дарозе.Яны падалі  цяпер 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мокрыя,не абсохлыя ад расы.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9.Пасярод палянкі стаяў 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сукаваты,з шырокаю кронаю 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дуб.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be-BY" sz="2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.Самотны</a:t>
            </a:r>
            <a:r>
              <a:rPr kumimoji="0" lang="be-BY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блукаў я ў зацішках саду.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4" descr="D:\школа\картинки\Люди\CRCTR237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15272" y="4857760"/>
            <a:ext cx="1263643" cy="1532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85794"/>
            <a:ext cx="48221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400" b="1" i="1" dirty="0" smtClean="0"/>
              <a:t>Дзякуй за работу!</a:t>
            </a:r>
            <a:endParaRPr lang="ru-RU" sz="4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5715016"/>
            <a:ext cx="48498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e-BY" sz="4400" b="1" i="1" dirty="0" smtClean="0">
                <a:solidFill>
                  <a:srgbClr val="00B050"/>
                </a:solidFill>
              </a:rPr>
              <a:t>Да новых сустрэч!</a:t>
            </a:r>
            <a:endParaRPr lang="ru-RU" sz="4400" b="1" i="1" dirty="0">
              <a:solidFill>
                <a:srgbClr val="00B050"/>
              </a:solidFill>
            </a:endParaRPr>
          </a:p>
        </p:txBody>
      </p:sp>
      <p:pic>
        <p:nvPicPr>
          <p:cNvPr id="4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85728"/>
            <a:ext cx="4103897" cy="55848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85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73400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32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 е з а л е ж н а   а д   м е с ц а   ў   с к а з е</a:t>
            </a:r>
            <a:endParaRPr lang="ru-RU" sz="3200" b="1" i="1" dirty="0" smtClean="0">
              <a:latin typeface="Arial" pitchFamily="34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643174" y="5214950"/>
            <a:ext cx="57864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Салдат ішоў</a:t>
            </a:r>
            <a:r>
              <a:rPr lang="be-BY" sz="2400" i="1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,нягледзячы на боль</a:t>
            </a:r>
            <a:r>
              <a:rPr lang="be-BY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lang="be-BY" sz="2400" i="1" dirty="0" smtClean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1142984"/>
            <a:ext cx="3118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sz="3200" b="1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адасабляюцца  </a:t>
            </a:r>
            <a:r>
              <a:rPr lang="be-BY" sz="3200" b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lang="ru-RU" sz="3200" dirty="0" smtClean="0"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61027">
            <a:off x="214282" y="2214554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1)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акалічнасці,выражаныя</a:t>
            </a: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дзеепрыслоўным зваротам:</a:t>
            </a:r>
            <a:endParaRPr lang="ru-RU" sz="2400" dirty="0" smtClean="0"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2857496"/>
            <a:ext cx="64294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2400" i="1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Адарваўшыся ад зямлі,</a:t>
            </a:r>
            <a:r>
              <a:rPr lang="be-BY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жаўрук адразу пачынае песню.</a:t>
            </a:r>
            <a:endParaRPr lang="ru-RU" sz="2400" i="1" dirty="0">
              <a:latin typeface="Monotype Corsiva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26199">
            <a:off x="1571604" y="4643446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2)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Назоўнік з прыназоўнікам </a:t>
            </a:r>
            <a:r>
              <a:rPr lang="be-BY" sz="24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нягледзячы на:</a:t>
            </a:r>
            <a:endParaRPr lang="ru-RU" sz="2400" dirty="0" smtClean="0">
              <a:latin typeface="Arial" pitchFamily="34" charset="0"/>
            </a:endParaRPr>
          </a:p>
        </p:txBody>
      </p:sp>
      <p:pic>
        <p:nvPicPr>
          <p:cNvPr id="20482" name="Picture 2" descr="D:\школа\картинки\Люди\CRCTR21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357166"/>
            <a:ext cx="1581178" cy="2357454"/>
          </a:xfrm>
          <a:prstGeom prst="rect">
            <a:avLst/>
          </a:prstGeom>
          <a:noFill/>
        </p:spPr>
      </p:pic>
      <p:sp>
        <p:nvSpPr>
          <p:cNvPr id="10" name="Управляющая кнопка: далее 9">
            <a:hlinkClick r:id="" action="ppaction://hlinkshowjump?jump=nextslide" highlightClick="1">
              <a:snd r:embed="rId4" name="chimes.wav" builtIn="1"/>
            </a:hlinkClick>
          </p:cNvPr>
          <p:cNvSpPr/>
          <p:nvPr/>
        </p:nvSpPr>
        <p:spPr>
          <a:xfrm>
            <a:off x="7715272" y="6072206"/>
            <a:ext cx="104241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30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 rot="418403">
            <a:off x="1661102" y="1679840"/>
            <a:ext cx="72152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1)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устойлівыя выразы(фразеалагізмы):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be-BY" sz="24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714613" y="714356"/>
            <a:ext cx="342902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e-BY" sz="4000" b="1" i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не</a:t>
            </a:r>
            <a:r>
              <a:rPr lang="be-BY" sz="2400" b="1" i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адасабляюцца</a:t>
            </a:r>
            <a:r>
              <a:rPr lang="be-BY" sz="2400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be-BY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0"/>
            <a:ext cx="6643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be-BY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Незалежна ад месца ў сказе</a:t>
            </a:r>
            <a:r>
              <a:rPr kumimoji="0" lang="be-BY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…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be-BY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 rot="548077">
            <a:off x="672521" y="3804760"/>
            <a:ext cx="84296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2)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дзеепрыслоўнае словазлучэнне,у якое ўваходзіць займеннік</a:t>
            </a:r>
            <a:r>
              <a:rPr kumimoji="0" lang="be-BY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be-BY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be-BY" sz="24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калі</a:t>
            </a:r>
            <a:r>
              <a:rPr kumimoji="0" lang="be-BY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гэты займеннік з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яўляецца злучальным словам у даданым азначальным сказе: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29058" y="2357430"/>
            <a:ext cx="49291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be-BY" sz="2400" i="1" dirty="0" smtClean="0"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5214950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e-BY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Каму падабаюцца кнігі,</a:t>
            </a:r>
            <a:r>
              <a:rPr lang="be-BY" sz="2400" i="1" u="sng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чытаючы якія </a:t>
            </a:r>
            <a:r>
              <a:rPr lang="be-BY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можна заснуць?</a:t>
            </a:r>
            <a:endParaRPr lang="ru-RU" sz="24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71604" y="2500306"/>
            <a:ext cx="72152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be-BY" sz="24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Нядобра,калі дзеці растуць </a:t>
            </a:r>
            <a:r>
              <a:rPr lang="be-BY" sz="2400" i="1" u="sng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на лес гледзячы</a:t>
            </a:r>
            <a:endParaRPr lang="ru-RU" sz="2400" i="1" u="sng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143372" y="4429132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</a:t>
            </a:r>
            <a:endParaRPr lang="ru-RU" sz="2400" dirty="0" smtClean="0">
              <a:latin typeface="Arial" pitchFamily="34" charset="0"/>
            </a:endParaRPr>
          </a:p>
        </p:txBody>
      </p:sp>
      <p:pic>
        <p:nvPicPr>
          <p:cNvPr id="4102" name="Picture 6" descr="D:\школа\картинки\Люди\CRCTR12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9520" y="0"/>
            <a:ext cx="1549395" cy="1956354"/>
          </a:xfrm>
          <a:prstGeom prst="rect">
            <a:avLst/>
          </a:prstGeom>
          <a:noFill/>
        </p:spPr>
      </p:pic>
      <p:sp>
        <p:nvSpPr>
          <p:cNvPr id="13" name="Стрелка влево 12"/>
          <p:cNvSpPr/>
          <p:nvPr/>
        </p:nvSpPr>
        <p:spPr>
          <a:xfrm>
            <a:off x="285720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16" name="Управляющая кнопка: далее 15">
            <a:hlinkClick r:id="" action="ppaction://hlinkshowjump?jump=previousslide" highlightClick="1"/>
          </p:cNvPr>
          <p:cNvSpPr/>
          <p:nvPr/>
        </p:nvSpPr>
        <p:spPr>
          <a:xfrm>
            <a:off x="1285852" y="6215082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7929586" y="6143644"/>
            <a:ext cx="1042416" cy="54237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2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2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15362" grpId="0"/>
      <p:bldP spid="7" grpId="0"/>
      <p:bldP spid="4098" grpId="0"/>
      <p:bldP spid="14" grpId="0"/>
      <p:bldP spid="1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357166"/>
            <a:ext cx="49023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32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Незалежна ад месца ў сказе</a:t>
            </a:r>
            <a:endParaRPr lang="ru-RU" sz="3200" b="1" i="1" dirty="0" smtClean="0"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8926" y="928670"/>
            <a:ext cx="36248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sz="4000" b="1" i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не</a:t>
            </a:r>
            <a:r>
              <a:rPr lang="be-BY" sz="2800" b="1" i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адасабляюцца</a:t>
            </a:r>
            <a:r>
              <a:rPr lang="be-BY" sz="2800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lang="be-BY" sz="2800" b="1" dirty="0" smtClean="0">
              <a:solidFill>
                <a:srgbClr val="C00000"/>
              </a:solidFill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416396">
            <a:off x="616880" y="1871415"/>
            <a:ext cx="74001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3)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акалічнасць(дзеепрыслоўе і дзеепрыслоўны зварот),перад якой стаіць узмацняльная часціца </a:t>
            </a:r>
            <a:r>
              <a:rPr lang="be-BY" sz="24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і(ды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) або часціца </a:t>
            </a:r>
            <a:r>
              <a:rPr lang="be-BY" sz="24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толькі,нават:</a:t>
            </a:r>
            <a:endParaRPr lang="ru-RU" sz="2400" dirty="0" smtClean="0"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3214686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Гэта можна зрабіць</a:t>
            </a:r>
            <a:r>
              <a:rPr lang="be-BY" sz="24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e-BY" sz="2400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нават </a:t>
            </a:r>
            <a:r>
              <a:rPr lang="be-BY" sz="2400" i="1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 звяртаючыся  па дапамогу.</a:t>
            </a:r>
            <a:endParaRPr lang="ru-RU" sz="2400" i="1" u="sng" dirty="0">
              <a:latin typeface="Monotype Corsiva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435215">
            <a:off x="784345" y="4481218"/>
            <a:ext cx="76438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4)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Прыслоўе+і+дзеепрыслоўе(дзеепрыслоўны зварот):</a:t>
            </a:r>
            <a:endParaRPr lang="ru-RU" sz="2400" dirty="0" smtClean="0"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5286388"/>
            <a:ext cx="68580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4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Ён адказаў </a:t>
            </a:r>
            <a:r>
              <a:rPr lang="be-BY" sz="2400" i="1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хутка і не задумваючыся</a:t>
            </a:r>
            <a:endParaRPr lang="be-BY" sz="2400" i="1" u="sng" dirty="0" smtClean="0">
              <a:latin typeface="Monotype Corsiva" pitchFamily="66" charset="0"/>
            </a:endParaRPr>
          </a:p>
        </p:txBody>
      </p:sp>
      <p:pic>
        <p:nvPicPr>
          <p:cNvPr id="8" name="Picture 6" descr="D:\школа\картинки\Люди\CRCTR12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428604"/>
            <a:ext cx="1549395" cy="1956354"/>
          </a:xfrm>
          <a:prstGeom prst="rect">
            <a:avLst/>
          </a:prstGeom>
          <a:noFill/>
        </p:spPr>
      </p:pic>
      <p:sp>
        <p:nvSpPr>
          <p:cNvPr id="11" name="Стрелка влево 10"/>
          <p:cNvSpPr/>
          <p:nvPr/>
        </p:nvSpPr>
        <p:spPr>
          <a:xfrm>
            <a:off x="214282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previousslide" highlightClick="1"/>
          </p:cNvPr>
          <p:cNvSpPr/>
          <p:nvPr/>
        </p:nvSpPr>
        <p:spPr>
          <a:xfrm>
            <a:off x="1214414" y="6215082"/>
            <a:ext cx="1042416" cy="5000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929586" y="6215082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34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84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 rot="21020675">
            <a:off x="375050" y="1522127"/>
            <a:ext cx="378618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e-BY" sz="2800" b="1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be-BY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дасабляюцца</a:t>
            </a:r>
            <a:r>
              <a:rPr kumimoji="0" lang="be-BY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e-B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перад дзеясловам-выказнікам: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be-BY" sz="2800" dirty="0" smtClean="0"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618021">
            <a:off x="4681930" y="2176770"/>
            <a:ext cx="378621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be-BY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не</a:t>
            </a:r>
            <a:r>
              <a:rPr kumimoji="0" lang="be-BY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адасабляюцца</a:t>
            </a:r>
            <a:r>
              <a:rPr kumimoji="0" lang="be-BY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be-B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пасля дзеяслова-выказніка  адзіночныя акалічнасці спосабу </a:t>
            </a:r>
            <a:r>
              <a:rPr kumimoji="0" lang="be-BY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дзеяння: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be-BY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285728"/>
            <a:ext cx="59293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be-BY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Акалічнасці,выражаныя адзіночным дзеепрыслоўем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4357694"/>
            <a:ext cx="457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2200" dirty="0" smtClean="0">
                <a:solidFill>
                  <a:srgbClr val="FF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!!!</a:t>
            </a:r>
            <a:r>
              <a:rPr lang="be-BY" sz="2200" u="sng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Параўнайце</a:t>
            </a:r>
            <a:r>
              <a:rPr lang="be-BY" sz="22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:1)Несцяровіч не адказаў,</a:t>
            </a:r>
            <a:r>
              <a:rPr lang="be-BY" sz="22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чакаючы(</a:t>
            </a:r>
            <a:r>
              <a:rPr lang="be-BY" sz="22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акалічнасць прычыны)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2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                      2)Не кажы гоп,</a:t>
            </a:r>
            <a:r>
              <a:rPr lang="be-BY" sz="22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не</a:t>
            </a:r>
            <a:r>
              <a:rPr lang="be-BY" sz="22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e-BY" sz="2200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пераскочыўшы</a:t>
            </a:r>
            <a:r>
              <a:rPr lang="be-BY" sz="22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(акалічнасць умовы)   </a:t>
            </a:r>
            <a:endParaRPr lang="be-BY" sz="2200" dirty="0" smtClean="0">
              <a:latin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4286256"/>
            <a:ext cx="4071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Нельга чытаць</a:t>
            </a:r>
            <a:r>
              <a:rPr lang="be-BY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(як?) </a:t>
            </a:r>
            <a:r>
              <a:rPr lang="be-BY" sz="2800" i="1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лежачы</a:t>
            </a:r>
            <a:endParaRPr lang="ru-RU" sz="2800" u="sng" dirty="0"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48" y="2857496"/>
            <a:ext cx="29482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2800" i="1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Гуляючы</a:t>
            </a:r>
            <a:r>
              <a:rPr lang="be-BY" sz="2800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be-BY" sz="28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розуму не прыдбаеш</a:t>
            </a:r>
            <a:r>
              <a:rPr lang="be-BY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 smtClean="0">
              <a:latin typeface="Monotype Corsiva" pitchFamily="66" charset="0"/>
            </a:endParaRPr>
          </a:p>
        </p:txBody>
      </p:sp>
      <p:pic>
        <p:nvPicPr>
          <p:cNvPr id="3076" name="Picture 4" descr="D:\школа\картинки\Люди\CRCTR23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0"/>
            <a:ext cx="1906585" cy="2311483"/>
          </a:xfrm>
          <a:prstGeom prst="rect">
            <a:avLst/>
          </a:prstGeom>
          <a:noFill/>
        </p:spPr>
      </p:pic>
      <p:sp>
        <p:nvSpPr>
          <p:cNvPr id="11" name="Стрелка влево 10"/>
          <p:cNvSpPr/>
          <p:nvPr/>
        </p:nvSpPr>
        <p:spPr>
          <a:xfrm>
            <a:off x="357158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previousslide" highlightClick="1"/>
          </p:cNvPr>
          <p:cNvSpPr/>
          <p:nvPr/>
        </p:nvSpPr>
        <p:spPr>
          <a:xfrm>
            <a:off x="1214414" y="6215082"/>
            <a:ext cx="1042416" cy="5000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929586" y="6215082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4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4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355501">
            <a:off x="344220" y="2145380"/>
            <a:ext cx="84296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) 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Калі перад адасобленай акалічнасцю стаіць злучнік,які звязвае іншыя члены сказа або часткі складанага сказа,то пасля гэтага злучніка ставіцца коска.Іншыя знакі прыпынку  ў такіх сказах ставяцца на аснове агульнага правіла</a:t>
            </a:r>
            <a:r>
              <a:rPr lang="be-BY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357166"/>
            <a:ext cx="48181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32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Злучнікі пры адасобленых акалічнасцях</a:t>
            </a:r>
            <a:endParaRPr lang="be-BY" sz="3200" dirty="0" smtClean="0"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071942"/>
            <a:ext cx="8001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sz="32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Не стойце на адным месцы,а</a:t>
            </a:r>
            <a:r>
              <a:rPr lang="be-BY" sz="3200" b="1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,пераадольваючы цяжкасці,</a:t>
            </a:r>
            <a:r>
              <a:rPr lang="be-BY" sz="32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заўсёды імкніцеся наперад(не стойце, а імкніцеся)</a:t>
            </a:r>
            <a:endParaRPr lang="be-BY" sz="3200" i="1" dirty="0" smtClean="0">
              <a:latin typeface="Monotype Corsiva" pitchFamily="66" charset="0"/>
            </a:endParaRPr>
          </a:p>
        </p:txBody>
      </p:sp>
      <p:pic>
        <p:nvPicPr>
          <p:cNvPr id="5" name="Picture 2" descr="D:\школа\картинки\Люди2\FRDAY07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02402"/>
            <a:ext cx="1714512" cy="2190733"/>
          </a:xfrm>
          <a:prstGeom prst="rect">
            <a:avLst/>
          </a:prstGeom>
          <a:noFill/>
        </p:spPr>
      </p:pic>
      <p:sp>
        <p:nvSpPr>
          <p:cNvPr id="7" name="Стрелка влево 6"/>
          <p:cNvSpPr/>
          <p:nvPr/>
        </p:nvSpPr>
        <p:spPr>
          <a:xfrm>
            <a:off x="357158" y="6143644"/>
            <a:ext cx="1071570" cy="55607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previousslide" highlightClick="1"/>
          </p:cNvPr>
          <p:cNvSpPr/>
          <p:nvPr/>
        </p:nvSpPr>
        <p:spPr>
          <a:xfrm>
            <a:off x="1357290" y="6143644"/>
            <a:ext cx="1042416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929586" y="6215082"/>
            <a:ext cx="1000132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85720" y="500042"/>
            <a:ext cx="72152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Злучнікі пры адасобленых акалічнасцях</a:t>
            </a:r>
            <a:endParaRPr kumimoji="0" lang="be-BY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331996">
            <a:off x="469462" y="1492067"/>
            <a:ext cx="72986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)  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Коска не ставіцца паміж злунікам </a:t>
            </a:r>
            <a:r>
              <a:rPr kumimoji="0" lang="be-BY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be-B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і дзеепрыслоўем(дзеепрыслоўным зваротам),калі пропуск адасобленай акалічнасці парушае структуру сказа 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3357562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32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Кожны тыдзень бацькі хадзілі ў тэатр,а </a:t>
            </a:r>
            <a:r>
              <a:rPr lang="be-BY" sz="3200" b="1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вярнуўшыся дадому</a:t>
            </a:r>
            <a:r>
              <a:rPr lang="be-BY" sz="3200" b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be-BY" sz="32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абмяркоўвалі п’есу,майстэрства акцёраў,афармленне спектакля.</a:t>
            </a:r>
            <a:endParaRPr lang="be-BY" sz="3200" dirty="0" smtClean="0">
              <a:latin typeface="Monotype Corsiva" pitchFamily="66" charset="0"/>
            </a:endParaRPr>
          </a:p>
        </p:txBody>
      </p:sp>
      <p:pic>
        <p:nvPicPr>
          <p:cNvPr id="1026" name="Picture 2" descr="D:\школа\картинки\Люди2\FRDAY07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642918"/>
            <a:ext cx="1789063" cy="2285991"/>
          </a:xfrm>
          <a:prstGeom prst="rect">
            <a:avLst/>
          </a:prstGeom>
          <a:noFill/>
        </p:spPr>
      </p:pic>
      <p:sp>
        <p:nvSpPr>
          <p:cNvPr id="10" name="Управляющая кнопка: далее 9">
            <a:hlinkClick r:id="" action="ppaction://hlinkshowjump?jump=nextslide" highlightClick="1">
              <a:snd r:embed="rId3" name="chimes.wav" builtIn="1"/>
            </a:hlinkClick>
          </p:cNvPr>
          <p:cNvSpPr/>
          <p:nvPr/>
        </p:nvSpPr>
        <p:spPr>
          <a:xfrm>
            <a:off x="1785918" y="6072206"/>
            <a:ext cx="1042416" cy="5000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лево 6"/>
          <p:cNvSpPr/>
          <p:nvPr/>
        </p:nvSpPr>
        <p:spPr>
          <a:xfrm>
            <a:off x="785786" y="6072206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929586" y="6143644"/>
            <a:ext cx="1042416" cy="571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0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439872">
            <a:off x="617687" y="2540794"/>
            <a:ext cx="7429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be-BY" sz="2400" dirty="0" smtClean="0">
                <a:solidFill>
                  <a:srgbClr val="C0000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3) 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Паміж дзвюма акалічнасцямі,выражанымі дзеепрыслоўямі ці  дзеепрыслоўнымі зваротамі і звязанымі злучнікам </a:t>
            </a:r>
            <a:r>
              <a:rPr lang="be-BY" sz="24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be-BY" sz="2400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,коска не ставіцца.</a:t>
            </a:r>
            <a:endParaRPr lang="ru-RU" sz="2400" dirty="0" smtClean="0"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929066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be-BY" sz="32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Вецер</a:t>
            </a:r>
            <a:r>
              <a:rPr lang="be-BY" sz="32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e-BY" sz="32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налятаў,зрываючы лісце з дрэў </a:t>
            </a:r>
            <a:r>
              <a:rPr lang="be-BY" sz="3200" b="1" i="1" u="sng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і</a:t>
            </a:r>
            <a:r>
              <a:rPr lang="be-BY" sz="3200" b="1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be-BY" sz="3200" i="1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размятаючы яго па дарожках парку.</a:t>
            </a:r>
            <a:endParaRPr lang="be-BY" sz="3200" i="1" dirty="0" smtClean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357166"/>
            <a:ext cx="46752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be-BY" sz="3200" b="1" i="1" dirty="0" smtClean="0">
                <a:latin typeface="Arial Narrow" pitchFamily="34" charset="0"/>
                <a:ea typeface="Calibri" pitchFamily="34" charset="0"/>
                <a:cs typeface="Times New Roman" pitchFamily="18" charset="0"/>
              </a:rPr>
              <a:t>Злучнікі пры адасобленых акалічнасцях</a:t>
            </a:r>
            <a:endParaRPr lang="be-BY" sz="3200" dirty="0" smtClean="0">
              <a:latin typeface="Arial" pitchFamily="34" charset="0"/>
            </a:endParaRPr>
          </a:p>
        </p:txBody>
      </p:sp>
      <p:pic>
        <p:nvPicPr>
          <p:cNvPr id="5" name="Picture 2" descr="D:\школа\картинки\Люди2\FRDAY07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571480"/>
            <a:ext cx="1714512" cy="2190733"/>
          </a:xfrm>
          <a:prstGeom prst="rect">
            <a:avLst/>
          </a:prstGeom>
          <a:noFill/>
        </p:spPr>
      </p:pic>
      <p:sp>
        <p:nvSpPr>
          <p:cNvPr id="7" name="Стрелка влево 6"/>
          <p:cNvSpPr/>
          <p:nvPr/>
        </p:nvSpPr>
        <p:spPr>
          <a:xfrm>
            <a:off x="785786" y="621508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/>
              <a:t>назад</a:t>
            </a:r>
            <a:endParaRPr lang="ru-RU" dirty="0"/>
          </a:p>
        </p:txBody>
      </p:sp>
      <p:sp>
        <p:nvSpPr>
          <p:cNvPr id="8" name="Управляющая кнопка: далее 7">
            <a:hlinkClick r:id="" action="ppaction://hlinkshowjump?jump=previousslide" highlightClick="1"/>
          </p:cNvPr>
          <p:cNvSpPr/>
          <p:nvPr/>
        </p:nvSpPr>
        <p:spPr>
          <a:xfrm>
            <a:off x="1714480" y="6143644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858148" y="6286520"/>
            <a:ext cx="1042416" cy="4286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школа\картинки\Люди\CRCTR14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52" y="1428736"/>
            <a:ext cx="3286148" cy="447197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2857496"/>
            <a:ext cx="46434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e-BY" sz="3200" dirty="0" smtClean="0">
                <a:latin typeface="Monotype Corsiva" pitchFamily="66" charset="0"/>
              </a:rPr>
              <a:t>Наступнае заданне дапаможа табе прверыць  уласнае ўменне прымяняць тэарэтычныя веды на практыцы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1206557">
            <a:off x="928662" y="571480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2800" b="1" i="1" dirty="0" smtClean="0"/>
              <a:t>Не памыляецца толькі той,хто нічога не рабіць</a:t>
            </a:r>
            <a:endParaRPr lang="ru-RU" sz="2800" b="1" i="1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715272" y="6143644"/>
            <a:ext cx="1042416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456</Words>
  <Application>Microsoft Office PowerPoint</Application>
  <PresentationFormat>Экран (4:3)</PresentationFormat>
  <Paragraphs>63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46</cp:revision>
  <dcterms:created xsi:type="dcterms:W3CDTF">2009-03-15T08:08:53Z</dcterms:created>
  <dcterms:modified xsi:type="dcterms:W3CDTF">2009-03-17T16:27:39Z</dcterms:modified>
</cp:coreProperties>
</file>