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60" r:id="rId2"/>
    <p:sldId id="261" r:id="rId3"/>
    <p:sldId id="262" r:id="rId4"/>
    <p:sldId id="256" r:id="rId5"/>
    <p:sldId id="258" r:id="rId6"/>
    <p:sldId id="257" r:id="rId7"/>
    <p:sldId id="263" r:id="rId8"/>
    <p:sldId id="264" r:id="rId9"/>
    <p:sldId id="265" r:id="rId10"/>
    <p:sldId id="25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P" initials="X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05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5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B0654-BE0A-4BC8-B7AB-E847AED6CBE2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22EAD-615E-4935-BBDA-5AE67184A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22EAD-615E-4935-BBDA-5AE67184A74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22EAD-615E-4935-BBDA-5AE67184A74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5BB9-4ABE-4BE3-8468-41FC3C90B159}" type="datetimeFigureOut">
              <a:rPr lang="ru-RU" smtClean="0"/>
              <a:pPr/>
              <a:t>22.03.2009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41846-3F08-429F-B727-5D21E5C224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slide" Target="slide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slide" Target="slide5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1.jpe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8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рдце 6"/>
          <p:cNvSpPr/>
          <p:nvPr/>
        </p:nvSpPr>
        <p:spPr>
          <a:xfrm>
            <a:off x="142844" y="142852"/>
            <a:ext cx="1857388" cy="121444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4282" y="285728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dirty="0" smtClean="0">
                <a:solidFill>
                  <a:srgbClr val="FFFF00"/>
                </a:solidFill>
                <a:latin typeface="Monotype Corsiva" pitchFamily="66" charset="0"/>
                <a:cs typeface="Raavi" pitchFamily="2"/>
              </a:rPr>
              <a:t>Вітаю  цябе, дружа</a:t>
            </a:r>
            <a:r>
              <a:rPr lang="be-BY" sz="2400" dirty="0" smtClean="0">
                <a:solidFill>
                  <a:srgbClr val="FFFF00"/>
                </a:solidFill>
                <a:latin typeface="Monotype Corsiva" pitchFamily="66" charset="0"/>
              </a:rPr>
              <a:t>!</a:t>
            </a:r>
            <a:endParaRPr lang="ru-RU" sz="2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4612" y="857232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dirty="0" smtClean="0">
                <a:latin typeface="Monotype Corsiva" pitchFamily="66" charset="0"/>
              </a:rPr>
              <a:t>Тэма  нашай сённяшняй сустрэчы: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00174"/>
            <a:ext cx="88583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Microsoft Sans Serif" pitchFamily="34" charset="0"/>
              </a:rPr>
              <a:t>“</a:t>
            </a:r>
            <a:r>
              <a:rPr lang="be-BY" sz="72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Microsoft Sans Serif" pitchFamily="34" charset="0"/>
              </a:rPr>
              <a:t>Правапіс галосных у складаных словах”</a:t>
            </a:r>
            <a:endParaRPr lang="ru-RU" sz="72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Microsoft Sans Serif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39" y="4714884"/>
            <a:ext cx="8572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 err="1" smtClean="0">
                <a:latin typeface="Monotype Corsiva" pitchFamily="66" charset="0"/>
              </a:rPr>
              <a:t>Запрашаю</a:t>
            </a:r>
            <a:r>
              <a:rPr lang="ru-RU" sz="3200" u="sng" dirty="0" smtClean="0">
                <a:latin typeface="Monotype Corsiva" pitchFamily="66" charset="0"/>
              </a:rPr>
              <a:t>  да </a:t>
            </a:r>
            <a:r>
              <a:rPr lang="ru-RU" sz="3200" u="sng" dirty="0" err="1" smtClean="0">
                <a:latin typeface="Monotype Corsiva" pitchFamily="66" charset="0"/>
              </a:rPr>
              <a:t>напружанай</a:t>
            </a:r>
            <a:r>
              <a:rPr lang="ru-RU" sz="3200" u="sng" dirty="0" smtClean="0">
                <a:latin typeface="Monotype Corsiva" pitchFamily="66" charset="0"/>
              </a:rPr>
              <a:t>  </a:t>
            </a:r>
            <a:r>
              <a:rPr lang="ru-RU" sz="3200" u="sng" dirty="0" err="1" smtClean="0">
                <a:latin typeface="Monotype Corsiva" pitchFamily="66" charset="0"/>
              </a:rPr>
              <a:t>сур’ёзнай</a:t>
            </a:r>
            <a:r>
              <a:rPr lang="ru-RU" sz="3200" u="sng" dirty="0" smtClean="0">
                <a:latin typeface="Monotype Corsiva" pitchFamily="66" charset="0"/>
              </a:rPr>
              <a:t> </a:t>
            </a:r>
            <a:r>
              <a:rPr lang="ru-RU" sz="3200" u="sng" dirty="0" err="1" smtClean="0">
                <a:latin typeface="Monotype Corsiva" pitchFamily="66" charset="0"/>
              </a:rPr>
              <a:t>работы,выканаўшы</a:t>
            </a:r>
            <a:r>
              <a:rPr lang="ru-RU" sz="3200" u="sng" dirty="0" smtClean="0">
                <a:latin typeface="Monotype Corsiva" pitchFamily="66" charset="0"/>
              </a:rPr>
              <a:t> </a:t>
            </a:r>
            <a:r>
              <a:rPr lang="ru-RU" sz="3200" u="sng" dirty="0" err="1" smtClean="0">
                <a:latin typeface="Monotype Corsiva" pitchFamily="66" charset="0"/>
              </a:rPr>
              <a:t>якую,ты</a:t>
            </a:r>
            <a:r>
              <a:rPr lang="ru-RU" sz="3200" u="sng" dirty="0" smtClean="0">
                <a:latin typeface="Monotype Corsiva" pitchFamily="66" charset="0"/>
              </a:rPr>
              <a:t> </a:t>
            </a:r>
            <a:r>
              <a:rPr lang="ru-RU" sz="3200" u="sng" dirty="0" err="1" smtClean="0">
                <a:latin typeface="Monotype Corsiva" pitchFamily="66" charset="0"/>
              </a:rPr>
              <a:t>зможаш</a:t>
            </a:r>
            <a:r>
              <a:rPr lang="ru-RU" sz="3200" u="sng" dirty="0" smtClean="0">
                <a:latin typeface="Monotype Corsiva" pitchFamily="66" charset="0"/>
              </a:rPr>
              <a:t>…</a:t>
            </a:r>
            <a:endParaRPr lang="ru-RU" sz="3200" u="sng" dirty="0">
              <a:latin typeface="Monotype Corsiva" pitchFamily="66" charset="0"/>
            </a:endParaRPr>
          </a:p>
        </p:txBody>
      </p:sp>
      <p:pic>
        <p:nvPicPr>
          <p:cNvPr id="4098" name="Picture 2" descr="D:\картинки\КАРТИНКИ\Новая папка\Компьютер и люди\HACKR12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786322"/>
            <a:ext cx="928694" cy="1285884"/>
          </a:xfrm>
          <a:prstGeom prst="rect">
            <a:avLst/>
          </a:prstGeom>
          <a:noFill/>
        </p:spPr>
      </p:pic>
      <p:sp>
        <p:nvSpPr>
          <p:cNvPr id="10" name="Управляющая кнопка: далее 9">
            <a:hlinkClick r:id="rId4" action="ppaction://hlinksldjump" highlightClick="1"/>
          </p:cNvPr>
          <p:cNvSpPr/>
          <p:nvPr/>
        </p:nvSpPr>
        <p:spPr>
          <a:xfrm>
            <a:off x="7858148" y="6215082"/>
            <a:ext cx="1042416" cy="4709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28794" y="285728"/>
            <a:ext cx="50720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000" b="1" u="sng" dirty="0" smtClean="0"/>
              <a:t>Выпішы  словы,якія напісаны правільна: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14942" y="928670"/>
            <a:ext cx="24331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2400" dirty="0" smtClean="0"/>
              <a:t>6.шэсцікласнік;</a:t>
            </a:r>
          </a:p>
          <a:p>
            <a:r>
              <a:rPr lang="be-BY" sz="2400" dirty="0" smtClean="0"/>
              <a:t>7.матацыклетны;</a:t>
            </a:r>
          </a:p>
          <a:p>
            <a:r>
              <a:rPr lang="be-BY" sz="2400" dirty="0" smtClean="0"/>
              <a:t>8.штодзень</a:t>
            </a:r>
          </a:p>
          <a:p>
            <a:r>
              <a:rPr lang="be-BY" sz="2400" dirty="0" smtClean="0"/>
              <a:t>9.рэдказубы;</a:t>
            </a:r>
          </a:p>
          <a:p>
            <a:r>
              <a:rPr lang="be-BY" sz="2400" dirty="0" smtClean="0"/>
              <a:t>10.сваечасова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728" y="4714884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а)2,3,5,6,10                  б)1,4,6,8,9                    в)1,4,7,8,9,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107154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e-BY" sz="2400" dirty="0" smtClean="0"/>
              <a:t>1.усходазнаўства</a:t>
            </a:r>
          </a:p>
          <a:p>
            <a:r>
              <a:rPr lang="be-BY" sz="2400" dirty="0" smtClean="0"/>
              <a:t>2.паўнагалоссе;</a:t>
            </a:r>
          </a:p>
          <a:p>
            <a:r>
              <a:rPr lang="be-BY" sz="2400" dirty="0" smtClean="0"/>
              <a:t>3.новамодны;</a:t>
            </a:r>
          </a:p>
          <a:p>
            <a:r>
              <a:rPr lang="be-BY" sz="2400" dirty="0" smtClean="0"/>
              <a:t>4.попелаўлоўнік;</a:t>
            </a:r>
          </a:p>
          <a:p>
            <a:r>
              <a:rPr lang="be-BY" sz="2400" dirty="0" smtClean="0"/>
              <a:t>5.сонцапёк;</a:t>
            </a:r>
            <a:endParaRPr lang="ru-RU" sz="2400" dirty="0"/>
          </a:p>
        </p:txBody>
      </p:sp>
      <p:pic>
        <p:nvPicPr>
          <p:cNvPr id="26626" name="Picture 2" descr="D:\картинки\КАРТИНКИ\Новая папка\Люди\CRCTR53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8452" y="1142985"/>
            <a:ext cx="1445769" cy="2214578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643042" y="407194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dirty="0" smtClean="0"/>
              <a:t>Варыянты адказу:</a:t>
            </a:r>
            <a:endParaRPr lang="ru-RU" dirty="0"/>
          </a:p>
        </p:txBody>
      </p:sp>
      <p:sp>
        <p:nvSpPr>
          <p:cNvPr id="11" name="Управляющая кнопка: настраиваемая 10">
            <a:hlinkClick r:id="rId4" action="ppaction://hlinksldjump" highlightClick="1"/>
          </p:cNvPr>
          <p:cNvSpPr/>
          <p:nvPr/>
        </p:nvSpPr>
        <p:spPr>
          <a:xfrm>
            <a:off x="6286512" y="6000768"/>
            <a:ext cx="2328300" cy="61378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Да тэорыі   </a:t>
            </a:r>
            <a:endParaRPr lang="ru-RU" dirty="0"/>
          </a:p>
        </p:txBody>
      </p:sp>
      <p:sp>
        <p:nvSpPr>
          <p:cNvPr id="13" name="Управляющая кнопка: настраиваемая 12">
            <a:hlinkClick r:id="rId5" action="ppaction://hlinksldjump" highlightClick="1"/>
          </p:cNvPr>
          <p:cNvSpPr/>
          <p:nvPr/>
        </p:nvSpPr>
        <p:spPr>
          <a:xfrm>
            <a:off x="1500166" y="5000636"/>
            <a:ext cx="1357322" cy="4709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настраиваемая 14">
            <a:hlinkClick r:id="rId6" action="ppaction://hlinksldjump" highlightClick="1"/>
          </p:cNvPr>
          <p:cNvSpPr/>
          <p:nvPr/>
        </p:nvSpPr>
        <p:spPr>
          <a:xfrm>
            <a:off x="5357818" y="5000636"/>
            <a:ext cx="1428760" cy="4709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страиваемая 16">
            <a:hlinkClick r:id="rId7" action="ppaction://hlinksldjump" highlightClick="1"/>
          </p:cNvPr>
          <p:cNvSpPr/>
          <p:nvPr/>
        </p:nvSpPr>
        <p:spPr>
          <a:xfrm>
            <a:off x="3428992" y="5000636"/>
            <a:ext cx="1399606" cy="4709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8001024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rId3" action="ppaction://hlinksldjump" highlightClick="1"/>
          </p:cNvPr>
          <p:cNvSpPr/>
          <p:nvPr/>
        </p:nvSpPr>
        <p:spPr>
          <a:xfrm>
            <a:off x="1928794" y="4786322"/>
            <a:ext cx="5000660" cy="8995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800" dirty="0" smtClean="0">
                <a:solidFill>
                  <a:srgbClr val="FFFF00"/>
                </a:solidFill>
              </a:rPr>
              <a:t>Паспрабуй яшчэ раз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0716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e-BY" sz="2400" dirty="0" smtClean="0"/>
              <a:t>1.усх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да/</a:t>
            </a:r>
            <a:r>
              <a:rPr lang="be-BY" sz="2400" i="1" u="sng" dirty="0" smtClean="0"/>
              <a:t>знаўства</a:t>
            </a:r>
            <a:r>
              <a:rPr lang="be-BY" sz="2400" dirty="0" smtClean="0"/>
              <a:t>;</a:t>
            </a:r>
          </a:p>
          <a:p>
            <a:r>
              <a:rPr lang="be-BY" sz="2400" dirty="0" smtClean="0"/>
              <a:t>4.п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пела/</a:t>
            </a:r>
            <a:r>
              <a:rPr lang="be-BY" sz="2400" dirty="0" smtClean="0">
                <a:solidFill>
                  <a:srgbClr val="C00000"/>
                </a:solidFill>
              </a:rPr>
              <a:t>ў</a:t>
            </a:r>
            <a:r>
              <a:rPr lang="be-BY" sz="2400" dirty="0" smtClean="0"/>
              <a:t>лоўнік;</a:t>
            </a:r>
          </a:p>
          <a:p>
            <a:r>
              <a:rPr lang="be-BY" sz="2400" dirty="0" smtClean="0"/>
              <a:t>5.с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нца/пёк;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2143116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400" dirty="0" smtClean="0"/>
              <a:t>6.</a:t>
            </a:r>
            <a:r>
              <a:rPr lang="be-BY" sz="2400" u="sng" dirty="0" smtClean="0"/>
              <a:t>ш</a:t>
            </a:r>
            <a:r>
              <a:rPr lang="be-BY" sz="2400" u="sng" dirty="0" smtClean="0">
                <a:solidFill>
                  <a:srgbClr val="FF0000"/>
                </a:solidFill>
              </a:rPr>
              <a:t>а</a:t>
            </a:r>
            <a:r>
              <a:rPr lang="be-BY" sz="2400" u="sng" dirty="0" smtClean="0"/>
              <a:t>сці</a:t>
            </a:r>
            <a:r>
              <a:rPr lang="be-BY" sz="2400" dirty="0" smtClean="0"/>
              <a:t>/класнік(</a:t>
            </a:r>
            <a:r>
              <a:rPr lang="be-BY" dirty="0" smtClean="0"/>
              <a:t>лічэбнік</a:t>
            </a:r>
            <a:r>
              <a:rPr lang="be-BY" sz="2400" dirty="0" smtClean="0"/>
              <a:t>)</a:t>
            </a:r>
          </a:p>
          <a:p>
            <a:r>
              <a:rPr lang="be-BY" sz="2400" dirty="0" smtClean="0"/>
              <a:t>8.што/дзень</a:t>
            </a:r>
          </a:p>
        </p:txBody>
      </p:sp>
      <p:pic>
        <p:nvPicPr>
          <p:cNvPr id="19461" name="Picture 5" descr="D:\картинки\КАРТИНКИ\Новая папка\Школа\PROFESSR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500042"/>
            <a:ext cx="1525053" cy="178592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714356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Не </a:t>
            </a:r>
            <a:r>
              <a:rPr lang="ru-RU" sz="3200" dirty="0" err="1" smtClean="0">
                <a:solidFill>
                  <a:srgbClr val="C00000"/>
                </a:solidFill>
                <a:latin typeface="Monotype Corsiva" pitchFamily="66" charset="0"/>
              </a:rPr>
              <a:t>бывае</a:t>
            </a: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 вял</a:t>
            </a:r>
            <a:r>
              <a:rPr lang="be-BY" sz="3200" dirty="0" smtClean="0">
                <a:solidFill>
                  <a:srgbClr val="C00000"/>
                </a:solidFill>
                <a:latin typeface="Monotype Corsiva" pitchFamily="66" charset="0"/>
              </a:rPr>
              <a:t>ікіх спраў без вялікіх перашкод</a:t>
            </a:r>
            <a:endParaRPr lang="ru-RU" sz="32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9" name="Управляющая кнопка: назад 8">
            <a:hlinkClick r:id="rId3" action="ppaction://hlinksldjump" highlightClick="1"/>
          </p:cNvPr>
          <p:cNvSpPr/>
          <p:nvPr/>
        </p:nvSpPr>
        <p:spPr>
          <a:xfrm>
            <a:off x="142844" y="6143644"/>
            <a:ext cx="1214446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00042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be-BY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На  жаль , ты  памыляешся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Управляющая кнопка: настраиваемая 2">
            <a:hlinkClick r:id="rId3" action="ppaction://hlinksldjump" highlightClick="1"/>
          </p:cNvPr>
          <p:cNvSpPr/>
          <p:nvPr/>
        </p:nvSpPr>
        <p:spPr>
          <a:xfrm>
            <a:off x="2500298" y="4786322"/>
            <a:ext cx="4857784" cy="97097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3200" dirty="0" smtClean="0">
                <a:solidFill>
                  <a:srgbClr val="FFFF00"/>
                </a:solidFill>
              </a:rPr>
              <a:t>Паспрабуй яшчэ раз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73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be-BY" sz="2400" dirty="0" smtClean="0"/>
          </a:p>
          <a:p>
            <a:r>
              <a:rPr lang="be-BY" sz="2800" dirty="0" smtClean="0"/>
              <a:t>3.н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вамодны;</a:t>
            </a:r>
          </a:p>
          <a:p>
            <a:r>
              <a:rPr lang="be-BY" sz="2800" dirty="0" smtClean="0"/>
              <a:t>4.попелаўлоўнік;</a:t>
            </a:r>
          </a:p>
          <a:p>
            <a:r>
              <a:rPr lang="be-BY" sz="2800" dirty="0" smtClean="0"/>
              <a:t>5.с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нца/пёк;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2285992"/>
            <a:ext cx="52149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800" dirty="0" smtClean="0"/>
              <a:t>7.</a:t>
            </a:r>
            <a:r>
              <a:rPr lang="be-BY" sz="2800" u="sng" dirty="0" smtClean="0"/>
              <a:t>матацыкл</a:t>
            </a:r>
            <a:r>
              <a:rPr lang="be-BY" sz="2800" dirty="0" smtClean="0"/>
              <a:t>етны;</a:t>
            </a:r>
          </a:p>
          <a:p>
            <a:r>
              <a:rPr lang="be-BY" sz="2800" dirty="0" smtClean="0"/>
              <a:t>10.</a:t>
            </a:r>
            <a:r>
              <a:rPr lang="be-BY" sz="2800" u="sng" dirty="0" smtClean="0"/>
              <a:t>св</a:t>
            </a:r>
            <a:r>
              <a:rPr lang="be-BY" sz="2800" u="sng" dirty="0" smtClean="0">
                <a:solidFill>
                  <a:srgbClr val="FF0000"/>
                </a:solidFill>
              </a:rPr>
              <a:t>о</a:t>
            </a:r>
            <a:r>
              <a:rPr lang="be-BY" sz="2800" u="sng" dirty="0" smtClean="0"/>
              <a:t>е</a:t>
            </a:r>
            <a:r>
              <a:rPr lang="be-BY" sz="2800" dirty="0" smtClean="0"/>
              <a:t>/часова</a:t>
            </a:r>
          </a:p>
        </p:txBody>
      </p:sp>
      <p:pic>
        <p:nvPicPr>
          <p:cNvPr id="20482" name="Picture 2" descr="D:\картинки\КАРТИНКИ\Новая папка\Школа\STUDENT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357166"/>
            <a:ext cx="1428760" cy="2428892"/>
          </a:xfrm>
          <a:prstGeom prst="rect">
            <a:avLst/>
          </a:prstGeom>
          <a:noFill/>
        </p:spPr>
      </p:pic>
      <p:sp>
        <p:nvSpPr>
          <p:cNvPr id="9" name="Управляющая кнопка: назад 8">
            <a:hlinkClick r:id="rId3" action="ppaction://hlinksldjump" highlightClick="1"/>
          </p:cNvPr>
          <p:cNvSpPr/>
          <p:nvPr/>
        </p:nvSpPr>
        <p:spPr>
          <a:xfrm>
            <a:off x="214282" y="6143644"/>
            <a:ext cx="1042416" cy="54235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5000636"/>
            <a:ext cx="3857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200" i="1" dirty="0" smtClean="0">
                <a:solidFill>
                  <a:srgbClr val="FF0000"/>
                </a:solidFill>
                <a:latin typeface="Book Antiqua" pitchFamily="18" charset="0"/>
              </a:rPr>
              <a:t>Дзякуй за работу.</a:t>
            </a:r>
          </a:p>
          <a:p>
            <a:r>
              <a:rPr lang="be-BY" sz="3200" i="1" dirty="0" smtClean="0">
                <a:solidFill>
                  <a:srgbClr val="FF0000"/>
                </a:solidFill>
                <a:latin typeface="Book Antiqua" pitchFamily="18" charset="0"/>
              </a:rPr>
              <a:t>Да новых сустрэч!</a:t>
            </a:r>
            <a:endParaRPr lang="ru-RU" sz="3200" i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57166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spc="3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571480"/>
            <a:ext cx="50720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6000" dirty="0" smtClean="0">
                <a:solidFill>
                  <a:srgbClr val="FF0000"/>
                </a:solidFill>
                <a:latin typeface="Monotype Corsiva" pitchFamily="66" charset="0"/>
              </a:rPr>
              <a:t>Малайчына ! ! !</a:t>
            </a:r>
            <a:endParaRPr lang="ru-RU" sz="6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1509" name="Picture 5" descr="D:\картинки\КАРТИНКИ\FIREWRK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500174"/>
            <a:ext cx="4883177" cy="4500594"/>
          </a:xfrm>
          <a:prstGeom prst="rect">
            <a:avLst/>
          </a:prstGeom>
          <a:noFill/>
        </p:spPr>
      </p:pic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5572132" y="6143644"/>
            <a:ext cx="1571636" cy="54235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D:\картинки\КАРТИНКИ\Новая папка\Люди\CRCTR12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143504" y="5715016"/>
            <a:ext cx="2143140" cy="100736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Выноска-облако 11"/>
          <p:cNvSpPr/>
          <p:nvPr/>
        </p:nvSpPr>
        <p:spPr>
          <a:xfrm rot="683592">
            <a:off x="3866550" y="4209752"/>
            <a:ext cx="4520617" cy="1264625"/>
          </a:xfrm>
          <a:prstGeom prst="cloudCallout">
            <a:avLst>
              <a:gd name="adj1" fmla="val -35434"/>
              <a:gd name="adj2" fmla="val 937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-облако 9"/>
          <p:cNvSpPr/>
          <p:nvPr/>
        </p:nvSpPr>
        <p:spPr>
          <a:xfrm rot="21185135">
            <a:off x="57291" y="1026733"/>
            <a:ext cx="4075121" cy="1197948"/>
          </a:xfrm>
          <a:prstGeom prst="cloudCallout">
            <a:avLst>
              <a:gd name="adj1" fmla="val -38649"/>
              <a:gd name="adj2" fmla="val 98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509974">
            <a:off x="4039154" y="4373580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dirty="0" smtClean="0">
                <a:latin typeface="Monotype Corsiva" pitchFamily="66" charset="0"/>
              </a:rPr>
              <a:t>…удасканаліць уменне </a:t>
            </a:r>
            <a:r>
              <a:rPr lang="be-BY" sz="2400" spc="-150" dirty="0" smtClean="0">
                <a:latin typeface="Monotype Corsiva" pitchFamily="66" charset="0"/>
              </a:rPr>
              <a:t>прымяняць</a:t>
            </a:r>
            <a:r>
              <a:rPr lang="be-BY" sz="2400" dirty="0" smtClean="0">
                <a:latin typeface="Monotype Corsiva" pitchFamily="66" charset="0"/>
              </a:rPr>
              <a:t> тэарэтычныя веды на практыцы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3" name="Управляющая кнопка: далее 2" hidden="1">
            <a:hlinkClick r:id="rId3" action="ppaction://hlinksldjump" highlightClick="1"/>
          </p:cNvPr>
          <p:cNvSpPr/>
          <p:nvPr/>
        </p:nvSpPr>
        <p:spPr>
          <a:xfrm>
            <a:off x="8001024" y="6429396"/>
            <a:ext cx="970978" cy="3280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 rot="1246144">
            <a:off x="4727516" y="1100679"/>
            <a:ext cx="4429156" cy="1285884"/>
          </a:xfrm>
          <a:prstGeom prst="cloudCallout">
            <a:avLst>
              <a:gd name="adj1" fmla="val -32152"/>
              <a:gd name="adj2" fmla="val 76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974578">
            <a:off x="4582574" y="1179414"/>
            <a:ext cx="45005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spc="-150" dirty="0" smtClean="0">
                <a:latin typeface="Monotype Corsiva" pitchFamily="66" charset="0"/>
              </a:rPr>
              <a:t>…</a:t>
            </a:r>
            <a:r>
              <a:rPr lang="be-BY" sz="2400" spc="-150" dirty="0" smtClean="0">
                <a:latin typeface="Monotype Corsiva" pitchFamily="66" charset="0"/>
              </a:rPr>
              <a:t>павысіць майстэрства здабывання інфарма</a:t>
            </a:r>
            <a:r>
              <a:rPr lang="be-BY" sz="2400" dirty="0" smtClean="0">
                <a:latin typeface="Monotype Corsiva" pitchFamily="66" charset="0"/>
              </a:rPr>
              <a:t>цыі </a:t>
            </a:r>
            <a:r>
              <a:rPr lang="be-BY" sz="3200" dirty="0" smtClean="0">
                <a:latin typeface="Monotype Corsiva" pitchFamily="66" charset="0"/>
              </a:rPr>
              <a:t>,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3075" name="Picture 3" descr="D:\картинки\КАРТИНКИ\Новая папка\Люди\CRCTR16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5269518"/>
            <a:ext cx="1143008" cy="1588482"/>
          </a:xfrm>
          <a:prstGeom prst="rect">
            <a:avLst/>
          </a:prstGeom>
          <a:noFill/>
        </p:spPr>
      </p:pic>
      <p:pic>
        <p:nvPicPr>
          <p:cNvPr id="3076" name="Picture 4" descr="D:\картинки\КАРТИНКИ\Новая папка\Люди\CRCTR20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2071678"/>
            <a:ext cx="886815" cy="1588010"/>
          </a:xfrm>
          <a:prstGeom prst="rect">
            <a:avLst/>
          </a:prstGeom>
          <a:noFill/>
        </p:spPr>
      </p:pic>
      <p:pic>
        <p:nvPicPr>
          <p:cNvPr id="3078" name="Picture 6" descr="D:\картинки\КАРТИНКИ\Новая папка\Люди\CRCTR605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3000372"/>
            <a:ext cx="1214446" cy="1622150"/>
          </a:xfrm>
          <a:prstGeom prst="rect">
            <a:avLst/>
          </a:prstGeom>
          <a:noFill/>
        </p:spPr>
      </p:pic>
      <p:sp>
        <p:nvSpPr>
          <p:cNvPr id="14" name="Управляющая кнопка: далее 13">
            <a:hlinkClick r:id="rId7" action="ppaction://hlinksldjump" highlightClick="1"/>
          </p:cNvPr>
          <p:cNvSpPr/>
          <p:nvPr/>
        </p:nvSpPr>
        <p:spPr>
          <a:xfrm>
            <a:off x="7929586" y="6215082"/>
            <a:ext cx="1042416" cy="4709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51435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dirty="0" smtClean="0">
                <a:latin typeface="Monotype Corsiva" pitchFamily="66" charset="0"/>
              </a:rPr>
              <a:t>У </a:t>
            </a:r>
            <a:r>
              <a:rPr lang="be-BY" sz="3200" dirty="0" smtClean="0">
                <a:latin typeface="Monotype Corsiva" pitchFamily="66" charset="0"/>
              </a:rPr>
              <a:t>час работы ўсе заданні ,калі ласка, выконвай у сшытку.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7" name="Сердце 6"/>
          <p:cNvSpPr/>
          <p:nvPr/>
        </p:nvSpPr>
        <p:spPr>
          <a:xfrm>
            <a:off x="5643570" y="4714884"/>
            <a:ext cx="2357454" cy="185738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214546" y="3286124"/>
            <a:ext cx="55721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200" dirty="0" smtClean="0">
                <a:latin typeface="Monotype Corsiva" pitchFamily="66" charset="0"/>
              </a:rPr>
              <a:t>Пры </a:t>
            </a:r>
            <a:r>
              <a:rPr lang="be-BY" sz="3200" spc="300" dirty="0" smtClean="0">
                <a:latin typeface="Monotype Corsiva" pitchFamily="66" charset="0"/>
              </a:rPr>
              <a:t>ўзнікненні</a:t>
            </a:r>
            <a:r>
              <a:rPr lang="be-BY" sz="3200" dirty="0" smtClean="0">
                <a:latin typeface="Monotype Corsiva" pitchFamily="66" charset="0"/>
              </a:rPr>
              <a:t> цяжкасцей звяртайся да настаўніка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446" y="5143512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dirty="0" smtClean="0">
                <a:solidFill>
                  <a:srgbClr val="FFFF00"/>
                </a:solidFill>
                <a:latin typeface="Monotype Corsiva" pitchFamily="66" charset="0"/>
              </a:rPr>
              <a:t>Поспеху табе!</a:t>
            </a:r>
            <a:endParaRPr lang="ru-RU" sz="32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0" name="Управляющая кнопка: далее 9">
            <a:hlinkClick r:id="rId3" action="ppaction://hlinksldjump" highlightClick="1"/>
          </p:cNvPr>
          <p:cNvSpPr/>
          <p:nvPr/>
        </p:nvSpPr>
        <p:spPr>
          <a:xfrm>
            <a:off x="7929586" y="6215082"/>
            <a:ext cx="1042416" cy="4709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9" name="Picture 1" descr="D:\картинки\КАРТИНКИ\Новая папка\Люди2\FRDAY00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571480"/>
            <a:ext cx="1071570" cy="1383246"/>
          </a:xfrm>
          <a:prstGeom prst="rect">
            <a:avLst/>
          </a:prstGeom>
          <a:noFill/>
        </p:spPr>
      </p:pic>
      <p:pic>
        <p:nvPicPr>
          <p:cNvPr id="2050" name="Picture 2" descr="D:\картинки\КАРТИНКИ\Новая папка\Работы\CBIZ03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4000504"/>
            <a:ext cx="1849352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Выноска-облако 15"/>
          <p:cNvSpPr/>
          <p:nvPr/>
        </p:nvSpPr>
        <p:spPr>
          <a:xfrm rot="1444248">
            <a:off x="5295087" y="4493392"/>
            <a:ext cx="2879553" cy="1514736"/>
          </a:xfrm>
          <a:prstGeom prst="cloudCallout">
            <a:avLst>
              <a:gd name="adj1" fmla="val -30115"/>
              <a:gd name="adj2" fmla="val 799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Горизонтальный свиток 36"/>
          <p:cNvSpPr/>
          <p:nvPr/>
        </p:nvSpPr>
        <p:spPr>
          <a:xfrm>
            <a:off x="2000232" y="214290"/>
            <a:ext cx="5643602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500166" y="428604"/>
            <a:ext cx="6015022" cy="571504"/>
          </a:xfrm>
        </p:spPr>
        <p:txBody>
          <a:bodyPr>
            <a:normAutofit fontScale="90000"/>
          </a:bodyPr>
          <a:lstStyle/>
          <a:p>
            <a:pPr algn="r"/>
            <a:r>
              <a:rPr lang="be-BY" sz="2800" dirty="0">
                <a:solidFill>
                  <a:srgbClr val="FFFF00"/>
                </a:solidFill>
              </a:rPr>
              <a:t>П</a:t>
            </a:r>
            <a:r>
              <a:rPr lang="be-BY" sz="2800" dirty="0" smtClean="0">
                <a:solidFill>
                  <a:srgbClr val="FFFF00"/>
                </a:solidFill>
              </a:rPr>
              <a:t>равапіс галосных у складаных словах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4" name="10-конечная звезда 33"/>
          <p:cNvSpPr/>
          <p:nvPr/>
        </p:nvSpPr>
        <p:spPr>
          <a:xfrm>
            <a:off x="285720" y="4714884"/>
            <a:ext cx="357190" cy="428628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10-конечная звезда 32"/>
          <p:cNvSpPr/>
          <p:nvPr/>
        </p:nvSpPr>
        <p:spPr>
          <a:xfrm>
            <a:off x="142844" y="3143248"/>
            <a:ext cx="357190" cy="35719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12-конечная звезда 31"/>
          <p:cNvSpPr/>
          <p:nvPr/>
        </p:nvSpPr>
        <p:spPr>
          <a:xfrm>
            <a:off x="142844" y="1643050"/>
            <a:ext cx="428628" cy="428628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929190" y="1714488"/>
            <a:ext cx="4000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000" i="1" u="sng" dirty="0"/>
              <a:t>а</a:t>
            </a:r>
            <a:r>
              <a:rPr lang="be-BY" sz="2000" i="1" u="sng" dirty="0" smtClean="0"/>
              <a:t>ле!!!   </a:t>
            </a:r>
            <a:r>
              <a:rPr lang="be-BY" sz="2000" dirty="0" smtClean="0"/>
              <a:t>пазбягаем двухсэнсоўнасці: </a:t>
            </a:r>
            <a:r>
              <a:rPr lang="be-BY" sz="2000" dirty="0" smtClean="0">
                <a:solidFill>
                  <a:srgbClr val="C00000"/>
                </a:solidFill>
              </a:rPr>
              <a:t>слова</a:t>
            </a:r>
            <a:r>
              <a:rPr lang="be-BY" sz="2000" dirty="0" smtClean="0"/>
              <a:t>форма , а не слава </a:t>
            </a:r>
            <a:r>
              <a:rPr lang="be-BY" sz="2000" dirty="0" smtClean="0">
                <a:solidFill>
                  <a:srgbClr val="C00000"/>
                </a:solidFill>
              </a:rPr>
              <a:t>, каша</a:t>
            </a:r>
            <a:r>
              <a:rPr lang="be-BY" sz="2000" dirty="0" smtClean="0"/>
              <a:t>падобны (ад каша ,    а не ад  кош)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42844" y="3071810"/>
            <a:ext cx="478634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dirty="0" smtClean="0">
                <a:solidFill>
                  <a:srgbClr val="FFFF00"/>
                </a:solidFill>
              </a:rPr>
              <a:t>2</a:t>
            </a:r>
            <a:r>
              <a:rPr lang="be-BY" sz="2400" dirty="0" smtClean="0">
                <a:solidFill>
                  <a:srgbClr val="FFFF00"/>
                </a:solidFill>
              </a:rPr>
              <a:t>.    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_ __/-знавец : м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ва</a:t>
            </a:r>
            <a:r>
              <a:rPr lang="be-BY" sz="2400" u="sng" dirty="0" smtClean="0"/>
              <a:t>вед</a:t>
            </a:r>
          </a:p>
          <a:p>
            <a:r>
              <a:rPr lang="be-BY" sz="2400" dirty="0"/>
              <a:t> </a:t>
            </a:r>
            <a:r>
              <a:rPr lang="be-BY" sz="2400" dirty="0" smtClean="0"/>
              <a:t>               /-знаўства</a:t>
            </a:r>
          </a:p>
          <a:p>
            <a:r>
              <a:rPr lang="be-BY" sz="2400" dirty="0"/>
              <a:t> </a:t>
            </a:r>
            <a:r>
              <a:rPr lang="be-BY" sz="2400" dirty="0" smtClean="0"/>
              <a:t>               /-вед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000628" y="364331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>
                <a:solidFill>
                  <a:srgbClr val="C00000"/>
                </a:solidFill>
              </a:rPr>
              <a:t>+</a:t>
            </a:r>
            <a:r>
              <a:rPr lang="be-BY" sz="2400" dirty="0" smtClean="0"/>
              <a:t>моватворчасць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85720" y="4643446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dirty="0" smtClean="0">
                <a:solidFill>
                  <a:srgbClr val="FFFF00"/>
                </a:solidFill>
              </a:rPr>
              <a:t>3</a:t>
            </a:r>
            <a:r>
              <a:rPr lang="be-BY" sz="2400" dirty="0" smtClean="0"/>
              <a:t>.    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_ __/</a:t>
            </a:r>
            <a:r>
              <a:rPr lang="be-BY" sz="2400" dirty="0" smtClean="0">
                <a:solidFill>
                  <a:srgbClr val="C00000"/>
                </a:solidFill>
              </a:rPr>
              <a:t>ў</a:t>
            </a:r>
            <a:r>
              <a:rPr lang="be-BY" sz="2400" dirty="0" smtClean="0"/>
              <a:t>_ __:зб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жжа/ўборка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14282" y="1643050"/>
            <a:ext cx="47149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dirty="0" smtClean="0">
                <a:solidFill>
                  <a:srgbClr val="FFFF00"/>
                </a:solidFill>
              </a:rPr>
              <a:t>1.</a:t>
            </a:r>
            <a:r>
              <a:rPr lang="be-BY" sz="2800" dirty="0" smtClean="0"/>
              <a:t>   </a:t>
            </a:r>
            <a:r>
              <a:rPr lang="be-BY" sz="2400" dirty="0" smtClean="0">
                <a:solidFill>
                  <a:srgbClr val="FF0000"/>
                </a:solidFill>
              </a:rPr>
              <a:t>а</a:t>
            </a:r>
            <a:r>
              <a:rPr lang="be-BY" sz="2400" dirty="0" smtClean="0"/>
              <a:t>_ </a:t>
            </a:r>
            <a:r>
              <a:rPr lang="be-BY" sz="2400" dirty="0" smtClean="0"/>
              <a:t>_ /_</a:t>
            </a:r>
            <a:r>
              <a:rPr lang="be-BY" sz="2400" dirty="0" smtClean="0">
                <a:solidFill>
                  <a:srgbClr val="FF0000"/>
                </a:solidFill>
                <a:latin typeface="Georgia"/>
              </a:rPr>
              <a:t></a:t>
            </a:r>
            <a:r>
              <a:rPr lang="be-BY" sz="2400" dirty="0" smtClean="0"/>
              <a:t>_ _  </a:t>
            </a:r>
            <a:r>
              <a:rPr lang="be-BY" sz="2400" dirty="0" smtClean="0"/>
              <a:t>ч</a:t>
            </a:r>
            <a:r>
              <a:rPr lang="be-BY" sz="2400" dirty="0" smtClean="0">
                <a:solidFill>
                  <a:srgbClr val="FF0000"/>
                </a:solidFill>
              </a:rPr>
              <a:t>а</a:t>
            </a:r>
            <a:r>
              <a:rPr lang="be-BY" sz="2400" dirty="0" smtClean="0"/>
              <a:t>рна/вокі</a:t>
            </a:r>
          </a:p>
          <a:p>
            <a:r>
              <a:rPr lang="be-BY" sz="2400" dirty="0"/>
              <a:t> </a:t>
            </a:r>
            <a:r>
              <a:rPr lang="be-BY" sz="2400" dirty="0" smtClean="0"/>
              <a:t>     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_ </a:t>
            </a:r>
            <a:r>
              <a:rPr lang="be-BY" sz="2400" dirty="0" smtClean="0"/>
              <a:t>_/</a:t>
            </a:r>
            <a:r>
              <a:rPr lang="en-US" sz="2400" dirty="0" smtClean="0"/>
              <a:t>_</a:t>
            </a:r>
            <a:r>
              <a:rPr lang="be-BY" sz="2400" dirty="0" smtClean="0"/>
              <a:t> </a:t>
            </a:r>
            <a:r>
              <a:rPr lang="en-US" sz="2400" dirty="0" smtClean="0"/>
              <a:t>_</a:t>
            </a:r>
            <a:r>
              <a:rPr lang="be-BY" sz="2400" dirty="0" smtClean="0">
                <a:solidFill>
                  <a:srgbClr val="FF0000"/>
                </a:solidFill>
                <a:latin typeface="Georgia"/>
              </a:rPr>
              <a:t></a:t>
            </a:r>
            <a:r>
              <a:rPr lang="en-US" sz="2400" dirty="0" smtClean="0">
                <a:latin typeface="Georgia"/>
              </a:rPr>
              <a:t>_</a:t>
            </a:r>
            <a:r>
              <a:rPr lang="be-BY" sz="2400" dirty="0" smtClean="0"/>
              <a:t>  </a:t>
            </a:r>
            <a:r>
              <a:rPr lang="be-BY" sz="2400" dirty="0" smtClean="0"/>
              <a:t>ч</a:t>
            </a:r>
            <a:r>
              <a:rPr lang="be-BY" sz="2400" dirty="0" smtClean="0">
                <a:solidFill>
                  <a:srgbClr val="FF0000"/>
                </a:solidFill>
              </a:rPr>
              <a:t>о</a:t>
            </a:r>
            <a:r>
              <a:rPr lang="be-BY" sz="2400" dirty="0" smtClean="0"/>
              <a:t>рна/валосы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 rot="995504">
            <a:off x="5078495" y="4576770"/>
            <a:ext cx="3414513" cy="1210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i="1" dirty="0" smtClean="0">
                <a:solidFill>
                  <a:srgbClr val="FFFF00"/>
                </a:solidFill>
                <a:latin typeface="Monotype Corsiva" pitchFamily="66" charset="0"/>
              </a:rPr>
              <a:t>Калі табе ўсё зразумела,перагарні, старонку</a:t>
            </a:r>
            <a:r>
              <a:rPr lang="be-BY" sz="2400" i="1" dirty="0" smtClean="0">
                <a:solidFill>
                  <a:srgbClr val="FFFF00"/>
                </a:solidFill>
              </a:rPr>
              <a:t>…</a:t>
            </a:r>
            <a:endParaRPr lang="ru-RU" sz="2400" i="1" dirty="0">
              <a:solidFill>
                <a:srgbClr val="FFFF00"/>
              </a:solidFill>
            </a:endParaRPr>
          </a:p>
        </p:txBody>
      </p:sp>
      <p:pic>
        <p:nvPicPr>
          <p:cNvPr id="1036" name="Picture 12" descr="D:\картинки\КАРТИНКИ\Новая папка\Работы\CBIZ07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5429264"/>
            <a:ext cx="1285884" cy="1062613"/>
          </a:xfrm>
          <a:prstGeom prst="rect">
            <a:avLst/>
          </a:prstGeom>
          <a:noFill/>
        </p:spPr>
      </p:pic>
      <p:sp>
        <p:nvSpPr>
          <p:cNvPr id="17" name="Управляющая кнопка: далее 16">
            <a:hlinkClick r:id="rId5" action="ppaction://hlinksldjump" highlightClick="1"/>
          </p:cNvPr>
          <p:cNvSpPr/>
          <p:nvPr/>
        </p:nvSpPr>
        <p:spPr>
          <a:xfrm>
            <a:off x="7786710" y="6215082"/>
            <a:ext cx="1042416" cy="4709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0-конечная звезда 19"/>
          <p:cNvSpPr/>
          <p:nvPr/>
        </p:nvSpPr>
        <p:spPr>
          <a:xfrm>
            <a:off x="142844" y="4286256"/>
            <a:ext cx="428628" cy="428628"/>
          </a:xfrm>
          <a:prstGeom prst="star10">
            <a:avLst>
              <a:gd name="adj" fmla="val 34914"/>
              <a:gd name="hf" fmla="val 105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10-конечная звезда 18"/>
          <p:cNvSpPr/>
          <p:nvPr/>
        </p:nvSpPr>
        <p:spPr>
          <a:xfrm>
            <a:off x="214282" y="3643314"/>
            <a:ext cx="428628" cy="500066"/>
          </a:xfrm>
          <a:prstGeom prst="star10">
            <a:avLst>
              <a:gd name="adj" fmla="val 37533"/>
              <a:gd name="hf" fmla="val 105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10-конечная звезда 17"/>
          <p:cNvSpPr/>
          <p:nvPr/>
        </p:nvSpPr>
        <p:spPr>
          <a:xfrm>
            <a:off x="214282" y="1071546"/>
            <a:ext cx="428628" cy="500066"/>
          </a:xfrm>
          <a:prstGeom prst="star10">
            <a:avLst>
              <a:gd name="adj" fmla="val 34914"/>
              <a:gd name="hf" fmla="val 105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1928794" y="214290"/>
            <a:ext cx="6500858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dirty="0" smtClean="0">
                <a:solidFill>
                  <a:srgbClr val="FFFF00"/>
                </a:solidFill>
              </a:rPr>
              <a:t>Правапіс   галосных  у  складаных  словах (працяг)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142984"/>
            <a:ext cx="23574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dirty="0"/>
              <a:t> </a:t>
            </a:r>
            <a:r>
              <a:rPr lang="be-BY" dirty="0" smtClean="0"/>
              <a:t> </a:t>
            </a:r>
            <a:r>
              <a:rPr lang="be-BY" dirty="0" smtClean="0">
                <a:solidFill>
                  <a:srgbClr val="FFFF00"/>
                </a:solidFill>
              </a:rPr>
              <a:t> 4.    </a:t>
            </a:r>
            <a:r>
              <a:rPr lang="be-BY" dirty="0" smtClean="0"/>
              <a:t>шт</a:t>
            </a:r>
            <a:r>
              <a:rPr lang="be-BY" dirty="0" smtClean="0">
                <a:solidFill>
                  <a:srgbClr val="FF0000"/>
                </a:solidFill>
              </a:rPr>
              <a:t>о-</a:t>
            </a:r>
          </a:p>
          <a:p>
            <a:r>
              <a:rPr lang="be-BY" dirty="0"/>
              <a:t> </a:t>
            </a:r>
            <a:r>
              <a:rPr lang="be-BY" dirty="0" smtClean="0"/>
              <a:t>         ст</a:t>
            </a:r>
            <a:r>
              <a:rPr lang="be-BY" dirty="0" smtClean="0">
                <a:solidFill>
                  <a:srgbClr val="FF0000"/>
                </a:solidFill>
              </a:rPr>
              <a:t>о-</a:t>
            </a:r>
          </a:p>
          <a:p>
            <a:r>
              <a:rPr lang="be-BY" dirty="0"/>
              <a:t> </a:t>
            </a:r>
            <a:r>
              <a:rPr lang="be-BY" dirty="0" smtClean="0"/>
              <a:t>         </a:t>
            </a:r>
            <a:r>
              <a:rPr lang="be-BY" u="sng" dirty="0" smtClean="0"/>
              <a:t>пр</a:t>
            </a:r>
            <a:r>
              <a:rPr lang="be-BY" u="sng" dirty="0" smtClean="0">
                <a:solidFill>
                  <a:srgbClr val="FF0000"/>
                </a:solidFill>
              </a:rPr>
              <a:t>о</a:t>
            </a:r>
            <a:r>
              <a:rPr lang="be-BY" u="sng" dirty="0" smtClean="0"/>
              <a:t>ці-</a:t>
            </a:r>
          </a:p>
          <a:p>
            <a:r>
              <a:rPr lang="be-BY" dirty="0"/>
              <a:t> </a:t>
            </a:r>
            <a:r>
              <a:rPr lang="be-BY" dirty="0" smtClean="0"/>
              <a:t>         ф</a:t>
            </a:r>
            <a:r>
              <a:rPr lang="be-BY" dirty="0" smtClean="0">
                <a:solidFill>
                  <a:srgbClr val="FF0000"/>
                </a:solidFill>
              </a:rPr>
              <a:t>о</a:t>
            </a:r>
            <a:r>
              <a:rPr lang="be-BY" dirty="0" smtClean="0"/>
              <a:t>та-</a:t>
            </a:r>
          </a:p>
          <a:p>
            <a:r>
              <a:rPr lang="be-BY" dirty="0"/>
              <a:t> </a:t>
            </a:r>
            <a:r>
              <a:rPr lang="be-BY" dirty="0" smtClean="0"/>
              <a:t>         </a:t>
            </a:r>
            <a:r>
              <a:rPr lang="be-BY" u="sng" dirty="0" smtClean="0"/>
              <a:t>св</a:t>
            </a:r>
            <a:r>
              <a:rPr lang="be-BY" u="sng" dirty="0" smtClean="0">
                <a:solidFill>
                  <a:srgbClr val="FF0000"/>
                </a:solidFill>
              </a:rPr>
              <a:t>о</a:t>
            </a:r>
            <a:r>
              <a:rPr lang="be-BY" u="sng" dirty="0" smtClean="0"/>
              <a:t>е-</a:t>
            </a:r>
          </a:p>
          <a:p>
            <a:r>
              <a:rPr lang="be-BY" dirty="0"/>
              <a:t> </a:t>
            </a:r>
            <a:r>
              <a:rPr lang="be-BY" dirty="0" smtClean="0"/>
              <a:t>         м</a:t>
            </a:r>
            <a:r>
              <a:rPr lang="be-BY" dirty="0" smtClean="0">
                <a:solidFill>
                  <a:srgbClr val="FF0000"/>
                </a:solidFill>
              </a:rPr>
              <a:t>о</a:t>
            </a:r>
            <a:r>
              <a:rPr lang="be-BY" dirty="0" smtClean="0"/>
              <a:t>та-</a:t>
            </a:r>
          </a:p>
          <a:p>
            <a:r>
              <a:rPr lang="be-BY" dirty="0" smtClean="0"/>
              <a:t>          </a:t>
            </a:r>
            <a:r>
              <a:rPr lang="be-BY" u="sng" dirty="0" smtClean="0"/>
              <a:t>гр</a:t>
            </a:r>
            <a:r>
              <a:rPr lang="be-BY" u="sng" dirty="0" smtClean="0">
                <a:solidFill>
                  <a:srgbClr val="FF0000"/>
                </a:solidFill>
              </a:rPr>
              <a:t>о</a:t>
            </a:r>
            <a:r>
              <a:rPr lang="be-BY" u="sng" dirty="0" smtClean="0"/>
              <a:t>с</a:t>
            </a:r>
            <a:r>
              <a:rPr lang="be-BY" dirty="0" smtClean="0"/>
              <a:t>-</a:t>
            </a:r>
          </a:p>
          <a:p>
            <a:r>
              <a:rPr lang="be-BY" dirty="0"/>
              <a:t> </a:t>
            </a:r>
            <a:r>
              <a:rPr lang="be-BY" dirty="0" smtClean="0"/>
              <a:t>         </a:t>
            </a:r>
            <a:r>
              <a:rPr lang="be-BY" u="sng" dirty="0" smtClean="0"/>
              <a:t>к</a:t>
            </a:r>
            <a:r>
              <a:rPr lang="be-BY" u="sng" dirty="0" smtClean="0">
                <a:solidFill>
                  <a:srgbClr val="FF0000"/>
                </a:solidFill>
              </a:rPr>
              <a:t>о</a:t>
            </a:r>
            <a:r>
              <a:rPr lang="be-BY" u="sng" dirty="0" smtClean="0"/>
              <a:t>нтр-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1214414" y="1214422"/>
            <a:ext cx="571504" cy="2143140"/>
          </a:xfrm>
          <a:prstGeom prst="rightBrace">
            <a:avLst>
              <a:gd name="adj1" fmla="val 8333"/>
              <a:gd name="adj2" fmla="val 517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85918" y="192880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u="sng" dirty="0"/>
              <a:t>з</a:t>
            </a:r>
            <a:r>
              <a:rPr lang="be-BY" u="sng" dirty="0" smtClean="0"/>
              <a:t>аўсёды з </a:t>
            </a:r>
            <a:r>
              <a:rPr lang="be-BY" sz="2800" u="sng" dirty="0" smtClean="0">
                <a:solidFill>
                  <a:srgbClr val="FF0000"/>
                </a:solidFill>
              </a:rPr>
              <a:t>о,</a:t>
            </a:r>
            <a:endParaRPr lang="ru-RU" sz="2800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207167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i="1" dirty="0"/>
              <a:t>а</a:t>
            </a:r>
            <a:r>
              <a:rPr lang="be-BY" i="1" dirty="0" smtClean="0"/>
              <a:t>ле!!!</a:t>
            </a:r>
            <a:endParaRPr lang="ru-RU" i="1" dirty="0"/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4143372" y="1571612"/>
            <a:ext cx="428628" cy="1428760"/>
          </a:xfrm>
          <a:prstGeom prst="leftBrace">
            <a:avLst>
              <a:gd name="adj1" fmla="val 2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43438" y="1785926"/>
            <a:ext cx="4144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dirty="0"/>
              <a:t>с</a:t>
            </a:r>
            <a:r>
              <a:rPr lang="be-BY" dirty="0" smtClean="0"/>
              <a:t>т</a:t>
            </a:r>
            <a:r>
              <a:rPr lang="be-BY" dirty="0" smtClean="0">
                <a:solidFill>
                  <a:srgbClr val="FF0000"/>
                </a:solidFill>
              </a:rPr>
              <a:t>а</a:t>
            </a:r>
            <a:r>
              <a:rPr lang="be-BY" dirty="0" smtClean="0"/>
              <a:t>годдзе;</a:t>
            </a:r>
          </a:p>
          <a:p>
            <a:r>
              <a:rPr lang="be-BY" dirty="0"/>
              <a:t>ф</a:t>
            </a:r>
            <a:r>
              <a:rPr lang="be-BY" dirty="0" smtClean="0">
                <a:solidFill>
                  <a:srgbClr val="FF0000"/>
                </a:solidFill>
              </a:rPr>
              <a:t>а</a:t>
            </a:r>
            <a:r>
              <a:rPr lang="be-BY" dirty="0" smtClean="0"/>
              <a:t>таграфія  і вытворныя ад гэтага слова;</a:t>
            </a:r>
          </a:p>
          <a:p>
            <a:r>
              <a:rPr lang="be-BY" dirty="0" smtClean="0"/>
              <a:t>м</a:t>
            </a:r>
            <a:r>
              <a:rPr lang="be-BY" dirty="0" smtClean="0">
                <a:solidFill>
                  <a:srgbClr val="FF0000"/>
                </a:solidFill>
              </a:rPr>
              <a:t>а</a:t>
            </a:r>
            <a:r>
              <a:rPr lang="be-BY" dirty="0" smtClean="0"/>
              <a:t>тацыкл,м</a:t>
            </a:r>
            <a:r>
              <a:rPr lang="be-BY" dirty="0" smtClean="0">
                <a:solidFill>
                  <a:srgbClr val="FF0000"/>
                </a:solidFill>
              </a:rPr>
              <a:t>а</a:t>
            </a:r>
            <a:r>
              <a:rPr lang="be-BY" dirty="0" smtClean="0"/>
              <a:t>тавоз  і вытворныя  </a:t>
            </a:r>
            <a:r>
              <a:rPr lang="be-BY" dirty="0"/>
              <a:t>а</a:t>
            </a:r>
            <a:r>
              <a:rPr lang="be-BY" dirty="0" smtClean="0"/>
              <a:t>д іх;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3714752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dirty="0" smtClean="0">
                <a:solidFill>
                  <a:srgbClr val="FFFF00"/>
                </a:solidFill>
              </a:rPr>
              <a:t>5</a:t>
            </a:r>
            <a:r>
              <a:rPr lang="be-BY" dirty="0" smtClean="0"/>
              <a:t>.    </a:t>
            </a:r>
            <a:r>
              <a:rPr lang="be-BY" dirty="0" smtClean="0">
                <a:solidFill>
                  <a:srgbClr val="FF0000"/>
                </a:solidFill>
              </a:rPr>
              <a:t>э</a:t>
            </a:r>
            <a:r>
              <a:rPr lang="be-BY" dirty="0" smtClean="0"/>
              <a:t>_  __/__ __    --- нязменна, за выключэннем  лічэбнікаў;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435769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dirty="0" smtClean="0">
                <a:solidFill>
                  <a:srgbClr val="FFFF00"/>
                </a:solidFill>
              </a:rPr>
              <a:t>6.</a:t>
            </a:r>
            <a:r>
              <a:rPr lang="be-BY" dirty="0" smtClean="0"/>
              <a:t>   лічэбнік/__ __---так,як пішацца будучы  асобным словам: ш</a:t>
            </a:r>
            <a:r>
              <a:rPr lang="be-BY" dirty="0" smtClean="0">
                <a:solidFill>
                  <a:srgbClr val="FF0000"/>
                </a:solidFill>
              </a:rPr>
              <a:t>а</a:t>
            </a:r>
            <a:r>
              <a:rPr lang="be-BY" dirty="0" smtClean="0"/>
              <a:t>сці/класнік,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7290" y="4929198"/>
            <a:ext cx="1151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 smtClean="0">
                <a:solidFill>
                  <a:srgbClr val="FF0000"/>
                </a:solidFill>
              </a:rPr>
              <a:t>Запомн</a:t>
            </a:r>
            <a:r>
              <a:rPr lang="be-BY" sz="2000" dirty="0" smtClean="0">
                <a:solidFill>
                  <a:srgbClr val="FF0000"/>
                </a:solidFill>
              </a:rPr>
              <a:t>і!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5429264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dirty="0" smtClean="0"/>
              <a:t>      </a:t>
            </a:r>
            <a:r>
              <a:rPr lang="be-BY" dirty="0" smtClean="0"/>
              <a:t>кр</a:t>
            </a:r>
            <a:r>
              <a:rPr lang="be-BY" dirty="0" smtClean="0">
                <a:solidFill>
                  <a:srgbClr val="FF0000"/>
                </a:solidFill>
              </a:rPr>
              <a:t>ы</a:t>
            </a:r>
            <a:r>
              <a:rPr lang="be-BY" dirty="0" smtClean="0"/>
              <a:t>ва/цё</a:t>
            </a:r>
            <a:r>
              <a:rPr lang="be-BY" dirty="0" smtClean="0">
                <a:latin typeface="Georgia"/>
              </a:rPr>
              <a:t></a:t>
            </a:r>
            <a:r>
              <a:rPr lang="be-BY" dirty="0" smtClean="0"/>
              <a:t>к-</a:t>
            </a:r>
            <a:r>
              <a:rPr lang="be-BY" dirty="0" smtClean="0"/>
              <a:t>--</a:t>
            </a:r>
            <a:r>
              <a:rPr lang="be-BY" dirty="0" smtClean="0"/>
              <a:t>кр</a:t>
            </a:r>
            <a:r>
              <a:rPr lang="be-BY" dirty="0" smtClean="0">
                <a:solidFill>
                  <a:srgbClr val="FF0000"/>
                </a:solidFill>
              </a:rPr>
              <a:t>о</a:t>
            </a:r>
            <a:r>
              <a:rPr lang="be-BY" dirty="0" smtClean="0"/>
              <a:t>ва/зва</a:t>
            </a:r>
            <a:r>
              <a:rPr lang="en-US" dirty="0" smtClean="0"/>
              <a:t>-</a:t>
            </a:r>
            <a:r>
              <a:rPr lang="be-BY" dirty="0" smtClean="0"/>
              <a:t>ро</a:t>
            </a:r>
            <a:r>
              <a:rPr lang="be-BY" dirty="0" smtClean="0">
                <a:latin typeface="Georgia"/>
              </a:rPr>
              <a:t></a:t>
            </a:r>
            <a:r>
              <a:rPr lang="be-BY" dirty="0" smtClean="0"/>
              <a:t>т</a:t>
            </a:r>
            <a:endParaRPr lang="be-BY" dirty="0" smtClean="0"/>
          </a:p>
          <a:p>
            <a:r>
              <a:rPr lang="be-BY" dirty="0" smtClean="0"/>
              <a:t>      </a:t>
            </a:r>
            <a:r>
              <a:rPr lang="be-BY" dirty="0" smtClean="0"/>
              <a:t>др</a:t>
            </a:r>
            <a:r>
              <a:rPr lang="be-BY" dirty="0" smtClean="0">
                <a:solidFill>
                  <a:srgbClr val="FF0000"/>
                </a:solidFill>
              </a:rPr>
              <a:t>ы</a:t>
            </a:r>
            <a:r>
              <a:rPr lang="be-BY" dirty="0" smtClean="0"/>
              <a:t>ва/се</a:t>
            </a:r>
            <a:r>
              <a:rPr lang="be-BY" dirty="0" smtClean="0">
                <a:latin typeface="Georgia"/>
              </a:rPr>
              <a:t></a:t>
            </a:r>
            <a:r>
              <a:rPr lang="be-BY" dirty="0" smtClean="0"/>
              <a:t>к-</a:t>
            </a:r>
            <a:r>
              <a:rPr lang="be-BY" dirty="0" smtClean="0"/>
              <a:t>--</a:t>
            </a:r>
            <a:r>
              <a:rPr lang="be-BY" dirty="0" smtClean="0"/>
              <a:t>др</a:t>
            </a:r>
            <a:r>
              <a:rPr lang="be-BY" dirty="0" smtClean="0">
                <a:solidFill>
                  <a:srgbClr val="FF0000"/>
                </a:solidFill>
              </a:rPr>
              <a:t>о</a:t>
            </a:r>
            <a:r>
              <a:rPr lang="be-BY" dirty="0" smtClean="0"/>
              <a:t>ва/на</a:t>
            </a:r>
            <a:r>
              <a:rPr lang="en-US" dirty="0" smtClean="0"/>
              <a:t>-</a:t>
            </a:r>
            <a:r>
              <a:rPr lang="be-BY" dirty="0" smtClean="0"/>
              <a:t>рых</a:t>
            </a:r>
            <a:r>
              <a:rPr lang="en-US" dirty="0" smtClean="0"/>
              <a:t>-</a:t>
            </a:r>
            <a:r>
              <a:rPr lang="be-BY" dirty="0" smtClean="0"/>
              <a:t>то</a:t>
            </a:r>
            <a:r>
              <a:rPr lang="be-BY" dirty="0" smtClean="0">
                <a:latin typeface="Georgia"/>
              </a:rPr>
              <a:t></a:t>
            </a:r>
            <a:r>
              <a:rPr lang="be-BY" dirty="0" smtClean="0"/>
              <a:t>ў</a:t>
            </a:r>
            <a:r>
              <a:rPr lang="en-US" dirty="0" smtClean="0"/>
              <a:t>-</a:t>
            </a:r>
            <a:r>
              <a:rPr lang="be-BY" dirty="0" smtClean="0"/>
              <a:t>ка</a:t>
            </a:r>
            <a:endParaRPr lang="be-BY" dirty="0" smtClean="0"/>
          </a:p>
          <a:p>
            <a:endParaRPr lang="ru-RU" dirty="0"/>
          </a:p>
        </p:txBody>
      </p:sp>
      <p:sp>
        <p:nvSpPr>
          <p:cNvPr id="21" name="Выноска-облако 20"/>
          <p:cNvSpPr/>
          <p:nvPr/>
        </p:nvSpPr>
        <p:spPr>
          <a:xfrm rot="906189">
            <a:off x="5726107" y="4838070"/>
            <a:ext cx="2939468" cy="134694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solidFill>
                  <a:srgbClr val="FFFF00"/>
                </a:solidFill>
              </a:rPr>
              <a:t>А цяпер з набытымі ведамі  --да практыкі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3554" name="Picture 2" descr="D:\картинки\КАРТИНКИ\Новая папка\Работы\CBIZ12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5072074"/>
            <a:ext cx="1307299" cy="1452555"/>
          </a:xfrm>
          <a:prstGeom prst="rect">
            <a:avLst/>
          </a:prstGeom>
          <a:noFill/>
        </p:spPr>
      </p:pic>
      <p:sp>
        <p:nvSpPr>
          <p:cNvPr id="22" name="Управляющая кнопка: назад 21">
            <a:hlinkClick r:id="rId5" action="ppaction://hlinksldjump" highlightClick="1"/>
          </p:cNvPr>
          <p:cNvSpPr/>
          <p:nvPr/>
        </p:nvSpPr>
        <p:spPr>
          <a:xfrm>
            <a:off x="142844" y="6286520"/>
            <a:ext cx="1042416" cy="4709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далее 22">
            <a:hlinkClick r:id="rId6" action="ppaction://hlinksldjump" highlightClick="1"/>
          </p:cNvPr>
          <p:cNvSpPr/>
          <p:nvPr/>
        </p:nvSpPr>
        <p:spPr>
          <a:xfrm>
            <a:off x="7929586" y="6286520"/>
            <a:ext cx="1042416" cy="4709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Управляющая кнопка: настраиваемая 17">
            <a:hlinkClick r:id="rId4" action="ppaction://hlinksldjump" highlightClick="1"/>
          </p:cNvPr>
          <p:cNvSpPr/>
          <p:nvPr/>
        </p:nvSpPr>
        <p:spPr>
          <a:xfrm>
            <a:off x="3929058" y="5286388"/>
            <a:ext cx="1256730" cy="4709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страиваемая 16">
            <a:hlinkClick r:id="rId5" action="ppaction://hlinksldjump" highlightClick="1"/>
          </p:cNvPr>
          <p:cNvSpPr/>
          <p:nvPr/>
        </p:nvSpPr>
        <p:spPr>
          <a:xfrm>
            <a:off x="2428860" y="5286388"/>
            <a:ext cx="1214446" cy="4709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rId6" action="ppaction://hlinksldjump" highlightClick="1"/>
          </p:cNvPr>
          <p:cNvSpPr/>
          <p:nvPr/>
        </p:nvSpPr>
        <p:spPr>
          <a:xfrm>
            <a:off x="1000100" y="5286388"/>
            <a:ext cx="1214446" cy="4709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00100" y="4857760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dirty="0" smtClean="0"/>
              <a:t>а)1,4,5,6,8       б)3,4,5,7,10          в)2,5,6,8,9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20137" y="285728"/>
            <a:ext cx="7732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Правер сябе.Узнікнуць цяжкасці---звярніся да тэорыі.Поспеху табе!</a:t>
            </a:r>
            <a:endParaRPr lang="ru-RU" sz="2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92867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b="1" i="1" u="sng" dirty="0" smtClean="0"/>
              <a:t>Выпішыце   словы ,  у якіх  пішацца  літара   </a:t>
            </a:r>
            <a:r>
              <a:rPr lang="be-BY" b="1" i="1" u="sng" dirty="0" smtClean="0">
                <a:solidFill>
                  <a:srgbClr val="FF0000"/>
                </a:solidFill>
              </a:rPr>
              <a:t>О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571612"/>
            <a:ext cx="3929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/>
              <a:t>1. д..брабыт</a:t>
            </a:r>
          </a:p>
          <a:p>
            <a:r>
              <a:rPr lang="be-BY" sz="2400" dirty="0" smtClean="0"/>
              <a:t>2. бр..няносец</a:t>
            </a:r>
          </a:p>
          <a:p>
            <a:r>
              <a:rPr lang="be-BY" sz="2400" dirty="0" smtClean="0"/>
              <a:t>3. д..брасумленны</a:t>
            </a:r>
          </a:p>
          <a:p>
            <a:r>
              <a:rPr lang="be-BY" sz="2400" dirty="0" smtClean="0"/>
              <a:t>4. р..знагалосы</a:t>
            </a:r>
          </a:p>
          <a:p>
            <a:r>
              <a:rPr lang="be-BY" sz="2400" dirty="0" smtClean="0"/>
              <a:t>5. шыр..каўжывальны</a:t>
            </a:r>
          </a:p>
          <a:p>
            <a:endParaRPr lang="be-BY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857752" y="1714488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/>
              <a:t>6. ж..ўтабокі</a:t>
            </a:r>
          </a:p>
          <a:p>
            <a:r>
              <a:rPr lang="be-BY" sz="2400" dirty="0" smtClean="0"/>
              <a:t>7. др..бназярністы</a:t>
            </a:r>
          </a:p>
          <a:p>
            <a:r>
              <a:rPr lang="be-BY" sz="2400" dirty="0" smtClean="0"/>
              <a:t>8. р..знавіднасць</a:t>
            </a:r>
          </a:p>
          <a:p>
            <a:r>
              <a:rPr lang="be-BY" sz="2400" dirty="0" smtClean="0"/>
              <a:t>9. выс..кагорны</a:t>
            </a:r>
          </a:p>
          <a:p>
            <a:r>
              <a:rPr lang="be-BY" sz="2400" dirty="0" smtClean="0"/>
              <a:t>10. р..знакаляровы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4214818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i="1" dirty="0" smtClean="0"/>
              <a:t>Варыянты адказу:</a:t>
            </a:r>
          </a:p>
          <a:p>
            <a:endParaRPr lang="ru-RU" i="1" dirty="0"/>
          </a:p>
        </p:txBody>
      </p:sp>
      <p:pic>
        <p:nvPicPr>
          <p:cNvPr id="24578" name="Picture 2" descr="D:\картинки\КАРТИНКИ\Новая папка\Жизнь одного дяди\CMBIZ015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4714884"/>
            <a:ext cx="1468441" cy="1328732"/>
          </a:xfrm>
          <a:prstGeom prst="rect">
            <a:avLst/>
          </a:prstGeom>
          <a:noFill/>
        </p:spPr>
      </p:pic>
      <p:sp>
        <p:nvSpPr>
          <p:cNvPr id="12" name="Управляющая кнопка: настраиваемая 11">
            <a:hlinkClick r:id="rId8" action="ppaction://hlinksldjump" highlightClick="1"/>
          </p:cNvPr>
          <p:cNvSpPr/>
          <p:nvPr/>
        </p:nvSpPr>
        <p:spPr>
          <a:xfrm>
            <a:off x="6572264" y="6072206"/>
            <a:ext cx="1928826" cy="5715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 </a:t>
            </a:r>
            <a:r>
              <a:rPr lang="ru-RU" dirty="0" err="1" smtClean="0"/>
              <a:t>тэоры</a:t>
            </a:r>
            <a:r>
              <a:rPr lang="be-BY" dirty="0" smtClean="0"/>
              <a:t>і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8001024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настраиваемая 9">
            <a:hlinkClick r:id="rId3" action="ppaction://hlinksldjump" highlightClick="1"/>
          </p:cNvPr>
          <p:cNvSpPr/>
          <p:nvPr/>
        </p:nvSpPr>
        <p:spPr>
          <a:xfrm>
            <a:off x="2357422" y="4357694"/>
            <a:ext cx="335758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214546" y="4357694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dirty="0" smtClean="0">
                <a:solidFill>
                  <a:srgbClr val="FFFF00"/>
                </a:solidFill>
                <a:latin typeface="Monotype Corsiva" pitchFamily="66" charset="0"/>
              </a:rPr>
              <a:t>Паспрабуй яшчэ раз</a:t>
            </a:r>
            <a:endParaRPr lang="ru-RU" sz="32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928802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be-BY" sz="2800" dirty="0" smtClean="0"/>
              <a:t>1.д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бра/быт</a:t>
            </a:r>
          </a:p>
          <a:p>
            <a:r>
              <a:rPr lang="be-BY" sz="2800" dirty="0" smtClean="0"/>
              <a:t>4. р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зна/га-ло-сы</a:t>
            </a:r>
          </a:p>
          <a:p>
            <a:r>
              <a:rPr lang="be-BY" sz="2800" dirty="0" smtClean="0"/>
              <a:t>5. шыр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ка/</a:t>
            </a:r>
            <a:r>
              <a:rPr lang="be-BY" sz="2800" u="sng" dirty="0" smtClean="0"/>
              <a:t>ў</a:t>
            </a:r>
            <a:r>
              <a:rPr lang="be-BY" sz="2800" dirty="0" smtClean="0"/>
              <a:t>жывальны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2071678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800" dirty="0" smtClean="0"/>
              <a:t>6. ж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ўта/бо-кі</a:t>
            </a:r>
          </a:p>
          <a:p>
            <a:r>
              <a:rPr lang="be-BY" sz="2800" dirty="0" smtClean="0"/>
              <a:t>8. р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зна/від-насць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00298" y="357166"/>
            <a:ext cx="4751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На жаль, ты </a:t>
            </a:r>
            <a:r>
              <a:rPr lang="ru-RU" sz="3600" dirty="0" err="1" smtClean="0">
                <a:solidFill>
                  <a:srgbClr val="C00000"/>
                </a:solidFill>
                <a:latin typeface="Monotype Corsiva" pitchFamily="66" charset="0"/>
              </a:rPr>
              <a:t>памыляешся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3" name="Picture 3" descr="D:\картинки\КАРТИНКИ\Новая папка\Люди2\FRDAY07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214818"/>
            <a:ext cx="1285884" cy="1643074"/>
          </a:xfrm>
          <a:prstGeom prst="rect">
            <a:avLst/>
          </a:prstGeom>
          <a:noFill/>
        </p:spPr>
      </p:pic>
      <p:pic>
        <p:nvPicPr>
          <p:cNvPr id="14" name="Picture 3" descr="D:\картинки\КАРТИНКИ\Новая папка\Люди2\FRDAY07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85786" y="142852"/>
            <a:ext cx="1285884" cy="1591093"/>
          </a:xfrm>
          <a:prstGeom prst="rect">
            <a:avLst/>
          </a:prstGeom>
          <a:noFill/>
        </p:spPr>
      </p:pic>
      <p:sp>
        <p:nvSpPr>
          <p:cNvPr id="16" name="Управляющая кнопка: назад 15">
            <a:hlinkClick r:id="rId3" action="ppaction://hlinksldjump" highlightClick="1"/>
          </p:cNvPr>
          <p:cNvSpPr/>
          <p:nvPr/>
        </p:nvSpPr>
        <p:spPr>
          <a:xfrm>
            <a:off x="214282" y="6215082"/>
            <a:ext cx="1042416" cy="4709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642918"/>
            <a:ext cx="4643470" cy="46166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be-BY" sz="2400" cap="all" spc="600" dirty="0" smtClean="0">
                <a:ln/>
                <a:solidFill>
                  <a:srgbClr val="FF0000"/>
                </a:solidFill>
                <a:effectLst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Малайчына!</a:t>
            </a:r>
            <a:endParaRPr lang="ru-RU" sz="2400" cap="all" spc="600" dirty="0">
              <a:ln/>
              <a:solidFill>
                <a:srgbClr val="FF0000"/>
              </a:solidFill>
              <a:effectLst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311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e-BY" sz="2800" dirty="0" smtClean="0"/>
              <a:t>3. д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бра/сум-лен-ны</a:t>
            </a:r>
          </a:p>
          <a:p>
            <a:r>
              <a:rPr lang="be-BY" sz="2800" dirty="0" smtClean="0"/>
              <a:t>4. р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зна/га-ло-сы</a:t>
            </a:r>
          </a:p>
          <a:p>
            <a:r>
              <a:rPr lang="be-BY" sz="2800" dirty="0" smtClean="0"/>
              <a:t>5. шыр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ка/</a:t>
            </a:r>
            <a:r>
              <a:rPr lang="be-BY" sz="2800" u="sng" dirty="0" smtClean="0">
                <a:solidFill>
                  <a:srgbClr val="C00000"/>
                </a:solidFill>
              </a:rPr>
              <a:t>ў</a:t>
            </a:r>
            <a:r>
              <a:rPr lang="be-BY" sz="2800" dirty="0" smtClean="0"/>
              <a:t>жывальны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292893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e-BY" sz="2800" dirty="0" smtClean="0"/>
              <a:t>7. др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бна/зяр-ні-сты</a:t>
            </a:r>
          </a:p>
          <a:p>
            <a:r>
              <a:rPr lang="be-BY" sz="2800" dirty="0" smtClean="0"/>
              <a:t>10. р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зна/ка-ля-ро-вы</a:t>
            </a:r>
            <a:endParaRPr lang="ru-RU" sz="2800" dirty="0"/>
          </a:p>
        </p:txBody>
      </p:sp>
      <p:pic>
        <p:nvPicPr>
          <p:cNvPr id="18436" name="Picture 4" descr="D:\картинки\КАРТИНКИ\Новая папка\Америка\AMERI02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85728"/>
            <a:ext cx="1571636" cy="2564923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7929586" y="6215082"/>
            <a:ext cx="1042416" cy="4709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43174" y="585789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  <a:latin typeface="Monotype Corsiva" pitchFamily="66" charset="0"/>
              </a:rPr>
              <a:t>Крочым</a:t>
            </a:r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      далей</a:t>
            </a:r>
            <a:endParaRPr lang="ru-RU" sz="28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8434" name="Picture 2" descr="D:\картинки\КАРТИНКИ\Новая папка\Люди\CRCTR03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143636" y="5357826"/>
            <a:ext cx="1357322" cy="130177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500042"/>
            <a:ext cx="6572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200" dirty="0" smtClean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Monotype Corsiva" pitchFamily="66" charset="0"/>
              </a:rPr>
              <a:t>Не памыляецца той, хто нічога не робіць</a:t>
            </a:r>
            <a:endParaRPr lang="ru-RU" sz="3200" dirty="0">
              <a:ln w="3175">
                <a:solidFill>
                  <a:schemeClr val="tx1"/>
                </a:solidFill>
              </a:ln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Управляющая кнопка: настраиваемая 2">
            <a:hlinkClick r:id="rId3" action="ppaction://hlinksldjump" highlightClick="1"/>
          </p:cNvPr>
          <p:cNvSpPr/>
          <p:nvPr/>
        </p:nvSpPr>
        <p:spPr>
          <a:xfrm>
            <a:off x="2357422" y="4929198"/>
            <a:ext cx="4214842" cy="68522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rgbClr val="FFFF00"/>
                </a:solidFill>
              </a:rPr>
              <a:t>Паспрабуй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яшчэ</a:t>
            </a:r>
            <a:r>
              <a:rPr lang="ru-RU" sz="2800" dirty="0" smtClean="0">
                <a:solidFill>
                  <a:srgbClr val="FFFF00"/>
                </a:solidFill>
              </a:rPr>
              <a:t> раз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57174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e-BY" sz="2800" dirty="0" smtClean="0"/>
              <a:t>2. бр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ня/но-сец</a:t>
            </a:r>
          </a:p>
          <a:p>
            <a:r>
              <a:rPr lang="be-BY" sz="2800" dirty="0" smtClean="0"/>
              <a:t>5. шыр</a:t>
            </a:r>
            <a:r>
              <a:rPr lang="be-BY" sz="2800" dirty="0" smtClean="0">
                <a:solidFill>
                  <a:srgbClr val="FF0000"/>
                </a:solidFill>
              </a:rPr>
              <a:t>о</a:t>
            </a:r>
            <a:r>
              <a:rPr lang="be-BY" sz="2800" dirty="0" smtClean="0"/>
              <a:t>ка/</a:t>
            </a:r>
            <a:r>
              <a:rPr lang="be-BY" sz="2800" u="sng" dirty="0" smtClean="0">
                <a:solidFill>
                  <a:srgbClr val="C00000"/>
                </a:solidFill>
              </a:rPr>
              <a:t>ў</a:t>
            </a:r>
            <a:r>
              <a:rPr lang="be-BY" sz="2800" dirty="0" smtClean="0"/>
              <a:t>жывальны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2214554"/>
            <a:ext cx="4572000" cy="138499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r>
              <a:rPr lang="be-BY" sz="2800" dirty="0" smtClean="0"/>
              <a:t>6. ж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ўта/бо-кі</a:t>
            </a:r>
          </a:p>
          <a:p>
            <a:r>
              <a:rPr lang="be-BY" sz="2800" dirty="0" smtClean="0"/>
              <a:t>8. р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зна/від-насць</a:t>
            </a:r>
          </a:p>
          <a:p>
            <a:r>
              <a:rPr lang="be-BY" sz="2800" dirty="0" smtClean="0"/>
              <a:t>9. выс</a:t>
            </a:r>
            <a:r>
              <a:rPr lang="be-BY" sz="2800" dirty="0" smtClean="0">
                <a:solidFill>
                  <a:srgbClr val="FF0000"/>
                </a:solidFill>
              </a:rPr>
              <a:t>а</a:t>
            </a:r>
            <a:r>
              <a:rPr lang="be-BY" sz="2800" dirty="0" smtClean="0"/>
              <a:t>ка/гор-ны</a:t>
            </a:r>
          </a:p>
        </p:txBody>
      </p:sp>
      <p:pic>
        <p:nvPicPr>
          <p:cNvPr id="25602" name="Picture 2" descr="D:\картинки\КАРТИНКИ\Новая папка\Люди\CRCTR12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500042"/>
            <a:ext cx="1797088" cy="2269106"/>
          </a:xfrm>
          <a:prstGeom prst="rect">
            <a:avLst/>
          </a:prstGeom>
          <a:noFill/>
        </p:spPr>
      </p:pic>
      <p:sp>
        <p:nvSpPr>
          <p:cNvPr id="9" name="Управляющая кнопка: назад 8">
            <a:hlinkClick r:id="rId3" action="ppaction://hlinksldjump" highlightClick="1"/>
          </p:cNvPr>
          <p:cNvSpPr/>
          <p:nvPr/>
        </p:nvSpPr>
        <p:spPr>
          <a:xfrm>
            <a:off x="142844" y="6215082"/>
            <a:ext cx="1042416" cy="4709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470</Words>
  <Application>Microsoft Office PowerPoint</Application>
  <PresentationFormat>Экран (4:3)</PresentationFormat>
  <Paragraphs>109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Правапіс галосных у складаных словах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JtR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Правапіс галосных  у складаных словах</dc:title>
  <dc:creator>XP</dc:creator>
  <cp:lastModifiedBy>Admin</cp:lastModifiedBy>
  <cp:revision>133</cp:revision>
  <dcterms:created xsi:type="dcterms:W3CDTF">2007-10-15T12:27:23Z</dcterms:created>
  <dcterms:modified xsi:type="dcterms:W3CDTF">2009-03-22T09:48:48Z</dcterms:modified>
</cp:coreProperties>
</file>