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03200" y="0"/>
            <a:ext cx="3778250" cy="6858001"/>
            <a:chOff x="203200" y="0"/>
            <a:chExt cx="3778250" cy="6858001"/>
          </a:xfrm>
        </p:grpSpPr>
        <p:sp>
          <p:nvSpPr>
            <p:cNvPr id="14" name="Freeform 6"/>
            <p:cNvSpPr/>
            <p:nvPr/>
          </p:nvSpPr>
          <p:spPr bwMode="auto">
            <a:xfrm>
              <a:off x="641350" y="0"/>
              <a:ext cx="1365250" cy="3971925"/>
            </a:xfrm>
            <a:custGeom>
              <a:avLst/>
              <a:gdLst/>
              <a:ahLst/>
              <a:cxnLst/>
              <a:rect l="0" t="0" r="r" b="b"/>
              <a:pathLst>
                <a:path w="860" h="2502">
                  <a:moveTo>
                    <a:pt x="0" y="2445"/>
                  </a:moveTo>
                  <a:lnTo>
                    <a:pt x="228" y="2502"/>
                  </a:lnTo>
                  <a:lnTo>
                    <a:pt x="860" y="0"/>
                  </a:lnTo>
                  <a:lnTo>
                    <a:pt x="620" y="0"/>
                  </a:lnTo>
                  <a:lnTo>
                    <a:pt x="0" y="24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5" name="Freeform 7"/>
            <p:cNvSpPr/>
            <p:nvPr/>
          </p:nvSpPr>
          <p:spPr bwMode="auto">
            <a:xfrm>
              <a:off x="203200" y="0"/>
              <a:ext cx="1336675" cy="3862388"/>
            </a:xfrm>
            <a:custGeom>
              <a:avLst/>
              <a:gdLst/>
              <a:ahLst/>
              <a:cxnLst/>
              <a:rect l="0" t="0" r="r" b="b"/>
              <a:pathLst>
                <a:path w="842" h="2433">
                  <a:moveTo>
                    <a:pt x="842" y="0"/>
                  </a:moveTo>
                  <a:lnTo>
                    <a:pt x="602" y="0"/>
                  </a:lnTo>
                  <a:lnTo>
                    <a:pt x="0" y="2376"/>
                  </a:lnTo>
                  <a:lnTo>
                    <a:pt x="228" y="2433"/>
                  </a:lnTo>
                  <a:lnTo>
                    <a:pt x="84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6" name="Freeform 8"/>
            <p:cNvSpPr/>
            <p:nvPr/>
          </p:nvSpPr>
          <p:spPr bwMode="auto">
            <a:xfrm>
              <a:off x="207963" y="3776663"/>
              <a:ext cx="1936750" cy="3081338"/>
            </a:xfrm>
            <a:custGeom>
              <a:avLst/>
              <a:gdLst/>
              <a:ahLst/>
              <a:cxnLst/>
              <a:rect l="0" t="0" r="r" b="b"/>
              <a:pathLst>
                <a:path w="1220" h="1941">
                  <a:moveTo>
                    <a:pt x="0" y="0"/>
                  </a:moveTo>
                  <a:lnTo>
                    <a:pt x="1166" y="1941"/>
                  </a:lnTo>
                  <a:lnTo>
                    <a:pt x="1220" y="19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0" name="Freeform 9"/>
            <p:cNvSpPr/>
            <p:nvPr/>
          </p:nvSpPr>
          <p:spPr bwMode="auto">
            <a:xfrm>
              <a:off x="646113" y="3886200"/>
              <a:ext cx="2373313" cy="2971800"/>
            </a:xfrm>
            <a:custGeom>
              <a:avLst/>
              <a:gdLst/>
              <a:ahLst/>
              <a:cxnLst/>
              <a:rect l="0" t="0" r="r" b="b"/>
              <a:pathLst>
                <a:path w="1495" h="1872">
                  <a:moveTo>
                    <a:pt x="1495" y="1872"/>
                  </a:moveTo>
                  <a:lnTo>
                    <a:pt x="0" y="0"/>
                  </a:lnTo>
                  <a:lnTo>
                    <a:pt x="1442" y="1872"/>
                  </a:lnTo>
                  <a:lnTo>
                    <a:pt x="1495" y="187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1" name="Freeform 10"/>
            <p:cNvSpPr/>
            <p:nvPr/>
          </p:nvSpPr>
          <p:spPr bwMode="auto">
            <a:xfrm>
              <a:off x="641350" y="3881438"/>
              <a:ext cx="3340100" cy="2976563"/>
            </a:xfrm>
            <a:custGeom>
              <a:avLst/>
              <a:gdLst/>
              <a:ahLst/>
              <a:cxnLst/>
              <a:rect l="0" t="0" r="r" b="b"/>
              <a:pathLst>
                <a:path w="2104" h="1875">
                  <a:moveTo>
                    <a:pt x="0" y="0"/>
                  </a:moveTo>
                  <a:lnTo>
                    <a:pt x="3" y="3"/>
                  </a:lnTo>
                  <a:lnTo>
                    <a:pt x="1498" y="1875"/>
                  </a:lnTo>
                  <a:lnTo>
                    <a:pt x="2104" y="1875"/>
                  </a:lnTo>
                  <a:lnTo>
                    <a:pt x="228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2" name="Freeform 11"/>
            <p:cNvSpPr/>
            <p:nvPr/>
          </p:nvSpPr>
          <p:spPr bwMode="auto">
            <a:xfrm>
              <a:off x="203200" y="3771900"/>
              <a:ext cx="2660650" cy="3086100"/>
            </a:xfrm>
            <a:custGeom>
              <a:avLst/>
              <a:gdLst/>
              <a:ahLst/>
              <a:cxnLst/>
              <a:rect l="0" t="0" r="r" b="b"/>
              <a:pathLst>
                <a:path w="1676" h="1944">
                  <a:moveTo>
                    <a:pt x="1676" y="1944"/>
                  </a:moveTo>
                  <a:lnTo>
                    <a:pt x="264" y="111"/>
                  </a:lnTo>
                  <a:lnTo>
                    <a:pt x="225" y="60"/>
                  </a:lnTo>
                  <a:lnTo>
                    <a:pt x="228" y="60"/>
                  </a:lnTo>
                  <a:lnTo>
                    <a:pt x="264" y="111"/>
                  </a:lnTo>
                  <a:lnTo>
                    <a:pt x="234" y="69"/>
                  </a:lnTo>
                  <a:lnTo>
                    <a:pt x="228" y="57"/>
                  </a:lnTo>
                  <a:lnTo>
                    <a:pt x="222" y="54"/>
                  </a:lnTo>
                  <a:lnTo>
                    <a:pt x="0" y="0"/>
                  </a:lnTo>
                  <a:lnTo>
                    <a:pt x="3" y="3"/>
                  </a:lnTo>
                  <a:lnTo>
                    <a:pt x="1223" y="1944"/>
                  </a:lnTo>
                  <a:lnTo>
                    <a:pt x="1676" y="194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39673" y="914401"/>
            <a:ext cx="6947127" cy="3488266"/>
          </a:xfrm>
        </p:spPr>
        <p:txBody>
          <a:bodyPr anchor="b">
            <a:normAutofit/>
          </a:bodyPr>
          <a:lstStyle>
            <a:lvl1pPr algn="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4238" y="4402666"/>
            <a:ext cx="5762563" cy="1364531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25773" y="6117336"/>
            <a:ext cx="857473" cy="365125"/>
          </a:xfrm>
        </p:spPr>
        <p:txBody>
          <a:bodyPr/>
          <a:lstStyle/>
          <a:p>
            <a:fld id="{88FDB4D7-D785-4C2C-A667-8925E8C53104}" type="datetimeFigureOut">
              <a:rPr lang="ru-RU" smtClean="0"/>
              <a:t>вт 16.02.16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23733" y="6117336"/>
            <a:ext cx="3609438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117336"/>
            <a:ext cx="411480" cy="365125"/>
          </a:xfrm>
        </p:spPr>
        <p:txBody>
          <a:bodyPr/>
          <a:lstStyle/>
          <a:p>
            <a:fld id="{E726D45B-B7E7-4F52-AB08-613AE0C1BAC3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Freeform 12"/>
          <p:cNvSpPr/>
          <p:nvPr/>
        </p:nvSpPr>
        <p:spPr bwMode="auto">
          <a:xfrm>
            <a:off x="203200" y="3771900"/>
            <a:ext cx="361950" cy="90488"/>
          </a:xfrm>
          <a:custGeom>
            <a:avLst/>
            <a:gdLst/>
            <a:ahLst/>
            <a:cxnLst/>
            <a:rect l="0" t="0" r="r" b="b"/>
            <a:pathLst>
              <a:path w="228" h="57">
                <a:moveTo>
                  <a:pt x="228" y="57"/>
                </a:moveTo>
                <a:lnTo>
                  <a:pt x="0" y="0"/>
                </a:lnTo>
                <a:lnTo>
                  <a:pt x="222" y="54"/>
                </a:lnTo>
                <a:lnTo>
                  <a:pt x="228" y="57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4" name="Freeform 13"/>
          <p:cNvSpPr/>
          <p:nvPr/>
        </p:nvSpPr>
        <p:spPr bwMode="auto">
          <a:xfrm>
            <a:off x="560388" y="3867150"/>
            <a:ext cx="61913" cy="80963"/>
          </a:xfrm>
          <a:custGeom>
            <a:avLst/>
            <a:gdLst/>
            <a:ahLst/>
            <a:cxnLst/>
            <a:rect l="0" t="0" r="r" b="b"/>
            <a:pathLst>
              <a:path w="39" h="51">
                <a:moveTo>
                  <a:pt x="0" y="0"/>
                </a:moveTo>
                <a:lnTo>
                  <a:pt x="39" y="51"/>
                </a:lnTo>
                <a:lnTo>
                  <a:pt x="3" y="0"/>
                </a:lnTo>
                <a:lnTo>
                  <a:pt x="0" y="0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27665311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3" y="4732865"/>
            <a:ext cx="751599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89975" y="932112"/>
            <a:ext cx="6171065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3" y="5299603"/>
            <a:ext cx="751599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DB4D7-D785-4C2C-A667-8925E8C53104}" type="datetimeFigureOut">
              <a:rPr lang="ru-RU" smtClean="0"/>
              <a:t>вт 16.02.16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6D45B-B7E7-4F52-AB08-613AE0C1BA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63690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685800"/>
            <a:ext cx="751599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DB4D7-D785-4C2C-A667-8925E8C53104}" type="datetimeFigureOut">
              <a:rPr lang="ru-RU" smtClean="0"/>
              <a:t>вт 16.02.16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6D45B-B7E7-4F52-AB08-613AE0C1BA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51786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598235" y="3428999"/>
            <a:ext cx="6631128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3" y="4343400"/>
            <a:ext cx="751599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DB4D7-D785-4C2C-A667-8925E8C53104}" type="datetimeFigureOut">
              <a:rPr lang="ru-RU" smtClean="0"/>
              <a:t>вт 16.02.16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6D45B-B7E7-4F52-AB08-613AE0C1BA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67063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3308581"/>
            <a:ext cx="751598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7381"/>
            <a:ext cx="751599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DB4D7-D785-4C2C-A667-8925E8C53104}" type="datetimeFigureOut">
              <a:rPr lang="ru-RU" smtClean="0"/>
              <a:t>вт 16.02.16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6D45B-B7E7-4F52-AB08-613AE0C1BA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11583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5" y="3886200"/>
            <a:ext cx="751599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5200"/>
            <a:ext cx="751599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DB4D7-D785-4C2C-A667-8925E8C53104}" type="datetimeFigureOut">
              <a:rPr lang="ru-RU" smtClean="0"/>
              <a:t>вт 16.02.16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6D45B-B7E7-4F52-AB08-613AE0C1BA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134160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685801"/>
            <a:ext cx="7515991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4" y="3505200"/>
            <a:ext cx="7515992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DB4D7-D785-4C2C-A667-8925E8C53104}" type="datetimeFigureOut">
              <a:rPr lang="ru-RU" smtClean="0"/>
              <a:t>вт 16.02.16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6D45B-B7E7-4F52-AB08-613AE0C1BA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02292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DB4D7-D785-4C2C-A667-8925E8C53104}" type="datetimeFigureOut">
              <a:rPr lang="ru-RU" smtClean="0"/>
              <a:t>вт 16.02.16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6D45B-B7E7-4F52-AB08-613AE0C1BA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54295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1393" y="685800"/>
            <a:ext cx="1328123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3524" y="685800"/>
            <a:ext cx="6016373" cy="5105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DB4D7-D785-4C2C-A667-8925E8C53104}" type="datetimeFigureOut">
              <a:rPr lang="ru-RU" smtClean="0"/>
              <a:t>вт 16.02.16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6D45B-B7E7-4F52-AB08-613AE0C1BA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122843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133" y="2667000"/>
            <a:ext cx="7704667" cy="3332816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44329" y="6108173"/>
            <a:ext cx="857473" cy="365125"/>
          </a:xfrm>
        </p:spPr>
        <p:txBody>
          <a:bodyPr/>
          <a:lstStyle/>
          <a:p>
            <a:fld id="{88FDB4D7-D785-4C2C-A667-8925E8C53104}" type="datetimeFigureOut">
              <a:rPr lang="ru-RU" smtClean="0"/>
              <a:t>вт 16.02.16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2647" y="6108173"/>
            <a:ext cx="531451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8967" y="6108173"/>
            <a:ext cx="427833" cy="365125"/>
          </a:xfrm>
        </p:spPr>
        <p:txBody>
          <a:bodyPr/>
          <a:lstStyle/>
          <a:p>
            <a:fld id="{E726D45B-B7E7-4F52-AB08-613AE0C1BA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925161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6995" y="2666998"/>
            <a:ext cx="6699805" cy="2360071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6998" y="5027070"/>
            <a:ext cx="6699802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DB4D7-D785-4C2C-A667-8925E8C53104}" type="datetimeFigureOut">
              <a:rPr lang="ru-RU" smtClean="0"/>
              <a:t>вт 16.02.16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3317" y="6116070"/>
            <a:ext cx="413483" cy="365125"/>
          </a:xfrm>
        </p:spPr>
        <p:txBody>
          <a:bodyPr/>
          <a:lstStyle/>
          <a:p>
            <a:fld id="{E726D45B-B7E7-4F52-AB08-613AE0C1BA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75632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685801"/>
            <a:ext cx="7704667" cy="17525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2133" y="2667000"/>
            <a:ext cx="3739896" cy="336867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6904" y="2667000"/>
            <a:ext cx="3739896" cy="334682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DB4D7-D785-4C2C-A667-8925E8C53104}" type="datetimeFigureOut">
              <a:rPr lang="ru-RU" smtClean="0"/>
              <a:t>вт 16.02.16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6D45B-B7E7-4F52-AB08-613AE0C1BA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874684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9481" y="2658533"/>
            <a:ext cx="345629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3523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710" y="2667000"/>
            <a:ext cx="3467806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57266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DB4D7-D785-4C2C-A667-8925E8C53104}" type="datetimeFigureOut">
              <a:rPr lang="ru-RU" smtClean="0"/>
              <a:t>вт 16.02.16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6D45B-B7E7-4F52-AB08-613AE0C1BA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4705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DB4D7-D785-4C2C-A667-8925E8C53104}" type="datetimeFigureOut">
              <a:rPr lang="ru-RU" smtClean="0"/>
              <a:t>вт 16.02.16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6D45B-B7E7-4F52-AB08-613AE0C1BA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333466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DB4D7-D785-4C2C-A667-8925E8C53104}" type="datetimeFigureOut">
              <a:rPr lang="ru-RU" smtClean="0"/>
              <a:t>вт 16.02.16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6D45B-B7E7-4F52-AB08-613AE0C1BA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07780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1600200"/>
            <a:ext cx="2662534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7553" y="685800"/>
            <a:ext cx="4681962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4" y="2971800"/>
            <a:ext cx="2662534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DB4D7-D785-4C2C-A667-8925E8C53104}" type="datetimeFigureOut">
              <a:rPr lang="ru-RU" smtClean="0"/>
              <a:t>вт 16.02.16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6D45B-B7E7-4F52-AB08-613AE0C1BA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03547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2332" y="1752599"/>
            <a:ext cx="4070679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97495" y="914400"/>
            <a:ext cx="2461371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2332" y="3124199"/>
            <a:ext cx="4070679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DB4D7-D785-4C2C-A667-8925E8C53104}" type="datetimeFigureOut">
              <a:rPr lang="ru-RU" smtClean="0"/>
              <a:t>вт 16.02.16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6D45B-B7E7-4F52-AB08-613AE0C1BA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56275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2132013" cy="6858001"/>
            <a:chOff x="0" y="0"/>
            <a:chExt cx="2132013" cy="6858001"/>
          </a:xfrm>
        </p:grpSpPr>
        <p:sp>
          <p:nvSpPr>
            <p:cNvPr id="15" name="Freeform 6"/>
            <p:cNvSpPr/>
            <p:nvPr/>
          </p:nvSpPr>
          <p:spPr bwMode="auto">
            <a:xfrm>
              <a:off x="0" y="0"/>
              <a:ext cx="1073150" cy="5291138"/>
            </a:xfrm>
            <a:custGeom>
              <a:avLst/>
              <a:gdLst/>
              <a:ahLst/>
              <a:cxnLst/>
              <a:rect l="0" t="0" r="r" b="b"/>
              <a:pathLst>
                <a:path w="676" h="3333">
                  <a:moveTo>
                    <a:pt x="0" y="3132"/>
                  </a:moveTo>
                  <a:lnTo>
                    <a:pt x="0" y="3312"/>
                  </a:lnTo>
                  <a:lnTo>
                    <a:pt x="126" y="3333"/>
                  </a:lnTo>
                  <a:lnTo>
                    <a:pt x="676" y="0"/>
                  </a:lnTo>
                  <a:lnTo>
                    <a:pt x="514" y="0"/>
                  </a:lnTo>
                  <a:lnTo>
                    <a:pt x="0" y="31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6" name="Freeform 7"/>
            <p:cNvSpPr/>
            <p:nvPr/>
          </p:nvSpPr>
          <p:spPr bwMode="auto">
            <a:xfrm>
              <a:off x="0" y="0"/>
              <a:ext cx="758825" cy="4624388"/>
            </a:xfrm>
            <a:custGeom>
              <a:avLst/>
              <a:gdLst/>
              <a:ahLst/>
              <a:cxnLst/>
              <a:rect l="0" t="0" r="r" b="b"/>
              <a:pathLst>
                <a:path w="478" h="2913">
                  <a:moveTo>
                    <a:pt x="478" y="0"/>
                  </a:moveTo>
                  <a:lnTo>
                    <a:pt x="318" y="0"/>
                  </a:lnTo>
                  <a:lnTo>
                    <a:pt x="0" y="1938"/>
                  </a:lnTo>
                  <a:lnTo>
                    <a:pt x="0" y="2913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7" name="Freeform 8"/>
            <p:cNvSpPr/>
            <p:nvPr/>
          </p:nvSpPr>
          <p:spPr bwMode="auto">
            <a:xfrm>
              <a:off x="0" y="5662613"/>
              <a:ext cx="906463" cy="1195388"/>
            </a:xfrm>
            <a:custGeom>
              <a:avLst/>
              <a:gdLst/>
              <a:ahLst/>
              <a:cxnLst/>
              <a:rect l="0" t="0" r="r" b="b"/>
              <a:pathLst>
                <a:path w="571" h="753">
                  <a:moveTo>
                    <a:pt x="0" y="0"/>
                  </a:moveTo>
                  <a:lnTo>
                    <a:pt x="0" y="12"/>
                  </a:lnTo>
                  <a:lnTo>
                    <a:pt x="538" y="753"/>
                  </a:lnTo>
                  <a:lnTo>
                    <a:pt x="571" y="7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8" name="Freeform 9"/>
            <p:cNvSpPr/>
            <p:nvPr/>
          </p:nvSpPr>
          <p:spPr bwMode="auto">
            <a:xfrm>
              <a:off x="0" y="5295900"/>
              <a:ext cx="1487488" cy="1562100"/>
            </a:xfrm>
            <a:custGeom>
              <a:avLst/>
              <a:gdLst/>
              <a:ahLst/>
              <a:cxnLst/>
              <a:rect l="0" t="0" r="r" b="b"/>
              <a:pathLst>
                <a:path w="937" h="984">
                  <a:moveTo>
                    <a:pt x="0" y="0"/>
                  </a:moveTo>
                  <a:lnTo>
                    <a:pt x="0" y="3"/>
                  </a:lnTo>
                  <a:lnTo>
                    <a:pt x="901" y="984"/>
                  </a:lnTo>
                  <a:lnTo>
                    <a:pt x="937" y="9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9" name="Freeform 10"/>
            <p:cNvSpPr/>
            <p:nvPr/>
          </p:nvSpPr>
          <p:spPr bwMode="auto">
            <a:xfrm>
              <a:off x="0" y="5257800"/>
              <a:ext cx="2132013" cy="1600200"/>
            </a:xfrm>
            <a:custGeom>
              <a:avLst/>
              <a:gdLst/>
              <a:ahLst/>
              <a:cxnLst/>
              <a:rect l="0" t="0" r="r" b="b"/>
              <a:pathLst>
                <a:path w="1343" h="1008">
                  <a:moveTo>
                    <a:pt x="0" y="24"/>
                  </a:moveTo>
                  <a:lnTo>
                    <a:pt x="937" y="1008"/>
                  </a:lnTo>
                  <a:lnTo>
                    <a:pt x="1343" y="1008"/>
                  </a:lnTo>
                  <a:lnTo>
                    <a:pt x="126" y="21"/>
                  </a:ln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0" name="Freeform 11"/>
            <p:cNvSpPr/>
            <p:nvPr/>
          </p:nvSpPr>
          <p:spPr bwMode="auto">
            <a:xfrm>
              <a:off x="0" y="5357813"/>
              <a:ext cx="1377950" cy="1500188"/>
            </a:xfrm>
            <a:custGeom>
              <a:avLst/>
              <a:gdLst/>
              <a:ahLst/>
              <a:cxnLst/>
              <a:rect l="0" t="0" r="r" b="b"/>
              <a:pathLst>
                <a:path w="868" h="945">
                  <a:moveTo>
                    <a:pt x="0" y="192"/>
                  </a:moveTo>
                  <a:lnTo>
                    <a:pt x="571" y="945"/>
                  </a:lnTo>
                  <a:lnTo>
                    <a:pt x="868" y="945"/>
                  </a:lnTo>
                  <a:lnTo>
                    <a:pt x="0" y="0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134" y="2667000"/>
            <a:ext cx="7704666" cy="33569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8679" y="6116070"/>
            <a:ext cx="8574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8FDB4D7-D785-4C2C-A667-8925E8C53104}" type="datetimeFigureOut">
              <a:rPr lang="ru-RU" smtClean="0"/>
              <a:t>вт 16.02.16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6997" y="6116070"/>
            <a:ext cx="5314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73317" y="6116070"/>
            <a:ext cx="4134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726D45B-B7E7-4F52-AB08-613AE0C1BA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727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Выбираю профессию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/>
              <a:t>Классный час в 9 классе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94069563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10"/>
            <a:ext cx="9168073" cy="685479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>
                <a:solidFill>
                  <a:schemeClr val="bg1"/>
                </a:solidFill>
              </a:rPr>
              <a:t>Кусто, Жак-Ив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2060847"/>
            <a:ext cx="5208579" cy="3125147"/>
          </a:xfrm>
        </p:spPr>
      </p:pic>
    </p:spTree>
    <p:extLst>
      <p:ext uri="{BB962C8B-B14F-4D97-AF65-F5344CB8AC3E}">
        <p14:creationId xmlns:p14="http://schemas.microsoft.com/office/powerpoint/2010/main" val="6451979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человек-техника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Это могут быть пилоты, матросы, водители, электромонтеры, слесари, механики, использующие технические устройства. </a:t>
            </a:r>
          </a:p>
        </p:txBody>
      </p:sp>
    </p:spTree>
    <p:extLst>
      <p:ext uri="{BB962C8B-B14F-4D97-AF65-F5344CB8AC3E}">
        <p14:creationId xmlns:p14="http://schemas.microsoft.com/office/powerpoint/2010/main" val="38299243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279" y="0"/>
            <a:ext cx="914291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16632"/>
            <a:ext cx="7704667" cy="1981200"/>
          </a:xfrm>
        </p:spPr>
        <p:txBody>
          <a:bodyPr>
            <a:normAutofit/>
          </a:bodyPr>
          <a:lstStyle/>
          <a:p>
            <a:r>
              <a:rPr lang="ru-RU" sz="5400" b="1" dirty="0">
                <a:solidFill>
                  <a:schemeClr val="bg1"/>
                </a:solidFill>
              </a:rPr>
              <a:t>Форд, </a:t>
            </a:r>
            <a:r>
              <a:rPr lang="ru-RU" sz="5400" b="1" dirty="0" smtClean="0">
                <a:solidFill>
                  <a:schemeClr val="bg1"/>
                </a:solidFill>
              </a:rPr>
              <a:t>Генри</a:t>
            </a:r>
            <a:endParaRPr lang="ru-RU" sz="5400" b="1" dirty="0">
              <a:solidFill>
                <a:schemeClr val="bg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844824"/>
            <a:ext cx="3024336" cy="3989155"/>
          </a:xfrm>
        </p:spPr>
      </p:pic>
    </p:spTree>
    <p:extLst>
      <p:ext uri="{BB962C8B-B14F-4D97-AF65-F5344CB8AC3E}">
        <p14:creationId xmlns:p14="http://schemas.microsoft.com/office/powerpoint/2010/main" val="205920131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человек-человек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Для этих профессий предметом является другой человек, а деятельностью - необходимость общения с другими людьми. </a:t>
            </a:r>
          </a:p>
        </p:txBody>
      </p:sp>
    </p:spTree>
    <p:extLst>
      <p:ext uri="{BB962C8B-B14F-4D97-AF65-F5344CB8AC3E}">
        <p14:creationId xmlns:p14="http://schemas.microsoft.com/office/powerpoint/2010/main" val="41083295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715" y="0"/>
            <a:ext cx="9154114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>
                <a:solidFill>
                  <a:schemeClr val="bg1"/>
                </a:solidFill>
              </a:rPr>
              <a:t>Джобс, </a:t>
            </a:r>
            <a:r>
              <a:rPr lang="ru-RU" sz="5400" b="1" dirty="0" smtClean="0">
                <a:solidFill>
                  <a:schemeClr val="bg1"/>
                </a:solidFill>
              </a:rPr>
              <a:t>Стив</a:t>
            </a:r>
            <a:endParaRPr lang="ru-RU" sz="5400" b="1" dirty="0">
              <a:solidFill>
                <a:schemeClr val="bg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204864"/>
            <a:ext cx="3312368" cy="3312368"/>
          </a:xfrm>
        </p:spPr>
      </p:pic>
    </p:spTree>
    <p:extLst>
      <p:ext uri="{BB962C8B-B14F-4D97-AF65-F5344CB8AC3E}">
        <p14:creationId xmlns:p14="http://schemas.microsoft.com/office/powerpoint/2010/main" val="24160121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человек - знаковая система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У людей этих профессий должно быть хорошо развито абстрактное мышление. 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0739070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64" y="0"/>
            <a:ext cx="9153864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err="1">
                <a:solidFill>
                  <a:schemeClr val="bg1"/>
                </a:solidFill>
              </a:rPr>
              <a:t>Торвальдс</a:t>
            </a:r>
            <a:r>
              <a:rPr lang="ru-RU" sz="5400" b="1" dirty="0">
                <a:solidFill>
                  <a:schemeClr val="bg1"/>
                </a:solidFill>
              </a:rPr>
              <a:t>, </a:t>
            </a:r>
            <a:r>
              <a:rPr lang="ru-RU" sz="5400" b="1" dirty="0" err="1" smtClean="0">
                <a:solidFill>
                  <a:schemeClr val="bg1"/>
                </a:solidFill>
              </a:rPr>
              <a:t>Линус</a:t>
            </a:r>
            <a:endParaRPr lang="ru-RU" sz="5400" b="1" dirty="0">
              <a:solidFill>
                <a:schemeClr val="bg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780928"/>
            <a:ext cx="4639619" cy="3312368"/>
          </a:xfrm>
        </p:spPr>
      </p:pic>
    </p:spTree>
    <p:extLst>
      <p:ext uri="{BB962C8B-B14F-4D97-AF65-F5344CB8AC3E}">
        <p14:creationId xmlns:p14="http://schemas.microsoft.com/office/powerpoint/2010/main" val="280467136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человек - художественный образ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Это люди живого образного мышления, имеют художественную фантазию. Это художники, писатели, дизайнеры и др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61491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31453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err="1">
                <a:solidFill>
                  <a:schemeClr val="bg1"/>
                </a:solidFill>
              </a:rPr>
              <a:t>Мулявин</a:t>
            </a:r>
            <a:r>
              <a:rPr lang="ru-RU" sz="5400" b="1" dirty="0">
                <a:solidFill>
                  <a:schemeClr val="bg1"/>
                </a:solidFill>
              </a:rPr>
              <a:t>, Владимир </a:t>
            </a:r>
            <a:r>
              <a:rPr lang="ru-RU" sz="5400" b="1" dirty="0" smtClean="0">
                <a:solidFill>
                  <a:schemeClr val="bg1"/>
                </a:solidFill>
              </a:rPr>
              <a:t>Георгиевич</a:t>
            </a:r>
            <a:endParaRPr lang="ru-RU" sz="5400" b="1" dirty="0">
              <a:solidFill>
                <a:schemeClr val="bg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284984"/>
            <a:ext cx="4687416" cy="3124944"/>
          </a:xfrm>
        </p:spPr>
      </p:pic>
    </p:spTree>
    <p:extLst>
      <p:ext uri="{BB962C8B-B14F-4D97-AF65-F5344CB8AC3E}">
        <p14:creationId xmlns:p14="http://schemas.microsoft.com/office/powerpoint/2010/main" val="294467663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Тест «Профпригодность»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Ответьте на следующие вопросы:</a:t>
            </a:r>
          </a:p>
          <a:p>
            <a:r>
              <a:rPr lang="ru-RU" i="1" dirty="0" smtClean="0"/>
              <a:t>Новогодняя </a:t>
            </a:r>
            <a:r>
              <a:rPr lang="ru-RU" i="1" dirty="0"/>
              <a:t>ночь для тебя - лучшее время, чтобы: </a:t>
            </a:r>
          </a:p>
          <a:p>
            <a:r>
              <a:rPr lang="ru-RU" i="1" dirty="0" smtClean="0"/>
              <a:t>Из </a:t>
            </a:r>
            <a:r>
              <a:rPr lang="ru-RU" i="1" dirty="0"/>
              <a:t>трёх подарков ты предпочёл бы:</a:t>
            </a:r>
            <a:endParaRPr lang="ru-RU" dirty="0"/>
          </a:p>
          <a:p>
            <a:r>
              <a:rPr lang="ru-RU" i="1" dirty="0" smtClean="0"/>
              <a:t>Отправляться </a:t>
            </a:r>
            <a:r>
              <a:rPr lang="ru-RU" i="1" dirty="0"/>
              <a:t>в путешествие лучше всего: </a:t>
            </a:r>
            <a:r>
              <a:rPr lang="ru-RU" i="1" dirty="0" smtClean="0"/>
              <a:t> </a:t>
            </a:r>
            <a:r>
              <a:rPr lang="ru-RU" i="1" dirty="0"/>
              <a:t>Если бы ты оказался в одиночестве на острове или в лесу, то:</a:t>
            </a:r>
            <a:endParaRPr lang="ru-RU" dirty="0"/>
          </a:p>
          <a:p>
            <a:r>
              <a:rPr lang="ru-RU" i="1" dirty="0" smtClean="0"/>
              <a:t>В </a:t>
            </a:r>
            <a:r>
              <a:rPr lang="ru-RU" i="1" dirty="0"/>
              <a:t>своё свободное время ты любишь</a:t>
            </a:r>
            <a:r>
              <a:rPr lang="ru-RU" i="1" dirty="0" smtClean="0"/>
              <a:t>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281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Задачи</a:t>
            </a:r>
            <a:r>
              <a:rPr lang="ru-RU" b="1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b="1" dirty="0"/>
              <a:t>формирование у школьников представлений о мире профессий и их требованиях;</a:t>
            </a:r>
          </a:p>
          <a:p>
            <a:pPr lvl="0"/>
            <a:r>
              <a:rPr lang="ru-RU" b="1" dirty="0"/>
              <a:t>активизация учащихся в подготовке к профессиональному самоопределению;</a:t>
            </a:r>
          </a:p>
          <a:p>
            <a:pPr lvl="0"/>
            <a:r>
              <a:rPr lang="ru-RU" b="1" dirty="0"/>
              <a:t>вооружение старшеклассников методами самопознания и самовоспитания;</a:t>
            </a:r>
          </a:p>
          <a:p>
            <a:r>
              <a:rPr lang="ru-RU" b="1" dirty="0"/>
              <a:t>формирование навыков самоконтроля готовности к профессиональному самоопределению.</a:t>
            </a:r>
          </a:p>
        </p:txBody>
      </p:sp>
    </p:spTree>
    <p:extLst>
      <p:ext uri="{BB962C8B-B14F-4D97-AF65-F5344CB8AC3E}">
        <p14:creationId xmlns:p14="http://schemas.microsoft.com/office/powerpoint/2010/main" val="24408436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1"/>
                </a:solidFill>
              </a:rPr>
              <a:t>Подсчитайте количество набранных баллов</a:t>
            </a:r>
            <a:endParaRPr lang="ru-RU" b="1" dirty="0">
              <a:solidFill>
                <a:schemeClr val="accent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учитывая</a:t>
            </a:r>
            <a:r>
              <a:rPr lang="ru-RU" dirty="0"/>
              <a:t>, что ответы на вопрос с буквой «а» оцениваются 1 баллом, «б» - 2, «в» - 3 баллами.</a:t>
            </a:r>
          </a:p>
        </p:txBody>
      </p:sp>
    </p:spTree>
    <p:extLst>
      <p:ext uri="{BB962C8B-B14F-4D97-AF65-F5344CB8AC3E}">
        <p14:creationId xmlns:p14="http://schemas.microsoft.com/office/powerpoint/2010/main" val="29611710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М</a:t>
            </a:r>
            <a:r>
              <a:rPr lang="ru-RU" b="1" dirty="0" smtClean="0"/>
              <a:t>отивы выбора профессии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348880"/>
            <a:ext cx="7504298" cy="3816424"/>
          </a:xfrm>
        </p:spPr>
      </p:pic>
    </p:spTree>
    <p:extLst>
      <p:ext uri="{BB962C8B-B14F-4D97-AF65-F5344CB8AC3E}">
        <p14:creationId xmlns:p14="http://schemas.microsoft.com/office/powerpoint/2010/main" val="7203123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</p:spPr>
        <p:txBody>
          <a:bodyPr>
            <a:normAutofit/>
          </a:bodyPr>
          <a:lstStyle/>
          <a:p>
            <a:r>
              <a:rPr lang="ru-RU" dirty="0"/>
              <a:t>Чтобы правильно выбрать профессию, надо сориентироваться в трех вещах: я хочу, я могу, надо.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204864"/>
            <a:ext cx="7867947" cy="4428295"/>
          </a:xfrm>
        </p:spPr>
      </p:pic>
    </p:spTree>
    <p:extLst>
      <p:ext uri="{BB962C8B-B14F-4D97-AF65-F5344CB8AC3E}">
        <p14:creationId xmlns:p14="http://schemas.microsoft.com/office/powerpoint/2010/main" val="33623005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chemeClr val="accent1"/>
                </a:solidFill>
              </a:rPr>
              <a:t>10-самых востребованных профессий будущего</a:t>
            </a:r>
            <a:endParaRPr lang="ru-RU" dirty="0">
              <a:solidFill>
                <a:schemeClr val="accent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2434276"/>
            <a:ext cx="5858767" cy="3899798"/>
          </a:xfrm>
        </p:spPr>
      </p:pic>
    </p:spTree>
    <p:extLst>
      <p:ext uri="{BB962C8B-B14F-4D97-AF65-F5344CB8AC3E}">
        <p14:creationId xmlns:p14="http://schemas.microsoft.com/office/powerpoint/2010/main" val="30546073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i="1" dirty="0"/>
              <a:t>Инженерные </a:t>
            </a:r>
            <a:r>
              <a:rPr lang="ru-RU" i="1" dirty="0" smtClean="0"/>
              <a:t>специальности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844824"/>
            <a:ext cx="5208690" cy="3456384"/>
          </a:xfrm>
        </p:spPr>
      </p:pic>
    </p:spTree>
    <p:extLst>
      <p:ext uri="{BB962C8B-B14F-4D97-AF65-F5344CB8AC3E}">
        <p14:creationId xmlns:p14="http://schemas.microsoft.com/office/powerpoint/2010/main" val="108726758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i="1" dirty="0"/>
              <a:t>IT и разработчики компьютерного аппаратного обеспечения.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844824"/>
            <a:ext cx="7284530" cy="3600400"/>
          </a:xfrm>
        </p:spPr>
      </p:pic>
    </p:spTree>
    <p:extLst>
      <p:ext uri="{BB962C8B-B14F-4D97-AF65-F5344CB8AC3E}">
        <p14:creationId xmlns:p14="http://schemas.microsoft.com/office/powerpoint/2010/main" val="18877715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err="1" smtClean="0"/>
              <a:t>Нанотехнологии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844824"/>
            <a:ext cx="5105350" cy="3473577"/>
          </a:xfrm>
        </p:spPr>
      </p:pic>
    </p:spTree>
    <p:extLst>
      <p:ext uri="{BB962C8B-B14F-4D97-AF65-F5344CB8AC3E}">
        <p14:creationId xmlns:p14="http://schemas.microsoft.com/office/powerpoint/2010/main" val="30073283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10146"/>
          </a:xfrm>
        </p:spPr>
        <p:txBody>
          <a:bodyPr>
            <a:normAutofit fontScale="90000"/>
          </a:bodyPr>
          <a:lstStyle/>
          <a:p>
            <a:r>
              <a:rPr lang="ru-RU" i="1" dirty="0"/>
              <a:t>Специальности на стыке электроники и </a:t>
            </a:r>
            <a:r>
              <a:rPr lang="ru-RU" i="1" dirty="0" smtClean="0"/>
              <a:t>биотехнологий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988840"/>
            <a:ext cx="5257403" cy="3499510"/>
          </a:xfrm>
        </p:spPr>
      </p:pic>
    </p:spTree>
    <p:extLst>
      <p:ext uri="{BB962C8B-B14F-4D97-AF65-F5344CB8AC3E}">
        <p14:creationId xmlns:p14="http://schemas.microsoft.com/office/powerpoint/2010/main" val="633797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704667" cy="1981200"/>
          </a:xfrm>
        </p:spPr>
        <p:txBody>
          <a:bodyPr>
            <a:normAutofit/>
          </a:bodyPr>
          <a:lstStyle/>
          <a:p>
            <a:r>
              <a:rPr lang="ru-RU" i="1" dirty="0"/>
              <a:t>Специальности, связанные с </a:t>
            </a:r>
            <a:r>
              <a:rPr lang="ru-RU" i="1" dirty="0" smtClean="0"/>
              <a:t>сервисом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143227"/>
            <a:ext cx="5300794" cy="3528392"/>
          </a:xfrm>
        </p:spPr>
      </p:pic>
    </p:spTree>
    <p:extLst>
      <p:ext uri="{BB962C8B-B14F-4D97-AF65-F5344CB8AC3E}">
        <p14:creationId xmlns:p14="http://schemas.microsoft.com/office/powerpoint/2010/main" val="176785133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Логистика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348880"/>
            <a:ext cx="6597272" cy="3024336"/>
          </a:xfrm>
        </p:spPr>
      </p:pic>
    </p:spTree>
    <p:extLst>
      <p:ext uri="{BB962C8B-B14F-4D97-AF65-F5344CB8AC3E}">
        <p14:creationId xmlns:p14="http://schemas.microsoft.com/office/powerpoint/2010/main" val="14243239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874442"/>
          </a:xfrm>
        </p:spPr>
        <p:txBody>
          <a:bodyPr/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человек не знает,</a:t>
            </a:r>
            <a:b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какой пристани он держит путь,</a:t>
            </a:r>
            <a:b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него ни один ветер</a:t>
            </a:r>
            <a:b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будет попутным.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293096"/>
            <a:ext cx="8229600" cy="1833067"/>
          </a:xfrm>
        </p:spPr>
        <p:txBody>
          <a:bodyPr/>
          <a:lstStyle/>
          <a:p>
            <a:pPr marL="0" indent="0" algn="r">
              <a:buNone/>
            </a:pPr>
            <a:r>
              <a:rPr lang="ru-RU" i="1" dirty="0"/>
              <a:t>Сенека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77225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Экология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060848"/>
            <a:ext cx="5426719" cy="3612212"/>
          </a:xfrm>
        </p:spPr>
      </p:pic>
    </p:spTree>
    <p:extLst>
      <p:ext uri="{BB962C8B-B14F-4D97-AF65-F5344CB8AC3E}">
        <p14:creationId xmlns:p14="http://schemas.microsoft.com/office/powerpoint/2010/main" val="516564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 fontScale="90000"/>
          </a:bodyPr>
          <a:lstStyle/>
          <a:p>
            <a:r>
              <a:rPr lang="ru-RU" i="1" dirty="0"/>
              <a:t>Медицинские специальности, связанные с поиском средств продления </a:t>
            </a:r>
            <a:r>
              <a:rPr lang="ru-RU" i="1" dirty="0" smtClean="0"/>
              <a:t>жизни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2348880"/>
            <a:ext cx="4850655" cy="3228764"/>
          </a:xfrm>
        </p:spPr>
      </p:pic>
    </p:spTree>
    <p:extLst>
      <p:ext uri="{BB962C8B-B14F-4D97-AF65-F5344CB8AC3E}">
        <p14:creationId xmlns:p14="http://schemas.microsoft.com/office/powerpoint/2010/main" val="73228111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2132" y="116632"/>
            <a:ext cx="7704667" cy="1981200"/>
          </a:xfrm>
        </p:spPr>
        <p:txBody>
          <a:bodyPr/>
          <a:lstStyle/>
          <a:p>
            <a:r>
              <a:rPr lang="ru-RU" i="1" dirty="0" smtClean="0"/>
              <a:t>Химия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6243" y="1484784"/>
            <a:ext cx="3896444" cy="4963327"/>
          </a:xfrm>
        </p:spPr>
      </p:pic>
    </p:spTree>
    <p:extLst>
      <p:ext uri="{BB962C8B-B14F-4D97-AF65-F5344CB8AC3E}">
        <p14:creationId xmlns:p14="http://schemas.microsoft.com/office/powerpoint/2010/main" val="65583798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i="1" dirty="0"/>
              <a:t>Маркетинг и </a:t>
            </a:r>
            <a:r>
              <a:rPr lang="ru-RU" i="1" dirty="0" smtClean="0"/>
              <a:t>продажи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060848"/>
            <a:ext cx="5978971" cy="4042387"/>
          </a:xfrm>
        </p:spPr>
      </p:pic>
    </p:spTree>
    <p:extLst>
      <p:ext uri="{BB962C8B-B14F-4D97-AF65-F5344CB8AC3E}">
        <p14:creationId xmlns:p14="http://schemas.microsoft.com/office/powerpoint/2010/main" val="4434085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«Я узнал...», «Мне понравилось…», «Мне было интересно…»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chemeClr val="accent1"/>
                </a:solidFill>
              </a:rPr>
              <a:t>Чтобы не ошибаться, нужно иметь опыт. Чтобы иметь опыт, нужно ошибаться</a:t>
            </a:r>
            <a:endParaRPr lang="ru-RU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39119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099591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chemeClr val="accent1"/>
                </a:solidFill>
              </a:rPr>
              <a:t>Тестирование с геометрическими фигурами</a:t>
            </a:r>
            <a:endParaRPr lang="ru-RU" b="1" dirty="0">
              <a:solidFill>
                <a:schemeClr val="accent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82133" y="1556792"/>
            <a:ext cx="7704667" cy="4824536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Используя геометрические фигуры – треугольник, круг, квадрат – нарисуйте человечка, состоящего из 10 элементов. На выполнение дается 30 секунд</a:t>
            </a:r>
            <a:r>
              <a:rPr lang="ru-RU" dirty="0" smtClean="0"/>
              <a:t>.</a:t>
            </a:r>
          </a:p>
          <a:p>
            <a:pPr marL="0" indent="0" algn="just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4437112"/>
            <a:ext cx="1584176" cy="13681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3779912" y="4437112"/>
            <a:ext cx="1584176" cy="136815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6516216" y="4342386"/>
            <a:ext cx="1512168" cy="14401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733891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Подсчитать количество </a:t>
            </a:r>
            <a:r>
              <a:rPr lang="ru-RU" b="1" dirty="0" smtClean="0"/>
              <a:t>треугольников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1 тип. 6-8 треугольников. Тип руководителя, хорошие преподаватели. Ярко выражено стремление к лидерству.</a:t>
            </a:r>
          </a:p>
          <a:p>
            <a:r>
              <a:rPr lang="ru-RU" dirty="0"/>
              <a:t>2 тип. 5 треугольников – хорошие организаторские способности, ответственный исполнитель.</a:t>
            </a:r>
          </a:p>
          <a:p>
            <a:r>
              <a:rPr lang="ru-RU" dirty="0"/>
              <a:t>3 тип 4 треугольника – разнообразие интересов и талантов, склонность к индивидуальной работе.</a:t>
            </a:r>
          </a:p>
          <a:p>
            <a:r>
              <a:rPr lang="ru-RU" dirty="0"/>
              <a:t>4 тип. 3 треугольника  – тип ученого, объективен, рационален, легко переключается с одного вида деятельности на другой.</a:t>
            </a:r>
          </a:p>
          <a:p>
            <a:r>
              <a:rPr lang="ru-RU" dirty="0"/>
              <a:t>5 тип. 2 треугольника - интерес к искусству и человеку, тонко чувствует все новое и необычное.</a:t>
            </a:r>
          </a:p>
          <a:p>
            <a:r>
              <a:rPr lang="ru-RU" dirty="0"/>
              <a:t>6 тип.1 треугольника –изобретатель, конструктор, художник, обладает богатым  воображением.</a:t>
            </a:r>
          </a:p>
        </p:txBody>
      </p:sp>
    </p:spTree>
    <p:extLst>
      <p:ext uri="{BB962C8B-B14F-4D97-AF65-F5344CB8AC3E}">
        <p14:creationId xmlns:p14="http://schemas.microsoft.com/office/powerpoint/2010/main" val="14413976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</p:spPr>
        <p:txBody>
          <a:bodyPr>
            <a:normAutofit fontScale="90000"/>
          </a:bodyPr>
          <a:lstStyle/>
          <a:p>
            <a:r>
              <a:rPr lang="ru-RU" dirty="0"/>
              <a:t>Во все времена люди по-разному относились к своей работе, к труду, что им приходилось </a:t>
            </a:r>
            <a:r>
              <a:rPr lang="ru-RU" dirty="0" smtClean="0"/>
              <a:t>выполнять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2204864"/>
            <a:ext cx="5832648" cy="4316159"/>
          </a:xfrm>
        </p:spPr>
      </p:pic>
    </p:spTree>
    <p:extLst>
      <p:ext uri="{BB962C8B-B14F-4D97-AF65-F5344CB8AC3E}">
        <p14:creationId xmlns:p14="http://schemas.microsoft.com/office/powerpoint/2010/main" val="37889233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1"/>
                </a:solidFill>
              </a:rPr>
              <a:t>Закончить предложения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Люди работают </a:t>
            </a:r>
            <a:r>
              <a:rPr lang="ru-RU" dirty="0" smtClean="0"/>
              <a:t>ради</a:t>
            </a:r>
          </a:p>
          <a:p>
            <a:r>
              <a:rPr lang="ru-RU" dirty="0" smtClean="0"/>
              <a:t>Настоящий </a:t>
            </a:r>
            <a:r>
              <a:rPr lang="ru-RU" dirty="0"/>
              <a:t>труд – </a:t>
            </a:r>
            <a:r>
              <a:rPr lang="ru-RU" dirty="0" smtClean="0"/>
              <a:t>это…</a:t>
            </a:r>
          </a:p>
          <a:p>
            <a:r>
              <a:rPr lang="ru-RU" dirty="0" smtClean="0"/>
              <a:t>При </a:t>
            </a:r>
            <a:r>
              <a:rPr lang="ru-RU" dirty="0"/>
              <a:t>выборе профессии люди часто не учитывают… 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/>
              <a:t>любом профессиональном труде самое </a:t>
            </a:r>
            <a:r>
              <a:rPr lang="ru-RU" dirty="0" smtClean="0"/>
              <a:t>важное…</a:t>
            </a:r>
          </a:p>
          <a:p>
            <a:r>
              <a:rPr lang="ru-RU" dirty="0" smtClean="0"/>
              <a:t>Счастье </a:t>
            </a:r>
            <a:r>
              <a:rPr lang="ru-RU" dirty="0"/>
              <a:t>– это</a:t>
            </a:r>
            <a:r>
              <a:rPr lang="ru-RU" dirty="0" smtClean="0"/>
              <a:t>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7208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1014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/>
                </a:solidFill>
              </a:rPr>
              <a:t>Классификация </a:t>
            </a:r>
            <a:r>
              <a:rPr lang="ru-RU" b="1" dirty="0">
                <a:solidFill>
                  <a:schemeClr val="accent1"/>
                </a:solidFill>
              </a:rPr>
              <a:t>профессора </a:t>
            </a:r>
            <a:r>
              <a:rPr lang="en-US" b="1" dirty="0" smtClean="0">
                <a:solidFill>
                  <a:schemeClr val="accent1"/>
                </a:solidFill>
              </a:rPr>
              <a:t/>
            </a:r>
            <a:br>
              <a:rPr lang="en-US" b="1" dirty="0" smtClean="0">
                <a:solidFill>
                  <a:schemeClr val="accent1"/>
                </a:solidFill>
              </a:rPr>
            </a:br>
            <a:r>
              <a:rPr lang="ru-RU" b="1" dirty="0" smtClean="0">
                <a:solidFill>
                  <a:schemeClr val="accent1"/>
                </a:solidFill>
              </a:rPr>
              <a:t>Е</a:t>
            </a:r>
            <a:r>
              <a:rPr lang="ru-RU" b="1" dirty="0">
                <a:solidFill>
                  <a:schemeClr val="accent1"/>
                </a:solidFill>
              </a:rPr>
              <a:t>. А. Климова. 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82133" y="1988840"/>
            <a:ext cx="7704667" cy="40109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1тип: человек-природа. </a:t>
            </a: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2 </a:t>
            </a:r>
            <a:r>
              <a:rPr lang="ru-RU" b="1" dirty="0"/>
              <a:t>тип: </a:t>
            </a:r>
            <a:r>
              <a:rPr lang="ru-RU" b="1" dirty="0" smtClean="0"/>
              <a:t>человек-техника</a:t>
            </a:r>
          </a:p>
          <a:p>
            <a:pPr marL="0" indent="0">
              <a:buNone/>
            </a:pPr>
            <a:r>
              <a:rPr lang="ru-RU" b="1" dirty="0" smtClean="0"/>
              <a:t>3 </a:t>
            </a:r>
            <a:r>
              <a:rPr lang="ru-RU" b="1" dirty="0"/>
              <a:t>тип: человек-человек. </a:t>
            </a: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4 </a:t>
            </a:r>
            <a:r>
              <a:rPr lang="ru-RU" b="1" dirty="0"/>
              <a:t>тип: человек - знаковая система. </a:t>
            </a: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5 </a:t>
            </a:r>
            <a:r>
              <a:rPr lang="ru-RU" b="1" dirty="0"/>
              <a:t>тип: человек - художественный образ. </a:t>
            </a:r>
          </a:p>
        </p:txBody>
      </p:sp>
    </p:spTree>
    <p:extLst>
      <p:ext uri="{BB962C8B-B14F-4D97-AF65-F5344CB8AC3E}">
        <p14:creationId xmlns:p14="http://schemas.microsoft.com/office/powerpoint/2010/main" val="28409324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человек-природа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Люди этих профессий имеют дело с объектами, явлениями живой и неживой природы. </a:t>
            </a:r>
          </a:p>
        </p:txBody>
      </p:sp>
    </p:spTree>
    <p:extLst>
      <p:ext uri="{BB962C8B-B14F-4D97-AF65-F5344CB8AC3E}">
        <p14:creationId xmlns:p14="http://schemas.microsoft.com/office/powerpoint/2010/main" val="8818454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раллакс">
  <a:themeElements>
    <a:clrScheme name="Параллакс">
      <a:dk1>
        <a:sysClr val="windowText" lastClr="000000"/>
      </a:dk1>
      <a:lt1>
        <a:sysClr val="window" lastClr="FFFFFF"/>
      </a:lt1>
      <a:dk2>
        <a:srgbClr val="212121"/>
      </a:dk2>
      <a:lt2>
        <a:srgbClr val="EBEBEB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Параллакс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TM03457496[[fn=Параллакс]]</Template>
  <TotalTime>95</TotalTime>
  <Words>538</Words>
  <Application>Microsoft Office PowerPoint</Application>
  <PresentationFormat>Экран (4:3)</PresentationFormat>
  <Paragraphs>70</Paragraphs>
  <Slides>34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7" baseType="lpstr">
      <vt:lpstr>Arial</vt:lpstr>
      <vt:lpstr>Corbel</vt:lpstr>
      <vt:lpstr>Параллакс</vt:lpstr>
      <vt:lpstr>Выбираю профессию</vt:lpstr>
      <vt:lpstr>Задачи:</vt:lpstr>
      <vt:lpstr>Если человек не знает, к какой пристани он держит путь, для него ни один ветер не будет попутным.</vt:lpstr>
      <vt:lpstr>Тестирование с геометрическими фигурами</vt:lpstr>
      <vt:lpstr>Подсчитать количество треугольников</vt:lpstr>
      <vt:lpstr>Во все времена люди по-разному относились к своей работе, к труду, что им приходилось выполнять</vt:lpstr>
      <vt:lpstr>Закончить предложения</vt:lpstr>
      <vt:lpstr>Классификация профессора  Е. А. Климова. </vt:lpstr>
      <vt:lpstr>человек-природа</vt:lpstr>
      <vt:lpstr>Кусто, Жак-Ив</vt:lpstr>
      <vt:lpstr>человек-техника</vt:lpstr>
      <vt:lpstr>Форд, Генри</vt:lpstr>
      <vt:lpstr>человек-человек</vt:lpstr>
      <vt:lpstr>Джобс, Стив</vt:lpstr>
      <vt:lpstr>человек - знаковая система</vt:lpstr>
      <vt:lpstr>Торвальдс, Линус</vt:lpstr>
      <vt:lpstr>человек - художественный образ</vt:lpstr>
      <vt:lpstr>Мулявин, Владимир Георгиевич</vt:lpstr>
      <vt:lpstr>Тест «Профпригодность»</vt:lpstr>
      <vt:lpstr>Подсчитайте количество набранных баллов</vt:lpstr>
      <vt:lpstr>Мотивы выбора профессии</vt:lpstr>
      <vt:lpstr>Чтобы правильно выбрать профессию, надо сориентироваться в трех вещах: я хочу, я могу, надо.</vt:lpstr>
      <vt:lpstr>10-самых востребованных профессий будущего</vt:lpstr>
      <vt:lpstr>Инженерные специальности</vt:lpstr>
      <vt:lpstr>IT и разработчики компьютерного аппаратного обеспечения.</vt:lpstr>
      <vt:lpstr>Нанотехнологии</vt:lpstr>
      <vt:lpstr>Специальности на стыке электроники и биотехнологий</vt:lpstr>
      <vt:lpstr>Специальности, связанные с сервисом</vt:lpstr>
      <vt:lpstr>Логистика</vt:lpstr>
      <vt:lpstr>Экология</vt:lpstr>
      <vt:lpstr>Медицинские специальности, связанные с поиском средств продления жизни</vt:lpstr>
      <vt:lpstr>Химия</vt:lpstr>
      <vt:lpstr>Маркетинг и продажи</vt:lpstr>
      <vt:lpstr>«Я узнал...», «Мне понравилось…», «Мне было интересно…»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Выбираю профессию</dc:title>
  <dc:creator>Admin</dc:creator>
  <cp:lastModifiedBy>Fanat</cp:lastModifiedBy>
  <cp:revision>9</cp:revision>
  <dcterms:created xsi:type="dcterms:W3CDTF">2016-02-16T08:29:41Z</dcterms:created>
  <dcterms:modified xsi:type="dcterms:W3CDTF">2016-02-16T12:49:55Z</dcterms:modified>
</cp:coreProperties>
</file>