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4" r:id="rId2"/>
    <p:sldId id="278" r:id="rId3"/>
    <p:sldId id="286" r:id="rId4"/>
    <p:sldId id="280" r:id="rId5"/>
    <p:sldId id="282" r:id="rId6"/>
    <p:sldId id="287" r:id="rId7"/>
    <p:sldId id="281" r:id="rId8"/>
    <p:sldId id="288" r:id="rId9"/>
    <p:sldId id="290" r:id="rId10"/>
    <p:sldId id="284" r:id="rId11"/>
    <p:sldId id="294" r:id="rId12"/>
    <p:sldId id="293" r:id="rId13"/>
    <p:sldId id="295" r:id="rId14"/>
    <p:sldId id="296" r:id="rId15"/>
    <p:sldId id="297" r:id="rId16"/>
    <p:sldId id="298" r:id="rId17"/>
    <p:sldId id="299" r:id="rId18"/>
    <p:sldId id="300" r:id="rId19"/>
    <p:sldId id="292" r:id="rId20"/>
    <p:sldId id="301" r:id="rId21"/>
    <p:sldId id="289" r:id="rId2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0000CC"/>
    <a:srgbClr val="3333FF"/>
    <a:srgbClr val="FF0000"/>
    <a:srgbClr val="FF0066"/>
    <a:srgbClr val="00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01" autoAdjust="0"/>
    <p:restoredTop sz="94362" autoAdjust="0"/>
  </p:normalViewPr>
  <p:slideViewPr>
    <p:cSldViewPr>
      <p:cViewPr>
        <p:scale>
          <a:sx n="75" d="100"/>
          <a:sy n="75" d="100"/>
        </p:scale>
        <p:origin x="-111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298A65A4-6EB3-4CE2-BB6C-DA787E6F510F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FE57EC9A-872C-4D73-9154-1E9BB6B1C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FA0CD4-6D0D-47C0-95FF-210737E621E9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27437E-34D7-4A24-9ED3-69A7877C8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8FC58A-323B-4882-8D12-AF420E0E4278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F593D4-BC82-4C78-9FFB-14460D6FA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7AC0E-5B27-492E-9A1C-AA2857A95FC2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68F4B1-0EE7-4DFD-973D-27121761D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5AEF9D-CDF2-4BF2-BB5D-42730D652C8D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C90535-BD35-4236-9C60-7632378B8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2A5525-31A6-4D81-B9DC-248F73F56669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1040EB-044C-4656-A910-B6396DE44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2EC9FA-6174-419E-9F4D-57B2FF1B3C04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8B74C7-6EA4-43BA-BEF0-975E9F039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6F176B-8F7E-4709-B427-033A5BC14CC7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A054FC-1F7B-4E45-B1DC-435BAA422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0A299A-3F23-490A-AEFB-BFC0D4E4DB5C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0F0096-8A08-4AC6-A755-3EB5420AC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AFE304-A4CB-4F0E-8C6E-F32D1CD92989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AA0905-F72E-47EE-BBD7-0AAF777CCA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34EF00-76C4-4B5D-8683-3B7F9FA1362B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33E8AB-F216-48DB-8EA8-59B0ECB1F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DD6327-41FA-482B-91FD-B55B517E8272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040D88-A2A3-4E51-8F00-40A0BCC02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710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893B4D-5E2D-4E30-AEC8-1835077C521B}" type="datetimeFigureOut">
              <a:rPr lang="ru-RU"/>
              <a:pPr>
                <a:defRPr/>
              </a:pPr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FE07DA-9078-4525-A2DD-3214AA2CA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ergoeffekt.gov.by/finances.html" TargetMode="External"/><Relationship Id="rId13" Type="http://schemas.openxmlformats.org/officeDocument/2006/relationships/hyperlink" Target="http://energoeffekt.gov.by/event/actions.html" TargetMode="External"/><Relationship Id="rId18" Type="http://schemas.openxmlformats.org/officeDocument/2006/relationships/hyperlink" Target="http://energoeffekt.gov.by/2011-08-31-12-14-15.html" TargetMode="External"/><Relationship Id="rId3" Type="http://schemas.openxmlformats.org/officeDocument/2006/relationships/hyperlink" Target="http://energoeffekt.gov.by/" TargetMode="External"/><Relationship Id="rId7" Type="http://schemas.openxmlformats.org/officeDocument/2006/relationships/hyperlink" Target="http://energoeffekt.gov.by/supervision.html" TargetMode="External"/><Relationship Id="rId12" Type="http://schemas.openxmlformats.org/officeDocument/2006/relationships/hyperlink" Target="http://energoeffekt.gov.by/event/seminar.html" TargetMode="External"/><Relationship Id="rId17" Type="http://schemas.openxmlformats.org/officeDocument/2006/relationships/hyperlink" Target="http://energoeffekt.gov.by/publications.html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://energoeffekt.gov.by/educa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ergoeffekt.gov.by/laws.html" TargetMode="External"/><Relationship Id="rId11" Type="http://schemas.openxmlformats.org/officeDocument/2006/relationships/hyperlink" Target="http://energoeffekt.gov.by/event.html" TargetMode="External"/><Relationship Id="rId5" Type="http://schemas.openxmlformats.org/officeDocument/2006/relationships/hyperlink" Target="http://energoeffekt.gov.by/programs.html" TargetMode="External"/><Relationship Id="rId15" Type="http://schemas.openxmlformats.org/officeDocument/2006/relationships/hyperlink" Target="http://energoeffekt.gov.by/publishing.html" TargetMode="External"/><Relationship Id="rId10" Type="http://schemas.openxmlformats.org/officeDocument/2006/relationships/hyperlink" Target="http://energoeffekt.gov.by/cooperation.html" TargetMode="External"/><Relationship Id="rId19" Type="http://schemas.openxmlformats.org/officeDocument/2006/relationships/hyperlink" Target="http://energoeffekt.gov.by/helpfull.html" TargetMode="External"/><Relationship Id="rId4" Type="http://schemas.openxmlformats.org/officeDocument/2006/relationships/hyperlink" Target="http://energoeffekt.gov.by/about.html" TargetMode="External"/><Relationship Id="rId9" Type="http://schemas.openxmlformats.org/officeDocument/2006/relationships/hyperlink" Target="http://energoeffekt.gov.by/statistics.html" TargetMode="External"/><Relationship Id="rId14" Type="http://schemas.openxmlformats.org/officeDocument/2006/relationships/hyperlink" Target="http://energoeffekt.gov.by/experts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ergoeffekt.gov.by/downloads/energysaving-and-children/educational-experience/2009ddu466.pdf" TargetMode="External"/><Relationship Id="rId3" Type="http://schemas.openxmlformats.org/officeDocument/2006/relationships/hyperlink" Target="http://energoeffekt.gov.by/downloads/energysaving-and-children/educational-experience/2009_ddu329_theatre.pdf" TargetMode="External"/><Relationship Id="rId7" Type="http://schemas.openxmlformats.org/officeDocument/2006/relationships/hyperlink" Target="http://energoeffekt.gov.by/downloads/energysaving-and-children/educational-experience/2009_ddu545_konspekt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ergoeffekt.gov.by/downloads/energysaving-and-children/educational-experience/2009_ddu565.pdf" TargetMode="External"/><Relationship Id="rId11" Type="http://schemas.openxmlformats.org/officeDocument/2006/relationships/hyperlink" Target="http://energoeffekt.gov.by/downloads/energysaving-and-children/educational-experience/2009_ddu478.pdf" TargetMode="External"/><Relationship Id="rId5" Type="http://schemas.openxmlformats.org/officeDocument/2006/relationships/hyperlink" Target="http://energoeffekt.gov.by/downloads/energysaving-and-children/educational-experience/2009_ddu92.pdf" TargetMode="External"/><Relationship Id="rId10" Type="http://schemas.openxmlformats.org/officeDocument/2006/relationships/hyperlink" Target="http://energoeffekt.gov.by/downloads/energysaving-and-children/educational-experience/2009_ddu201.pdf" TargetMode="External"/><Relationship Id="rId4" Type="http://schemas.openxmlformats.org/officeDocument/2006/relationships/hyperlink" Target="http://energoeffekt.gov.by/downloads/energysaving-and-children/educational-experience/2009_ddu555.pdf" TargetMode="External"/><Relationship Id="rId9" Type="http://schemas.openxmlformats.org/officeDocument/2006/relationships/hyperlink" Target="http://energoeffekt.gov.by/downloads/energysaving-and-children/educational-experience/2009_ddu43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15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Rectangle 1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/>
          <a:lstStyle/>
          <a:p>
            <a:r>
              <a:rPr lang="ru-RU" sz="2000" b="1"/>
              <a:t>КОМИТЕТ ПО ОБРАЗОВАНИЮ</a:t>
            </a:r>
            <a:br>
              <a:rPr lang="ru-RU" sz="2000" b="1"/>
            </a:br>
            <a:r>
              <a:rPr lang="ru-RU" sz="1800" b="1"/>
              <a:t>ГОСУДАРСТВЕННОЕ УЧРЕЖДЕНИЕ ОБРАЗОВАНИЯ</a:t>
            </a:r>
            <a:br>
              <a:rPr lang="ru-RU" sz="1800" b="1"/>
            </a:br>
            <a:r>
              <a:rPr lang="ru-RU" sz="1800" b="1"/>
              <a:t> «МИНСКИЙ ГОРОДСКОЙ ИНСТИТУТ РАЗВИТИЯ ОБРАЗОВАНИЯ»</a:t>
            </a:r>
          </a:p>
        </p:txBody>
      </p:sp>
      <p:sp>
        <p:nvSpPr>
          <p:cNvPr id="18444" name="Rectangle 12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642350" cy="5329237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endParaRPr lang="ru-RU" sz="2000" b="1" i="1" dirty="0">
              <a:solidFill>
                <a:srgbClr val="990000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400" b="1" i="1" dirty="0">
                <a:solidFill>
                  <a:srgbClr val="000099"/>
                </a:solidFill>
              </a:rPr>
              <a:t>Круглый стол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400" b="1" i="1" dirty="0">
                <a:solidFill>
                  <a:srgbClr val="000099"/>
                </a:solidFill>
              </a:rPr>
              <a:t>для заместителей заведующих  по основной деятельности,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400" b="1" i="1" dirty="0">
                <a:solidFill>
                  <a:srgbClr val="000099"/>
                </a:solidFill>
              </a:rPr>
              <a:t>воспитателей учреждений дошкольного образования</a:t>
            </a:r>
          </a:p>
          <a:p>
            <a:pPr>
              <a:lnSpc>
                <a:spcPct val="80000"/>
              </a:lnSpc>
            </a:pPr>
            <a:endParaRPr lang="ru-RU" sz="2400" b="1" i="1" dirty="0">
              <a:solidFill>
                <a:srgbClr val="990000"/>
              </a:solidFill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b="1" dirty="0"/>
              <a:t>ФОРМИРОВАНИЕ ОСНОВ ЭНЕРГО- И РЕСУРСОСБЕРЕЖЕНИЯ У ДЕТЕЙ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b="1" dirty="0"/>
              <a:t>ДОШКОЛЬНОГО ВОЗРАСТА</a:t>
            </a:r>
            <a:r>
              <a:rPr lang="ru-RU" dirty="0"/>
              <a:t> </a:t>
            </a:r>
            <a:endParaRPr lang="ru-RU" b="1" dirty="0">
              <a:solidFill>
                <a:srgbClr val="00009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b="1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endParaRPr lang="ru-RU" b="1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endParaRPr lang="ru-RU" dirty="0"/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b="1" dirty="0">
                <a:solidFill>
                  <a:srgbClr val="000099"/>
                </a:solidFill>
                <a:latin typeface="Arial" charset="0"/>
              </a:rPr>
              <a:t>  Минск  2013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1484313"/>
            <a:ext cx="9144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000099"/>
                </a:solidFill>
                <a:latin typeface="Arial Black" pitchFamily="34" charset="0"/>
              </a:rPr>
              <a:t>Учебная программа </a:t>
            </a:r>
          </a:p>
          <a:p>
            <a:pPr algn="ctr"/>
            <a:r>
              <a:rPr lang="ru-RU" sz="3600">
                <a:solidFill>
                  <a:srgbClr val="000099"/>
                </a:solidFill>
                <a:latin typeface="Arial Black" pitchFamily="34" charset="0"/>
              </a:rPr>
              <a:t>дошкольного образования:</a:t>
            </a:r>
          </a:p>
          <a:p>
            <a:pPr algn="ctr"/>
            <a:r>
              <a:rPr lang="ru-RU" sz="3600">
                <a:solidFill>
                  <a:srgbClr val="000099"/>
                </a:solidFill>
                <a:latin typeface="Arial Black" pitchFamily="34" charset="0"/>
              </a:rPr>
              <a:t>реализация идей энерго- </a:t>
            </a:r>
          </a:p>
          <a:p>
            <a:pPr algn="ctr"/>
            <a:r>
              <a:rPr lang="ru-RU" sz="3600">
                <a:solidFill>
                  <a:srgbClr val="000099"/>
                </a:solidFill>
                <a:latin typeface="Arial Black" pitchFamily="34" charset="0"/>
              </a:rPr>
              <a:t>и ресурсосбережения </a:t>
            </a:r>
          </a:p>
          <a:p>
            <a:pPr algn="ctr"/>
            <a:r>
              <a:rPr lang="ru-RU" sz="3600">
                <a:solidFill>
                  <a:srgbClr val="000099"/>
                </a:solidFill>
                <a:latin typeface="Arial Black" pitchFamily="34" charset="0"/>
              </a:rPr>
              <a:t>в дошкольном образовании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2-3 года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общество»</a:t>
            </a:r>
            <a:r>
              <a:rPr lang="ru-RU" sz="2000"/>
              <a:t> 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539750" y="1989138"/>
            <a:ext cx="835342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воспитывать: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- бережное отношение к предметам быта и результатам труда взрослых.</a:t>
            </a:r>
          </a:p>
          <a:p>
            <a:pPr lvl="1"/>
            <a:r>
              <a:rPr lang="ru-RU"/>
              <a:t>                                                      </a:t>
            </a:r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   Рукотворный мир</a:t>
            </a:r>
          </a:p>
          <a:p>
            <a:pPr lvl="1"/>
            <a:endParaRPr lang="ru-RU" i="1">
              <a:solidFill>
                <a:srgbClr val="000099"/>
              </a:solidFill>
            </a:endParaRPr>
          </a:p>
          <a:p>
            <a:pPr lvl="1"/>
            <a:r>
              <a:rPr lang="ru-RU" i="1">
                <a:solidFill>
                  <a:srgbClr val="FF0066"/>
                </a:solidFill>
              </a:rPr>
              <a:t>Умения:</a:t>
            </a:r>
          </a:p>
          <a:p>
            <a:pPr lvl="1"/>
            <a:r>
              <a:rPr lang="ru-RU"/>
              <a:t>- бережное отношение к игрушкам, личным вещам, окружающим предметам как к результатам труда взрослых. </a:t>
            </a:r>
          </a:p>
          <a:p>
            <a:pPr lvl="1"/>
            <a:endParaRPr lang="ru-RU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-180975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50825" y="692150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2-3 года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природа»</a:t>
            </a:r>
            <a:r>
              <a:rPr lang="ru-RU" sz="2000"/>
              <a:t> 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68313" y="2565400"/>
            <a:ext cx="835342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sz="2000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endParaRPr lang="ru-RU" sz="2000" i="1">
              <a:solidFill>
                <a:srgbClr val="000099"/>
              </a:solidFill>
            </a:endParaRP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воспитывать:</a:t>
            </a:r>
            <a:endParaRPr lang="ru-RU" sz="2000">
              <a:solidFill>
                <a:srgbClr val="FF0066"/>
              </a:solidFill>
            </a:endParaRPr>
          </a:p>
          <a:p>
            <a:pPr lvl="1"/>
            <a:r>
              <a:rPr lang="ru-RU" sz="2000"/>
              <a:t>- познавательное и гуманное отношение к окружающей природе.</a:t>
            </a:r>
          </a:p>
          <a:p>
            <a:pPr lvl="1"/>
            <a:r>
              <a:rPr lang="ru-RU"/>
              <a:t>                                                      </a:t>
            </a:r>
            <a:endParaRPr lang="ru-RU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3-4 года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общество»</a:t>
            </a:r>
            <a:r>
              <a:rPr lang="ru-RU" sz="2000"/>
              <a:t> 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539750" y="1989138"/>
            <a:ext cx="8353425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воспитывать: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- уважение к труду взрослых и бережное отношение к продуктам их трудовой деятельности, предметам рукотворного мира ближайшего окружения. </a:t>
            </a:r>
          </a:p>
          <a:p>
            <a:pPr lvl="1" algn="ctr"/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   Трудовая деятельность (труд в природе)</a:t>
            </a:r>
          </a:p>
          <a:p>
            <a:pPr lvl="1"/>
            <a:endParaRPr lang="ru-RU" i="1">
              <a:solidFill>
                <a:srgbClr val="000099"/>
              </a:solidFill>
            </a:endParaRPr>
          </a:p>
          <a:p>
            <a:pPr lvl="1"/>
            <a:r>
              <a:rPr lang="ru-RU" i="1">
                <a:solidFill>
                  <a:srgbClr val="FF0066"/>
                </a:solidFill>
              </a:rPr>
              <a:t>Представления о:</a:t>
            </a:r>
          </a:p>
          <a:p>
            <a:pPr lvl="1"/>
            <a:r>
              <a:rPr lang="ru-RU"/>
              <a:t>- необходимости выполнения тех или иных трудовых действий по отношению к растениям, животным (элементарные: </a:t>
            </a:r>
            <a:r>
              <a:rPr lang="ru-RU" i="1"/>
              <a:t>цветок хочет пить, рыбки проголодались, хомячку в грязной клетке плохо </a:t>
            </a:r>
            <a:r>
              <a:rPr lang="ru-RU"/>
              <a:t>и т. д.). </a:t>
            </a:r>
          </a:p>
          <a:p>
            <a:pPr lvl="1"/>
            <a:endParaRPr lang="ru-RU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-180975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50825" y="692150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3-4 года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природа»</a:t>
            </a:r>
            <a:r>
              <a:rPr lang="ru-RU" sz="2000"/>
              <a:t> 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468313" y="2565400"/>
            <a:ext cx="83534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sz="2000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endParaRPr lang="ru-RU" sz="2000" i="1">
              <a:solidFill>
                <a:srgbClr val="000099"/>
              </a:solidFill>
            </a:endParaRP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Формировать </a:t>
            </a:r>
            <a:r>
              <a:rPr lang="ru-RU" sz="2000">
                <a:solidFill>
                  <a:srgbClr val="FF0066"/>
                </a:solidFill>
              </a:rPr>
              <a:t>представления о:</a:t>
            </a:r>
          </a:p>
          <a:p>
            <a:pPr lvl="1"/>
            <a:r>
              <a:rPr lang="ru-RU"/>
              <a:t>- роли света, тепла, влаги, воздуха, питания в жизни растений, животных, человека</a:t>
            </a: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воспитывать:</a:t>
            </a:r>
            <a:endParaRPr lang="ru-RU" sz="2000">
              <a:solidFill>
                <a:srgbClr val="FF0066"/>
              </a:solidFill>
            </a:endParaRPr>
          </a:p>
          <a:p>
            <a:pPr lvl="1"/>
            <a:r>
              <a:rPr lang="ru-RU"/>
              <a:t>- гуманное отношение ко всему живому;</a:t>
            </a:r>
          </a:p>
          <a:p>
            <a:pPr lvl="1"/>
            <a:r>
              <a:rPr lang="ru-RU"/>
              <a:t>- желание заботиться о растениях и животных.                                         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4-5 лет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общество»</a:t>
            </a:r>
            <a:r>
              <a:rPr lang="ru-RU" sz="2000"/>
              <a:t> 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539750" y="2133600"/>
            <a:ext cx="83534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воспитывать: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- бережное отношение к предметам рукотворного мира, желание бережно обращаться с игрушками, окружающими предметами;</a:t>
            </a:r>
          </a:p>
          <a:p>
            <a:pPr lvl="1"/>
            <a:r>
              <a:rPr lang="ru-RU"/>
              <a:t>- положительное отношение и уважение к труду, результатам человеческого труда и к тем, кто их создавал . </a:t>
            </a:r>
          </a:p>
          <a:p>
            <a:pPr lvl="1" algn="ctr"/>
            <a:endParaRPr lang="ru-RU" i="1"/>
          </a:p>
          <a:p>
            <a:pPr lvl="1" algn="ctr"/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   Рукотворный мир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Умения:</a:t>
            </a:r>
          </a:p>
          <a:p>
            <a:pPr lvl="1"/>
            <a:r>
              <a:rPr lang="ru-RU"/>
              <a:t>- пользоваться предметами по назначению и бережно к ним относиться.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-180975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8281987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4-5 лет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природа»</a:t>
            </a:r>
            <a:r>
              <a:rPr lang="ru-RU" sz="2000"/>
              <a:t> 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179388" y="1844675"/>
            <a:ext cx="8964612" cy="488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sz="2000" i="1">
                <a:solidFill>
                  <a:srgbClr val="000099"/>
                </a:solidFill>
              </a:rPr>
              <a:t>       Задачи развития воспитанника в деятельности:</a:t>
            </a: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развивать:</a:t>
            </a:r>
            <a:endParaRPr lang="ru-RU" sz="2000">
              <a:solidFill>
                <a:srgbClr val="FF0066"/>
              </a:solidFill>
            </a:endParaRPr>
          </a:p>
          <a:p>
            <a:pPr lvl="1"/>
            <a:r>
              <a:rPr lang="ru-RU"/>
              <a:t>- умения и навыки гуманного обращения с животными и растениями;</a:t>
            </a:r>
          </a:p>
          <a:p>
            <a:pPr lvl="1"/>
            <a:r>
              <a:rPr lang="ru-RU"/>
              <a:t>- желание заботиться о них. </a:t>
            </a: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      формировать представления о:</a:t>
            </a:r>
            <a:endParaRPr lang="ru-RU" sz="2000">
              <a:solidFill>
                <a:srgbClr val="FF0066"/>
              </a:solidFill>
            </a:endParaRPr>
          </a:p>
          <a:p>
            <a:pPr lvl="1">
              <a:buFontTx/>
              <a:buChar char="-"/>
            </a:pPr>
            <a:r>
              <a:rPr lang="ru-RU"/>
              <a:t> целостности природных сообществ; </a:t>
            </a:r>
          </a:p>
          <a:p>
            <a:pPr lvl="1">
              <a:buFontTx/>
              <a:buChar char="-"/>
            </a:pPr>
            <a:r>
              <a:rPr lang="ru-RU"/>
              <a:t> взаимосвязи и взаимозависимости живой (человека, животных и растений) и неживой природы. </a:t>
            </a: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      воспитывать:</a:t>
            </a:r>
            <a:endParaRPr lang="ru-RU" sz="2000">
              <a:solidFill>
                <a:srgbClr val="FF0066"/>
              </a:solidFill>
            </a:endParaRPr>
          </a:p>
          <a:p>
            <a:pPr lvl="1"/>
            <a:r>
              <a:rPr lang="ru-RU"/>
              <a:t>- гуманное и бережное отношение к живым существам, к их среде обитания;</a:t>
            </a:r>
          </a:p>
          <a:p>
            <a:pPr lvl="1">
              <a:buFontTx/>
              <a:buChar char="-"/>
            </a:pPr>
            <a:r>
              <a:rPr lang="ru-RU"/>
              <a:t>стремление оберегать природу . </a:t>
            </a:r>
          </a:p>
          <a:p>
            <a:pPr lvl="1" algn="ctr"/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   Взаимосвязи в природе</a:t>
            </a:r>
          </a:p>
          <a:p>
            <a:r>
              <a:rPr lang="ru-RU" i="1">
                <a:solidFill>
                  <a:srgbClr val="FF0066"/>
                </a:solidFill>
              </a:rPr>
              <a:t>      Формировать представления о:</a:t>
            </a:r>
            <a:r>
              <a:rPr lang="ru-RU"/>
              <a:t> </a:t>
            </a:r>
          </a:p>
          <a:p>
            <a:pPr>
              <a:buFontTx/>
              <a:buChar char="-"/>
            </a:pPr>
            <a:r>
              <a:rPr lang="ru-RU"/>
              <a:t>правилах поведения человека в природных сообществах, созданных руками человека. </a:t>
            </a:r>
          </a:p>
          <a:p>
            <a:pPr lvl="1"/>
            <a:r>
              <a:rPr lang="ru-RU"/>
              <a:t>                                        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95288" y="188913"/>
            <a:ext cx="8281987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5-6 лет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общество»</a:t>
            </a:r>
            <a:r>
              <a:rPr lang="ru-RU" sz="2000"/>
              <a:t> 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395288" y="2205038"/>
            <a:ext cx="8424862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ru-RU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воспитывать: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- бережное отношение к предметам, используемым в играх, быту и повседневной жизни;</a:t>
            </a:r>
          </a:p>
          <a:p>
            <a:pPr lvl="1">
              <a:buFontTx/>
              <a:buChar char="-"/>
            </a:pPr>
            <a:r>
              <a:rPr lang="ru-RU"/>
              <a:t>уважение и бережное отношение к труду взрослых, к людям разных профессий. </a:t>
            </a:r>
          </a:p>
          <a:p>
            <a:pPr lvl="1" algn="ctr"/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Самопознание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формировать умения: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 - оценивать свои поступки с позиции общих ценностей: добро — зло, справедливо — не справедливо, хорошо — плохо;</a:t>
            </a:r>
          </a:p>
          <a:p>
            <a:pPr lvl="1"/>
            <a:r>
              <a:rPr lang="ru-RU"/>
              <a:t>- ориентироваться на мотивацию своего поведения с позиции гуманности, доброжелательности, справедливости, сопереживания;</a:t>
            </a:r>
          </a:p>
          <a:p>
            <a:pPr lvl="1"/>
            <a:r>
              <a:rPr lang="ru-RU"/>
              <a:t>- элементарного самоконтроля и саморегуляции своих действий;</a:t>
            </a:r>
          </a:p>
          <a:p>
            <a:pPr lvl="1"/>
            <a:r>
              <a:rPr lang="ru-RU"/>
              <a:t>- осознавать себя субъектом деятельности.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95288" y="188913"/>
            <a:ext cx="8281987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5-6 лет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«Ребенок и общество»</a:t>
            </a:r>
            <a:r>
              <a:rPr lang="ru-RU" sz="2000"/>
              <a:t> 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395288" y="2205038"/>
            <a:ext cx="8424862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ctr"/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Рукотворный мир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формировать умения: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- пользоваться предметами в соответствии с их особенностями и назначением, бережно к ним относиться. </a:t>
            </a:r>
          </a:p>
          <a:p>
            <a:pPr lvl="1" algn="ctr"/>
            <a:endParaRPr lang="ru-RU" i="1"/>
          </a:p>
          <a:p>
            <a:pPr lvl="1" algn="ctr"/>
            <a:r>
              <a:rPr lang="ru-RU" i="1"/>
              <a:t>Компонент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   Трудовая деятельность (труд в природе)</a:t>
            </a:r>
          </a:p>
          <a:p>
            <a:pPr lvl="1"/>
            <a:r>
              <a:rPr lang="ru-RU" i="1">
                <a:solidFill>
                  <a:srgbClr val="FF0066"/>
                </a:solidFill>
              </a:rPr>
              <a:t>формировать умения:</a:t>
            </a:r>
            <a:endParaRPr lang="ru-RU">
              <a:solidFill>
                <a:srgbClr val="FF0066"/>
              </a:solidFill>
            </a:endParaRPr>
          </a:p>
          <a:p>
            <a:pPr lvl="1"/>
            <a:r>
              <a:rPr lang="ru-RU"/>
              <a:t>-  ухаживать за растениями (перекапывать почву, сеять семена, поливать растения, рыхлить землю, пропалывать грядки, совместно со взрослым собирать урожай);</a:t>
            </a:r>
          </a:p>
          <a:p>
            <a:pPr lvl="1"/>
            <a:r>
              <a:rPr lang="ru-RU"/>
              <a:t>- ухаживать за животными (периодически кормить, менять воду, убирать клетки, совместно с педагогом чистить аквариум).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 sz="2000">
                <a:solidFill>
                  <a:srgbClr val="000000"/>
                </a:solidFill>
                <a:latin typeface="Arial Black" pitchFamily="34" charset="0"/>
              </a:rPr>
              <a:t>5-6 лет</a:t>
            </a: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   «Ребенок и природа»</a:t>
            </a:r>
          </a:p>
          <a:p>
            <a:pPr lvl="1" algn="ctr"/>
            <a:r>
              <a:rPr lang="ru-RU" i="1">
                <a:solidFill>
                  <a:srgbClr val="000099"/>
                </a:solidFill>
              </a:rPr>
              <a:t>Задачи развития воспитанника в деятельности:</a:t>
            </a:r>
          </a:p>
          <a:p>
            <a:pPr lvl="1"/>
            <a:r>
              <a:rPr lang="ru-RU" sz="1600" i="1">
                <a:solidFill>
                  <a:srgbClr val="FF0066"/>
                </a:solidFill>
              </a:rPr>
              <a:t>развивать:</a:t>
            </a:r>
            <a:endParaRPr lang="ru-RU" sz="1600">
              <a:solidFill>
                <a:srgbClr val="FF0066"/>
              </a:solidFill>
            </a:endParaRPr>
          </a:p>
          <a:p>
            <a:pPr lvl="1">
              <a:buFontTx/>
              <a:buChar char="•"/>
            </a:pPr>
            <a:r>
              <a:rPr lang="ru-RU" sz="1600"/>
              <a:t>чувство радости от единения с природой, осознания себя человеком, частью живой природы;</a:t>
            </a:r>
          </a:p>
          <a:p>
            <a:pPr lvl="1">
              <a:buFontTx/>
              <a:buChar char="•"/>
            </a:pPr>
            <a:r>
              <a:rPr lang="ru-RU" sz="1600"/>
              <a:t>умения и навыки гуманного обращения с живым существом, интерес к разнообразным видам деятельности в живой и неживой природе;</a:t>
            </a:r>
          </a:p>
          <a:p>
            <a:pPr lvl="1">
              <a:buFontTx/>
              <a:buChar char="•"/>
            </a:pPr>
            <a:r>
              <a:rPr lang="ru-RU" sz="1600"/>
              <a:t>стремление и навыки активного участия в охране природы;</a:t>
            </a:r>
          </a:p>
          <a:p>
            <a:pPr lvl="1"/>
            <a:r>
              <a:rPr lang="ru-RU" sz="1600" i="1">
                <a:solidFill>
                  <a:srgbClr val="FF0066"/>
                </a:solidFill>
              </a:rPr>
              <a:t>формировать представления о (об):</a:t>
            </a:r>
          </a:p>
          <a:p>
            <a:pPr lvl="1">
              <a:buFontTx/>
              <a:buChar char="•"/>
            </a:pPr>
            <a:r>
              <a:rPr lang="ru-RU" sz="1600"/>
              <a:t>том, что животные и растения живут не изолированно, а в сообществах (лес, луг, водоем и т. д.);</a:t>
            </a:r>
          </a:p>
          <a:p>
            <a:pPr lvl="1">
              <a:buFontTx/>
              <a:buChar char="•"/>
            </a:pPr>
            <a:r>
              <a:rPr lang="ru-RU" sz="1600"/>
              <a:t>углублять представления о целостности и уникальности каждого природного сообщества; </a:t>
            </a:r>
          </a:p>
          <a:p>
            <a:pPr lvl="1"/>
            <a:r>
              <a:rPr lang="ru-RU" sz="1600" i="1">
                <a:solidFill>
                  <a:srgbClr val="FF0066"/>
                </a:solidFill>
              </a:rPr>
              <a:t>воспитывать:</a:t>
            </a:r>
            <a:endParaRPr lang="ru-RU" sz="1600">
              <a:solidFill>
                <a:srgbClr val="FF0066"/>
              </a:solidFill>
            </a:endParaRPr>
          </a:p>
          <a:p>
            <a:pPr lvl="1">
              <a:buFontTx/>
              <a:buChar char="•"/>
            </a:pPr>
            <a:r>
              <a:rPr lang="ru-RU" sz="1600"/>
              <a:t>нравственное (сопереживание, сочувствие), эстетическое, познавательное отношение к природе;</a:t>
            </a:r>
          </a:p>
          <a:p>
            <a:pPr lvl="1">
              <a:buFontTx/>
              <a:buChar char="•"/>
            </a:pPr>
            <a:r>
              <a:rPr lang="ru-RU" sz="1600"/>
              <a:t>уважительное отношение к уникальности каждого живого существа и сообщества, в котором оно живет;</a:t>
            </a:r>
          </a:p>
          <a:p>
            <a:pPr lvl="1">
              <a:buFontTx/>
              <a:buChar char="•"/>
            </a:pPr>
            <a:r>
              <a:rPr lang="ru-RU" sz="1600"/>
              <a:t>бережное отношение ко всем живым существам, к их среде обитания;</a:t>
            </a:r>
          </a:p>
          <a:p>
            <a:pPr lvl="1">
              <a:buFontTx/>
              <a:buChar char="•"/>
            </a:pPr>
            <a:r>
              <a:rPr lang="ru-RU" sz="1600"/>
              <a:t>ответственность за состояние природы ближайшего окружения.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1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0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Директива № 3 </a:t>
            </a: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Президента Республики Беларусь </a:t>
            </a: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«Экономия и бережливость – </a:t>
            </a: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главные факторы </a:t>
            </a: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  экономической безопасности»</a:t>
            </a:r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400" b="0">
              <a:solidFill>
                <a:srgbClr val="000000"/>
              </a:solidFill>
              <a:latin typeface="Times New Roman" pitchFamily="18" charset="0"/>
            </a:endParaRPr>
          </a:p>
          <a:p>
            <a:pPr algn="r"/>
            <a:r>
              <a:rPr lang="ru-RU" sz="2400"/>
              <a:t>Только совместными усилиями, организованностью</a:t>
            </a:r>
          </a:p>
          <a:p>
            <a:pPr algn="r"/>
            <a:r>
              <a:rPr lang="ru-RU" sz="2400"/>
              <a:t>и    дисциплиной    белорусский    народ   обеспечит </a:t>
            </a:r>
          </a:p>
          <a:p>
            <a:pPr algn="r"/>
            <a:r>
              <a:rPr lang="ru-RU" sz="2400"/>
              <a:t>экономическую   безопасность  страны,  прогресс  и </a:t>
            </a:r>
          </a:p>
          <a:p>
            <a:pPr algn="r"/>
            <a:r>
              <a:rPr lang="ru-RU" sz="2400"/>
              <a:t>процветание   независимой  Беларуси. </a:t>
            </a:r>
          </a:p>
          <a:p>
            <a:pPr algn="r"/>
            <a:r>
              <a:rPr lang="ru-RU" sz="2400"/>
              <a:t>                         </a:t>
            </a:r>
          </a:p>
          <a:p>
            <a:pPr algn="r"/>
            <a:r>
              <a:rPr lang="ru-RU" sz="2400"/>
              <a:t>Президент Республики Беларусь</a:t>
            </a:r>
          </a:p>
          <a:p>
            <a:pPr algn="r"/>
            <a:r>
              <a:rPr lang="ru-RU" sz="2400"/>
              <a:t>                         А.Лукашенко</a:t>
            </a:r>
            <a:r>
              <a:rPr lang="ru-RU" sz="240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УЧЕБНАЯ ПРОГРАММА ДОШКОЛЬНОГО ОБРАЗОВАНИЯ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Arial Black" pitchFamily="34" charset="0"/>
              </a:rPr>
              <a:t>5-6 лет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lvl="1" algn="ctr"/>
            <a:r>
              <a:rPr lang="ru-RU"/>
              <a:t> </a:t>
            </a:r>
            <a:r>
              <a:rPr lang="ru-RU" sz="2000"/>
              <a:t>ОБРАЗОВАТЕЛЬНАЯ ОБЛАСТЬ</a:t>
            </a:r>
          </a:p>
          <a:p>
            <a:pPr lvl="1" algn="ctr"/>
            <a:r>
              <a:rPr lang="ru-RU" sz="2400"/>
              <a:t>   «Ребенок и природа»</a:t>
            </a:r>
          </a:p>
          <a:p>
            <a:pPr lvl="1" algn="ctr"/>
            <a:r>
              <a:rPr lang="ru-RU" i="1"/>
              <a:t>    Компонент</a:t>
            </a:r>
          </a:p>
          <a:p>
            <a:pPr lvl="1" algn="ctr"/>
            <a:r>
              <a:rPr lang="ru-RU" sz="2000" i="1">
                <a:solidFill>
                  <a:srgbClr val="000099"/>
                </a:solidFill>
              </a:rPr>
              <a:t>   Взаимосвязи в природе</a:t>
            </a:r>
          </a:p>
          <a:p>
            <a:pPr lvl="1"/>
            <a:endParaRPr lang="ru-RU" sz="2000" i="1">
              <a:solidFill>
                <a:srgbClr val="000099"/>
              </a:solidFill>
            </a:endParaRPr>
          </a:p>
          <a:p>
            <a:pPr lvl="1"/>
            <a:r>
              <a:rPr lang="ru-RU" sz="2000" i="1">
                <a:solidFill>
                  <a:srgbClr val="FF0066"/>
                </a:solidFill>
              </a:rPr>
              <a:t>Представления о:</a:t>
            </a:r>
          </a:p>
          <a:p>
            <a:pPr lvl="1"/>
            <a:r>
              <a:rPr lang="ru-RU" sz="2000"/>
              <a:t>- состоянии природы Земли, необходимости чистого воздуха, воды, почвы для растений, животных, человека; </a:t>
            </a:r>
          </a:p>
          <a:p>
            <a:pPr lvl="1"/>
            <a:r>
              <a:rPr lang="ru-RU" sz="2000"/>
              <a:t>- Красной книге Республики Беларусь (3—4 животных и растения);</a:t>
            </a:r>
          </a:p>
          <a:p>
            <a:pPr lvl="1"/>
            <a:r>
              <a:rPr lang="ru-RU" sz="2000"/>
              <a:t>- правилах поведения человека в природных сообществах.</a:t>
            </a:r>
          </a:p>
          <a:p>
            <a:pPr lvl="1"/>
            <a:endParaRPr lang="ru-RU" sz="2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50825" y="0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ЗАКЛЮЧИТЕЛЬНАЯ РЕФЛЕКСИЯ</a:t>
            </a:r>
          </a:p>
          <a:p>
            <a:pPr algn="ctr"/>
            <a:r>
              <a:rPr lang="ru-RU" sz="2000">
                <a:solidFill>
                  <a:srgbClr val="000099"/>
                </a:solidFill>
                <a:latin typeface="Arial Black" pitchFamily="34" charset="0"/>
              </a:rPr>
              <a:t>«ПРОДОЛЖИ ФРАЗУ»</a:t>
            </a:r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00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ru-RU" sz="2400">
                <a:solidFill>
                  <a:srgbClr val="000000"/>
                </a:solidFill>
              </a:rPr>
              <a:t>    Сегодня я узнала 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r>
              <a:rPr lang="ru-RU" sz="2400">
                <a:solidFill>
                  <a:srgbClr val="000000"/>
                </a:solidFill>
              </a:rPr>
              <a:t>    Тема круглого стола заставила меня задуматься…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r>
              <a:rPr lang="ru-RU" sz="2400">
                <a:solidFill>
                  <a:srgbClr val="000000"/>
                </a:solidFill>
              </a:rPr>
              <a:t>    В практике своей работы я обязательно…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r>
              <a:rPr lang="ru-RU" sz="2400">
                <a:solidFill>
                  <a:srgbClr val="000000"/>
                </a:solidFill>
              </a:rPr>
              <a:t>    Меня очень заинтересовал(о)…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r>
              <a:rPr lang="ru-RU" sz="2400">
                <a:solidFill>
                  <a:srgbClr val="000000"/>
                </a:solidFill>
              </a:rPr>
              <a:t>    Мои ожидания сегодня…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r>
              <a:rPr lang="ru-RU" sz="2400">
                <a:solidFill>
                  <a:srgbClr val="000000"/>
                </a:solidFill>
              </a:rPr>
              <a:t>    Сегодня мне мешало…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r>
              <a:rPr lang="ru-RU" sz="2400">
                <a:solidFill>
                  <a:srgbClr val="000000"/>
                </a:solidFill>
              </a:rPr>
              <a:t>    В дальнейшем мне хотелось бы…</a:t>
            </a:r>
          </a:p>
          <a:p>
            <a:endParaRPr lang="ru-RU" sz="2400">
              <a:solidFill>
                <a:srgbClr val="000000"/>
              </a:solidFill>
            </a:endParaRPr>
          </a:p>
          <a:p>
            <a:endParaRPr lang="ru-RU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0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497888" cy="33115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Закон Республики Беларусь </a:t>
            </a: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«Об энергосбережении»</a:t>
            </a:r>
          </a:p>
          <a:p>
            <a:pPr algn="r"/>
            <a:endParaRPr lang="ru-RU"/>
          </a:p>
          <a:p>
            <a:pPr algn="ctr"/>
            <a:r>
              <a:rPr lang="ru-RU"/>
              <a:t>Глава 2. ОСНОВЫ ГОСУДАРСТВЕННОГО УПРАВЛЕНИЯ</a:t>
            </a:r>
          </a:p>
          <a:p>
            <a:pPr algn="ctr"/>
            <a:r>
              <a:rPr lang="ru-RU"/>
              <a:t>ЭНЕРГОСБЕРЕЖЕНИЕМ</a:t>
            </a:r>
          </a:p>
          <a:p>
            <a:endParaRPr lang="ru-RU" b="0"/>
          </a:p>
          <a:p>
            <a:r>
              <a:rPr lang="ru-RU"/>
              <a:t>      Статья 5. </a:t>
            </a:r>
            <a:r>
              <a:rPr lang="ru-RU" sz="2000" u="sng"/>
              <a:t>Основные принципы государственного управления в сфере энергосбережения</a:t>
            </a:r>
          </a:p>
          <a:p>
            <a:pPr algn="just"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обучение производственного персонала и населения методам экономии топлива и энергии.</a:t>
            </a:r>
          </a:p>
          <a:p>
            <a:r>
              <a:rPr lang="ru-RU"/>
              <a:t>      Статья 17. </a:t>
            </a:r>
            <a:r>
              <a:rPr lang="ru-RU" sz="2000" u="sng"/>
              <a:t>Информационное обеспечение деятельности по энергосбережению</a:t>
            </a:r>
            <a:r>
              <a:rPr lang="ru-RU" sz="2000" b="0"/>
              <a:t>   предполагает: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широкое обсуждение республиканских и региональных программ энергосбережения;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организацию выставок энергоэффективных технологий и оборудования;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представление пользователям и производителям топливно-энергетических ресурсов информации по вопросам энергосбережения;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пропаганду эффективного использования топливно-энергетических ресурсов через средства массовой информации.</a:t>
            </a:r>
          </a:p>
          <a:p>
            <a:pPr algn="just"/>
            <a:endParaRPr lang="ru-RU" sz="240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Закон Республики Беларусь</a:t>
            </a: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«Об охране окружающей среды»</a:t>
            </a:r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algn="ctr"/>
            <a:r>
              <a:rPr lang="ru-RU"/>
              <a:t>ГЛАВА 13</a:t>
            </a:r>
          </a:p>
          <a:p>
            <a:pPr algn="ctr"/>
            <a:r>
              <a:rPr lang="ru-RU"/>
              <a:t>ОБРАЗОВАНИЕ, ПРОСВЕЩЕНИЕ И НАУЧНЫЕ ИССЛЕДОВАНИЯ В ОБЛАСТИ ОХРАНЫ ОКРУЖАЮЩЕЙ СРЕДЫ</a:t>
            </a:r>
          </a:p>
          <a:p>
            <a:pPr algn="ctr"/>
            <a:endParaRPr lang="ru-RU"/>
          </a:p>
          <a:p>
            <a:r>
              <a:rPr lang="ru-RU"/>
              <a:t>      Статья 75.</a:t>
            </a:r>
            <a:r>
              <a:rPr lang="ru-RU" u="sng"/>
              <a:t> Образование в области охраны окружающей среды</a:t>
            </a:r>
          </a:p>
          <a:p>
            <a:endParaRPr lang="ru-RU" u="sng"/>
          </a:p>
          <a:p>
            <a:pPr lvl="1"/>
            <a:r>
              <a:rPr lang="ru-RU"/>
              <a:t>        В целях формирования экологической культуры граждан и подготовки специалистов в области охраны окружающей среды устанавливается система образования в области охраны окружающей среды, которая включает </a:t>
            </a:r>
            <a:r>
              <a:rPr lang="ru-RU">
                <a:solidFill>
                  <a:srgbClr val="FF0066"/>
                </a:solidFill>
              </a:rPr>
              <a:t>дошкольное,</a:t>
            </a:r>
            <a:r>
              <a:rPr lang="ru-RU"/>
              <a:t> общее базовое, общее среднее, профессионально-техническое, среднее специальное, высшее и послевузовское образование, а также повышение квалификации и переподготовку кадров.</a:t>
            </a:r>
          </a:p>
          <a:p>
            <a:pPr lvl="1"/>
            <a:r>
              <a:rPr lang="ru-RU"/>
              <a:t>       </a:t>
            </a:r>
            <a:r>
              <a:rPr lang="ru-RU">
                <a:solidFill>
                  <a:srgbClr val="FF0000"/>
                </a:solidFill>
              </a:rPr>
              <a:t>Овладение минимумом экологических знаний, необходимых для формирования экологической культуры граждан, обеспечивается во всех учреждениях образования путем обязательного преподавания основ знаний в области охраны окружающей среды и природопользования.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Концепция непрерывного воспитания детей и учащейся молодежи в Республике Беларусь</a:t>
            </a:r>
          </a:p>
          <a:p>
            <a:pPr algn="ctr"/>
            <a:r>
              <a:rPr lang="ru-RU" b="0"/>
              <a:t>         </a:t>
            </a:r>
            <a:r>
              <a:rPr lang="ru-RU" sz="1600" b="0"/>
              <a:t>ПОСТАНОВЛЕНИЕ МИНИСТЕРСТВА ОБРАЗОВАНИЯ </a:t>
            </a:r>
          </a:p>
          <a:p>
            <a:pPr lvl="1" algn="ctr"/>
            <a:r>
              <a:rPr lang="ru-RU" sz="1600" b="0"/>
              <a:t>РЕСПУБЛИКИ БЕЛАРУСЬ 14 декабря 2006 г. N 125</a:t>
            </a:r>
            <a:r>
              <a:rPr lang="ru-RU"/>
              <a:t> 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11188" y="1844675"/>
            <a:ext cx="77771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/>
              <a:t>Глава 4 ВОСПИТАНИЕ ЭКОЛОГИЧЕСКОЙ КУЛЬТУРЫ, КУЛЬТУРЫ БЕЗОПАСНОЙ ЖИЗНЕДЕЯТЕЛЬНОСТИ И ФОРМИРОВАНИЕ ЗДОРОВОГО ОБРАЗА ЖИЗНИ ЛИЧНОСТИ 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23850" y="4292600"/>
            <a:ext cx="8820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42. </a:t>
            </a:r>
            <a:r>
              <a:rPr lang="ru-RU" u="sng"/>
              <a:t>Условия воспитания экологической культуры личности: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сочетание различных форм, методов и средств формирования </a:t>
            </a:r>
          </a:p>
          <a:p>
            <a:r>
              <a:rPr lang="ru-RU">
                <a:solidFill>
                  <a:srgbClr val="FF0066"/>
                </a:solidFill>
              </a:rPr>
              <a:t>у обучающихся экологической культуры;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повышение экологической культуры педагогов;</a:t>
            </a:r>
          </a:p>
          <a:p>
            <a:pPr>
              <a:buFontTx/>
              <a:buChar char="•"/>
            </a:pPr>
            <a:r>
              <a:rPr lang="ru-RU">
                <a:solidFill>
                  <a:srgbClr val="FF0066"/>
                </a:solidFill>
              </a:rPr>
              <a:t>практическая деятельность обучающихся по охране природы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323850" y="2852738"/>
            <a:ext cx="84248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      На уровне дошкольного образования: овладение первоначальными знаниями о природе, о взаимосвязи человека с окружающей природной средой. Формирование гуманного отношения к природе, представления об уникальности каждого живого существа.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Международные и республиканские мероприятия</a:t>
            </a:r>
          </a:p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lvl="1"/>
            <a:r>
              <a:rPr lang="ru-RU" sz="2400"/>
              <a:t>2009 год (март) – республиканский конкурс «Энергомарафон-2009»</a:t>
            </a:r>
          </a:p>
          <a:p>
            <a:pPr lvl="1"/>
            <a:r>
              <a:rPr lang="ru-RU">
                <a:solidFill>
                  <a:srgbClr val="FF0066"/>
                </a:solidFill>
              </a:rPr>
              <a:t>Цель: сформировать у общественности бережное отношение к использованию энергоресурсов, начиная с дошкольного возраста, понимание необходимости заботы об окружающем мире.</a:t>
            </a:r>
            <a:endParaRPr lang="ru-RU" sz="2400">
              <a:solidFill>
                <a:srgbClr val="FF0066"/>
              </a:solidFill>
            </a:endParaRPr>
          </a:p>
          <a:p>
            <a:pPr lvl="1"/>
            <a:r>
              <a:rPr lang="ru-RU" sz="2400"/>
              <a:t>2011 год (ноябрь)– республиканский месячник под девизом «Мы за энергоэффективность!»</a:t>
            </a:r>
          </a:p>
          <a:p>
            <a:pPr lvl="1"/>
            <a:r>
              <a:rPr lang="ru-RU">
                <a:solidFill>
                  <a:srgbClr val="FF0066"/>
                </a:solidFill>
              </a:rPr>
              <a:t>Цель  - повысить культуру энергопотребления, сформировать в обществе психологию сбережения энергоресурсов. </a:t>
            </a:r>
          </a:p>
          <a:p>
            <a:pPr lvl="1"/>
            <a:r>
              <a:rPr lang="ru-RU" sz="2400"/>
              <a:t>23 марта 2013 года (с 20.30 до 21.30) – участие в международной акции «Час Земли»</a:t>
            </a:r>
          </a:p>
          <a:p>
            <a:pPr lvl="1"/>
            <a:r>
              <a:rPr lang="ru-RU">
                <a:solidFill>
                  <a:srgbClr val="FF0066"/>
                </a:solidFill>
              </a:rPr>
              <a:t>Цель: продемонстрировать  обеспокоенность проблемой изменения климата и «проголосовать» за здоровую Планету.</a:t>
            </a:r>
            <a:endParaRPr lang="ru-RU" sz="2400">
              <a:solidFill>
                <a:srgbClr val="FF0066"/>
              </a:solidFill>
            </a:endParaRPr>
          </a:p>
          <a:p>
            <a:pPr lvl="1"/>
            <a:r>
              <a:rPr lang="ru-RU"/>
              <a:t>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33496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2013 год – ГОД БЕРЕЖЛИВОСТИ</a:t>
            </a:r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algn="r"/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lvl="1"/>
            <a:r>
              <a:rPr lang="ru-RU"/>
              <a:t>          </a:t>
            </a:r>
            <a:r>
              <a:rPr lang="ru-RU" sz="2000"/>
              <a:t>Цель мероприятий по проведению в 2013 году Года бережливости — обеспечить максимально эффективное и рациональное использование топливно-энергетических, природных, материальных и трудовых ресурсов, совершенствование системы организации производства за счет оптимизации затрат, внедрение энерго- и ресурсосберегающих технологий и техники, </a:t>
            </a:r>
            <a:r>
              <a:rPr lang="ru-RU" sz="2000">
                <a:solidFill>
                  <a:srgbClr val="FF0000"/>
                </a:solidFill>
              </a:rPr>
              <a:t>соблюдение гражданами принципов экономии и бережливости как на своих рабочих местах, так и в повседневной жизни, воспитание у них культуры потребления энергоресурсов, привитие и реализация соответствующих социальных моделей поведения.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55451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Сайт департамента по энергоэффективности</a:t>
            </a:r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lvl="2"/>
            <a:endParaRPr lang="ru-RU" b="0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258888" y="908050"/>
            <a:ext cx="4897437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>
                <a:hlinkClick r:id="rId3"/>
              </a:rPr>
              <a:t>Главная</a:t>
            </a:r>
            <a:endParaRPr lang="ru-RU" sz="2000"/>
          </a:p>
          <a:p>
            <a:r>
              <a:rPr lang="ru-RU" sz="2000">
                <a:hlinkClick r:id="rId4"/>
              </a:rPr>
              <a:t>О департаменте</a:t>
            </a:r>
            <a:endParaRPr lang="ru-RU" sz="2000"/>
          </a:p>
          <a:p>
            <a:r>
              <a:rPr lang="ru-RU" sz="2000">
                <a:hlinkClick r:id="rId5"/>
              </a:rPr>
              <a:t>Программы</a:t>
            </a:r>
            <a:endParaRPr lang="ru-RU" sz="2000"/>
          </a:p>
          <a:p>
            <a:r>
              <a:rPr lang="ru-RU" sz="2000">
                <a:hlinkClick r:id="rId6"/>
              </a:rPr>
              <a:t>Нормативная база</a:t>
            </a:r>
            <a:endParaRPr lang="ru-RU" sz="2000"/>
          </a:p>
          <a:p>
            <a:r>
              <a:rPr lang="ru-RU" sz="2000">
                <a:hlinkClick r:id="rId7"/>
              </a:rPr>
              <a:t>Надзор и нормирование</a:t>
            </a:r>
            <a:endParaRPr lang="ru-RU" sz="2000"/>
          </a:p>
          <a:p>
            <a:r>
              <a:rPr lang="ru-RU" sz="2000">
                <a:hlinkClick r:id="rId8"/>
              </a:rPr>
              <a:t>Экономика и финансы</a:t>
            </a:r>
            <a:endParaRPr lang="ru-RU" sz="2000"/>
          </a:p>
          <a:p>
            <a:r>
              <a:rPr lang="ru-RU" sz="2000">
                <a:hlinkClick r:id="rId9"/>
              </a:rPr>
              <a:t>Энергосбережение в цифрах</a:t>
            </a:r>
            <a:endParaRPr lang="ru-RU" sz="2000"/>
          </a:p>
          <a:p>
            <a:r>
              <a:rPr lang="ru-RU" sz="2000">
                <a:hlinkClick r:id="rId10"/>
              </a:rPr>
              <a:t>Международное сотрудничество</a:t>
            </a:r>
            <a:endParaRPr lang="ru-RU" sz="2000"/>
          </a:p>
          <a:p>
            <a:r>
              <a:rPr lang="ru-RU" sz="2000">
                <a:hlinkClick r:id="rId11"/>
              </a:rPr>
              <a:t>Мероприятия</a:t>
            </a:r>
            <a:endParaRPr lang="ru-RU" sz="2000"/>
          </a:p>
          <a:p>
            <a:r>
              <a:rPr lang="ru-RU" sz="2000">
                <a:hlinkClick r:id="rId12"/>
              </a:rPr>
              <a:t>Выставки, конференции, семинары</a:t>
            </a:r>
            <a:endParaRPr lang="ru-RU" sz="2000"/>
          </a:p>
          <a:p>
            <a:r>
              <a:rPr lang="ru-RU" sz="2000">
                <a:hlinkClick r:id="rId13"/>
              </a:rPr>
              <a:t>Акции</a:t>
            </a:r>
            <a:endParaRPr lang="ru-RU" sz="2000"/>
          </a:p>
          <a:p>
            <a:r>
              <a:rPr lang="ru-RU" sz="2000">
                <a:hlinkClick r:id="rId14"/>
              </a:rPr>
              <a:t>Экспертный совет</a:t>
            </a:r>
            <a:endParaRPr lang="ru-RU" sz="2000"/>
          </a:p>
          <a:p>
            <a:r>
              <a:rPr lang="ru-RU" sz="2000">
                <a:hlinkClick r:id="rId15"/>
              </a:rPr>
              <a:t>Издательский центр</a:t>
            </a:r>
            <a:endParaRPr lang="ru-RU" sz="2000"/>
          </a:p>
          <a:p>
            <a:r>
              <a:rPr lang="ru-RU" sz="2000">
                <a:hlinkClick r:id="rId16"/>
              </a:rPr>
              <a:t>Обучаемся энергосбережению</a:t>
            </a:r>
            <a:endParaRPr lang="ru-RU" sz="2000"/>
          </a:p>
          <a:p>
            <a:r>
              <a:rPr lang="ru-RU" sz="2000">
                <a:hlinkClick r:id="rId17"/>
              </a:rPr>
              <a:t>Публикации в СМИ</a:t>
            </a:r>
            <a:endParaRPr lang="ru-RU" sz="2000"/>
          </a:p>
          <a:p>
            <a:r>
              <a:rPr lang="ru-RU" sz="2000">
                <a:hlinkClick r:id="rId18"/>
              </a:rPr>
              <a:t>Энергосбережение и дети</a:t>
            </a:r>
            <a:endParaRPr lang="ru-RU" sz="2000"/>
          </a:p>
          <a:p>
            <a:r>
              <a:rPr lang="ru-RU" sz="2000">
                <a:hlinkClick r:id="rId19"/>
              </a:rPr>
              <a:t>Полезные советы</a:t>
            </a:r>
            <a:endParaRPr lang="ru-RU" sz="2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Рисунок 4" descr="в руках с мин обл.png"/>
          <p:cNvPicPr>
            <a:picLocks noChangeAspect="1"/>
          </p:cNvPicPr>
          <p:nvPr/>
        </p:nvPicPr>
        <p:blipFill>
          <a:blip r:embed="rId2">
            <a:lum bright="76000" contrast="-52000"/>
          </a:blip>
          <a:srcRect/>
          <a:stretch>
            <a:fillRect/>
          </a:stretch>
        </p:blipFill>
        <p:spPr bwMode="auto">
          <a:xfrm>
            <a:off x="0" y="0"/>
            <a:ext cx="968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187450" y="0"/>
            <a:ext cx="5832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708400" y="47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b="0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8281988" cy="554513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/>
            <a:endParaRPr lang="ru-RU" sz="2400">
              <a:solidFill>
                <a:srgbClr val="000099"/>
              </a:solidFill>
              <a:latin typeface="Arial Black" pitchFamily="34" charset="0"/>
            </a:endParaRPr>
          </a:p>
          <a:p>
            <a:pPr algn="ctr"/>
            <a:r>
              <a:rPr lang="ru-RU" sz="2400">
                <a:solidFill>
                  <a:srgbClr val="000099"/>
                </a:solidFill>
                <a:latin typeface="Arial Black" pitchFamily="34" charset="0"/>
              </a:rPr>
              <a:t>Сайт департамента по энергоэффективности</a:t>
            </a:r>
            <a:endParaRPr lang="ru-RU" sz="2400">
              <a:solidFill>
                <a:srgbClr val="000000"/>
              </a:solidFill>
              <a:latin typeface="Arial Black" pitchFamily="34" charset="0"/>
            </a:endParaRPr>
          </a:p>
          <a:p>
            <a:pPr lvl="2"/>
            <a:endParaRPr lang="ru-RU" b="0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84213" y="1700213"/>
            <a:ext cx="763270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>
                <a:hlinkClick r:id="rId3" tooltip="Из опыта работы д/у № 329 Московского района г. Минска"/>
              </a:rPr>
              <a:t> Из опыта работы д/у № 329 Московского района г. Минска</a:t>
            </a:r>
            <a:endParaRPr lang="ru-RU">
              <a:hlinkClick r:id="rId4" tooltip="Из опыта работы д/у №555 Московск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4" tooltip="Из опыта работы д/у №555 Московского района г. Минска"/>
              </a:rPr>
              <a:t> Из опыта работы д/у №555 Московского района г. Минска</a:t>
            </a:r>
            <a:endParaRPr lang="ru-RU">
              <a:hlinkClick r:id="rId5" tooltip="Из опыта работы д/у №92 Фрунзенск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5" tooltip="Из опыта работы д/у №92 Фрунзенского района г. Минска"/>
              </a:rPr>
              <a:t> Из опыта работы д/у №92 Фрунзенского района г. Минска</a:t>
            </a:r>
            <a:endParaRPr lang="ru-RU">
              <a:hlinkClick r:id="rId6" tooltip="Из опыта работы д/у №565 Фрунзенск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6" tooltip="Из опыта работы д/у №565 Фрунзенского района г. Минска"/>
              </a:rPr>
              <a:t> Из опыта работы д/у №565 Фрунзенского района г. Минска</a:t>
            </a:r>
            <a:endParaRPr lang="ru-RU">
              <a:hlinkClick r:id="rId7" tooltip="Из опыта работы д/у №545 Первомайск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7" tooltip="Из опыта работы д/у №545 Первомайского района г. Минска"/>
              </a:rPr>
              <a:t> Из опыта работы д/у №545 Первомайского района г. Минска</a:t>
            </a:r>
            <a:endParaRPr lang="ru-RU">
              <a:hlinkClick r:id="rId8" tooltip="Из опыта работы д/у №466 Первомайск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8" tooltip="Из опыта работы д/у №466 Первомайского района г. Минска"/>
              </a:rPr>
              <a:t> Из опыта работы д/у №466 Первомайского района г. Минска</a:t>
            </a:r>
            <a:endParaRPr lang="ru-RU">
              <a:hlinkClick r:id="rId9" tooltip="Из опыта работы д/у №432 Советск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9" tooltip="Из опыта работы д/у №432 Советского района г. Минска"/>
              </a:rPr>
              <a:t> Из опыта работы д/у №432 Советского района г. Минска</a:t>
            </a:r>
            <a:endParaRPr lang="ru-RU">
              <a:hlinkClick r:id="rId10" tooltip="Из опыта работы д/у №201 Центрального района г. Минска"/>
            </a:endParaRPr>
          </a:p>
          <a:p>
            <a:pPr>
              <a:buFontTx/>
              <a:buChar char="•"/>
            </a:pPr>
            <a:r>
              <a:rPr lang="ru-RU">
                <a:hlinkClick r:id="rId10" tooltip="Из опыта работы д/у №201 Центрального района г. Минска"/>
              </a:rPr>
              <a:t> Из опыта работы д/у №201 Центрального района г. Минска</a:t>
            </a:r>
            <a:endParaRPr lang="ru-RU">
              <a:hlinkClick r:id="rId11" tooltip="Из опыта работы д/у №478 Заводского района г. Минска."/>
            </a:endParaRPr>
          </a:p>
          <a:p>
            <a:pPr>
              <a:buFontTx/>
              <a:buChar char="•"/>
            </a:pPr>
            <a:r>
              <a:rPr lang="ru-RU">
                <a:hlinkClick r:id="rId11" tooltip="Из опыта работы д/у №478 Заводского района г. Минска."/>
              </a:rPr>
              <a:t> Из опыта работы д/у №478 Заводского района г. Минска.</a:t>
            </a: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1501</Words>
  <Application>Microsoft Office PowerPoint</Application>
  <PresentationFormat>Экран (4:3)</PresentationFormat>
  <Paragraphs>268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Calibri</vt:lpstr>
      <vt:lpstr>Arial Black</vt:lpstr>
      <vt:lpstr>Тема Office</vt:lpstr>
      <vt:lpstr>КОМИТЕТ ПО ОБРАЗОВАНИЮ ГОСУДАРСТВЕННОЕ УЧРЕЖДЕНИЕ ОБРАЗОВАНИЯ  «МИНСКИЙ ГОРОДСКОЙ ИНСТИТУТ РАЗВИТИЯ ОБРАЗОВАНИЯ»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HomeUser</dc:creator>
  <cp:lastModifiedBy>tanja</cp:lastModifiedBy>
  <cp:revision>99</cp:revision>
  <dcterms:created xsi:type="dcterms:W3CDTF">2009-03-21T17:22:46Z</dcterms:created>
  <dcterms:modified xsi:type="dcterms:W3CDTF">2015-01-08T18:06:57Z</dcterms:modified>
</cp:coreProperties>
</file>