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DFDA-99D0-4EA4-B0BF-0B323D96C9CC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0F82-DDA7-4900-91A9-C6C00F855B7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DFDA-99D0-4EA4-B0BF-0B323D96C9CC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0F82-DDA7-4900-91A9-C6C00F855B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DFDA-99D0-4EA4-B0BF-0B323D96C9CC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0F82-DDA7-4900-91A9-C6C00F855B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DFDA-99D0-4EA4-B0BF-0B323D96C9CC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0F82-DDA7-4900-91A9-C6C00F855B7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DFDA-99D0-4EA4-B0BF-0B323D96C9CC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0F82-DDA7-4900-91A9-C6C00F855B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DFDA-99D0-4EA4-B0BF-0B323D96C9CC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0F82-DDA7-4900-91A9-C6C00F855B7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DFDA-99D0-4EA4-B0BF-0B323D96C9CC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0F82-DDA7-4900-91A9-C6C00F855B7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DFDA-99D0-4EA4-B0BF-0B323D96C9CC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0F82-DDA7-4900-91A9-C6C00F855B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DFDA-99D0-4EA4-B0BF-0B323D96C9CC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0F82-DDA7-4900-91A9-C6C00F855B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DFDA-99D0-4EA4-B0BF-0B323D96C9CC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0F82-DDA7-4900-91A9-C6C00F855B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DFDA-99D0-4EA4-B0BF-0B323D96C9CC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0F82-DDA7-4900-91A9-C6C00F855B7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04DFDA-99D0-4EA4-B0BF-0B323D96C9CC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D00F82-DDA7-4900-91A9-C6C00F855B7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1278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15207" y="692696"/>
            <a:ext cx="7128793" cy="1569660"/>
          </a:xfrm>
          <a:prstGeom prst="rect">
            <a:avLst/>
          </a:prstGeom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5715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Масленица</a:t>
            </a:r>
            <a:endParaRPr lang="ru-RU" sz="9600" b="1" dirty="0">
              <a:ln w="5715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7521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54" y="0"/>
            <a:ext cx="919655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7573" y="260648"/>
            <a:ext cx="5695983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Пятница - тещины 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вечерки.</a:t>
            </a:r>
            <a:endParaRPr lang="ru-RU" sz="32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009" y="4352030"/>
            <a:ext cx="6201909" cy="2523768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b="1" dirty="0" smtClean="0">
              <a:ln w="19050"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В </a:t>
            </a:r>
            <a:r>
              <a:rPr lang="ru-RU" sz="2000" b="1" dirty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этот день недели зятья угощали блинами своих тещ. Девушки в полдень выносили в миске блины и шли к горке. Парень, которому нравилась девушка, торопился попробовать ее блины, чтобы узнать: хорошая ли хозяйка из нее получится.</a:t>
            </a:r>
            <a:br>
              <a:rPr lang="ru-RU" sz="2000" b="1" dirty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</a:rPr>
            </a:br>
            <a:endParaRPr lang="ru-RU" sz="2000" b="1" dirty="0">
              <a:ln w="19050"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0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85" y="0"/>
            <a:ext cx="990045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2297" y="229785"/>
            <a:ext cx="6612708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Суббота - </a:t>
            </a:r>
            <a:r>
              <a:rPr lang="ru-RU" sz="32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золовкины</a:t>
            </a:r>
            <a:r>
              <a:rPr lang="ru-RU" sz="3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посиделки.</a:t>
            </a:r>
            <a:endParaRPr lang="ru-RU" sz="32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149080"/>
            <a:ext cx="5432569" cy="2585323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b="1" dirty="0" smtClean="0">
              <a:ln w="1905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b="1" dirty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посиделки молодые семьи приглашали к себе родных. Вели разговоры о жизни, если кто был в ссоре – обязательно было принято мириться. Вспоминали умерших родных и близких</a:t>
            </a:r>
            <a:r>
              <a:rPr lang="ru-RU" sz="2400" b="1" dirty="0" smtClean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>
              <a:ln w="1905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390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93" y="0"/>
            <a:ext cx="9396536" cy="704740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9632" y="260648"/>
            <a:ext cx="6533327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>
                <a:ln w="1905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Воскресенье - прощенный </a:t>
            </a:r>
            <a:r>
              <a:rPr lang="ru-RU" sz="3200" b="1" dirty="0" smtClean="0">
                <a:ln w="1905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день.</a:t>
            </a:r>
            <a:endParaRPr lang="ru-RU" sz="3200" b="1" dirty="0">
              <a:ln w="1905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995678"/>
            <a:ext cx="6984776" cy="2585323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b="1" dirty="0" smtClean="0">
              <a:ln w="1905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/>
            <a:r>
              <a:rPr lang="ru-RU" b="1" dirty="0" smtClean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 </a:t>
            </a:r>
            <a:r>
              <a:rPr lang="ru-RU" b="1" dirty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этот день устраивали проводы Масленицы. Из соломы раскладывали большой костер и сжигали на нем куклу Масленицы. Пепел от того костра разбрасывали по полям, чтобы по осени был богатый урожай. В прощенное воскресенье люди мирились, просили прощения друг у друга. Было принято говорить: «Прости меня, пожалуйста». На что отвечали: «Бог тебя простит». После окончания Масленицы в понедельник наступал строгий Великий пост</a:t>
            </a:r>
            <a:r>
              <a:rPr lang="ru-RU" b="1" dirty="0" smtClean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  <a:endParaRPr lang="ru-RU" b="1" dirty="0">
              <a:ln w="1905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42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4365" y="26642"/>
            <a:ext cx="9144000" cy="646331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</a:rPr>
              <a:t>Государственное учреждение образования </a:t>
            </a:r>
            <a:endParaRPr lang="ru-RU" b="1" dirty="0" smtClean="0">
              <a:ln w="9525">
                <a:solidFill>
                  <a:schemeClr val="tx1"/>
                </a:solidFill>
              </a:ln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b="1" dirty="0" smtClean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</a:rPr>
              <a:t>«</a:t>
            </a:r>
            <a:r>
              <a:rPr lang="ru-RU" b="1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</a:rPr>
              <a:t>Учебно-педагогический комплекс </a:t>
            </a:r>
            <a:r>
              <a:rPr lang="ru-RU" b="1" dirty="0" err="1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</a:rPr>
              <a:t>Юратишковский</a:t>
            </a:r>
            <a:r>
              <a:rPr lang="ru-RU" b="1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</a:rPr>
              <a:t> ясли-сад - средняя школа»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9323" y="2056922"/>
            <a:ext cx="5616624" cy="2123658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Выполнила</a:t>
            </a:r>
          </a:p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Библиотекарь</a:t>
            </a:r>
          </a:p>
          <a:p>
            <a:pPr algn="ctr"/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Покуть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А.В.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44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024512"/>
            <a:ext cx="2687615" cy="3559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119"/>
            <a:ext cx="9144000" cy="2789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27709" y="2695790"/>
            <a:ext cx="666865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latin typeface="Cambria" panose="02040503050406030204" pitchFamily="18" charset="0"/>
            </a:endParaRPr>
          </a:p>
          <a:p>
            <a:pPr algn="ctr"/>
            <a:r>
              <a:rPr lang="ru-RU" dirty="0" smtClean="0">
                <a:latin typeface="Cambria" panose="02040503050406030204" pitchFamily="18" charset="0"/>
              </a:rPr>
              <a:t>Заканчивается зима, начинается весна. </a:t>
            </a:r>
          </a:p>
          <a:p>
            <a:pPr algn="ctr"/>
            <a:r>
              <a:rPr lang="ru-RU" dirty="0" smtClean="0">
                <a:latin typeface="Cambria" panose="02040503050406030204" pitchFamily="18" charset="0"/>
              </a:rPr>
              <a:t>Дни становятся длиннее и светлее, яркое солнце светит на голубом небе. </a:t>
            </a:r>
          </a:p>
          <a:p>
            <a:pPr algn="ctr"/>
            <a:r>
              <a:rPr lang="ru-RU" dirty="0" smtClean="0">
                <a:latin typeface="Cambria" panose="02040503050406030204" pitchFamily="18" charset="0"/>
              </a:rPr>
              <a:t>На Руси в это время устраивались народные гулянья. </a:t>
            </a:r>
          </a:p>
          <a:p>
            <a:pPr algn="ctr"/>
            <a:r>
              <a:rPr lang="ru-RU" dirty="0" smtClean="0">
                <a:latin typeface="Cambria" panose="02040503050406030204" pitchFamily="18" charset="0"/>
              </a:rPr>
              <a:t>Называли этот праздник - </a:t>
            </a:r>
            <a:r>
              <a:rPr lang="ru-RU" sz="24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Масленица</a:t>
            </a:r>
            <a:r>
              <a:rPr lang="ru-RU" dirty="0" smtClean="0">
                <a:latin typeface="Cambria" panose="02040503050406030204" pitchFamily="18" charset="0"/>
              </a:rPr>
              <a:t>.</a:t>
            </a:r>
          </a:p>
          <a:p>
            <a:pPr algn="ctr"/>
            <a:r>
              <a:rPr lang="ru-RU" dirty="0" smtClean="0">
                <a:latin typeface="Cambria" panose="02040503050406030204" pitchFamily="18" charset="0"/>
              </a:rPr>
              <a:t>Веселый, разгульный, этот праздник длится целую неделю: ярмарки, песни, пляски, ряженые, игрища. Недаром его величали в народе широкой Масленицей. </a:t>
            </a:r>
          </a:p>
          <a:p>
            <a:pPr algn="ctr"/>
            <a:r>
              <a:rPr lang="ru-RU" dirty="0" smtClean="0">
                <a:latin typeface="Cambria" panose="02040503050406030204" pitchFamily="18" charset="0"/>
              </a:rPr>
              <a:t>И, конечно же, на празднике было главное угощение -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блины</a:t>
            </a:r>
            <a:r>
              <a:rPr lang="ru-RU" dirty="0" smtClean="0">
                <a:latin typeface="Cambria" panose="02040503050406030204" pitchFamily="18" charset="0"/>
              </a:rPr>
              <a:t>, этот древний славянский символ возврата солнца и тепла в природе.</a:t>
            </a:r>
          </a:p>
          <a:p>
            <a:pPr algn="ctr"/>
            <a:endParaRPr lang="ru-RU" sz="16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47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72" y="0"/>
            <a:ext cx="9627839" cy="80375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90609" y="2217053"/>
            <a:ext cx="4032448" cy="4524315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ambria" panose="02040503050406030204" pitchFamily="18" charset="0"/>
              </a:rPr>
              <a:t> В начале масленичной недели все готовились к празднику. Пекли блины, пироги, готовили и прочее угощение, ведь после праздников начинался </a:t>
            </a: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Великий пост</a:t>
            </a:r>
            <a:r>
              <a:rPr lang="ru-RU" dirty="0" smtClean="0">
                <a:latin typeface="Cambria" panose="02040503050406030204" pitchFamily="18" charset="0"/>
              </a:rPr>
              <a:t>. </a:t>
            </a:r>
          </a:p>
          <a:p>
            <a:pPr algn="ctr"/>
            <a:r>
              <a:rPr lang="ru-RU" dirty="0" smtClean="0">
                <a:latin typeface="Cambria" panose="02040503050406030204" pitchFamily="18" charset="0"/>
              </a:rPr>
              <a:t>Основные гуляния начинались с четверга и длились до конца недели. Молодежь катались на санках с горки, парни участвовали в уличных состязаниях и даже в кулачных боях. Дети строили снежные крепости, взрослые тоже готовили ледяные крепости и делясь на команды разыгрывали целые представления: одни обороняли свои строения, другие нападали и захватывали их.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6632"/>
            <a:ext cx="5012911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Масленичные традиции</a:t>
            </a:r>
          </a:p>
        </p:txBody>
      </p:sp>
    </p:spTree>
    <p:extLst>
      <p:ext uri="{BB962C8B-B14F-4D97-AF65-F5344CB8AC3E}">
        <p14:creationId xmlns:p14="http://schemas.microsoft.com/office/powerpoint/2010/main" val="217034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63488"/>
            <a:ext cx="10428651" cy="78214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869160"/>
            <a:ext cx="9036496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ambria" panose="02040503050406030204" pitchFamily="18" charset="0"/>
              </a:rPr>
              <a:t>В конце праздника обязательным атрибутом всего действия было </a:t>
            </a:r>
            <a:r>
              <a:rPr lang="ru-RU" sz="2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сжигание чучела Масленицы</a:t>
            </a:r>
            <a:r>
              <a:rPr lang="ru-RU" sz="2400" dirty="0" smtClean="0">
                <a:latin typeface="Cambria" panose="02040503050406030204" pitchFamily="18" charset="0"/>
              </a:rPr>
              <a:t> в знак того, что зима уходит и наступает весна, тепло, пробуждается природа. Чучело делали из соломы, наряжали его в тряпье и в конце праздника сжигали. </a:t>
            </a:r>
          </a:p>
        </p:txBody>
      </p:sp>
    </p:spTree>
    <p:extLst>
      <p:ext uri="{BB962C8B-B14F-4D97-AF65-F5344CB8AC3E}">
        <p14:creationId xmlns:p14="http://schemas.microsoft.com/office/powerpoint/2010/main" val="136429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997839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6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Согласно традициям, каждый из семи праздничных дней недели имел свое название и в этот день необходимо было проводить определенные мероприятия.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252744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" y="-2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6906" y="4077072"/>
            <a:ext cx="9137025" cy="3231654"/>
          </a:xfrm>
          <a:prstGeom prst="rect">
            <a:avLst/>
          </a:prstGeom>
          <a:effectLst>
            <a:softEdge rad="635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/>
            <a:endParaRPr lang="ru-RU" sz="2800" b="1" dirty="0" smtClean="0">
              <a:ln w="1905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/>
            <a:r>
              <a:rPr lang="ru-RU" sz="2800" b="1" dirty="0" smtClean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Делали </a:t>
            </a:r>
            <a:r>
              <a:rPr lang="ru-RU" sz="2800" b="1" dirty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куклу, украшали ее, садили в сани и везли на горку. Встречали куклу ее песнями. Первой всегда была ребятня. Начиная с этого дня, детвора ежедневно каталась с горок.</a:t>
            </a:r>
            <a:r>
              <a:rPr lang="ru-RU" dirty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404663"/>
            <a:ext cx="6813084" cy="584775"/>
          </a:xfrm>
          <a:prstGeom prst="rect">
            <a:avLst/>
          </a:prstGeom>
          <a:effectLst>
            <a:outerShdw blurRad="40005" dist="22984" dir="5400000" rotWithShape="0">
              <a:srgbClr val="000000">
                <a:alpha val="45000"/>
              </a:srgbClr>
            </a:outerShdw>
            <a:softEdge rad="1270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Понедельник - встреча Масленицы.</a:t>
            </a:r>
          </a:p>
        </p:txBody>
      </p:sp>
    </p:spTree>
    <p:extLst>
      <p:ext uri="{BB962C8B-B14F-4D97-AF65-F5344CB8AC3E}">
        <p14:creationId xmlns:p14="http://schemas.microsoft.com/office/powerpoint/2010/main" val="989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0100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99373"/>
            <a:ext cx="9144000" cy="3046988"/>
          </a:xfrm>
          <a:prstGeom prst="rect">
            <a:avLst/>
          </a:prstGeom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400" b="1" i="0" dirty="0" smtClean="0">
              <a:ln w="1905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/>
            <a:endParaRPr lang="ru-RU" sz="2400" b="1" dirty="0">
              <a:ln w="1905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/>
            <a:r>
              <a:rPr lang="ru-RU" sz="2400" b="1" i="0" dirty="0" smtClean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Взрослые и дети ходили по домам, поздравляли с Масленицей и просили блины. Все ходили в гости, пели песни, веселились. На </a:t>
            </a:r>
            <a:r>
              <a:rPr lang="ru-RU" sz="2400" b="1" i="0" dirty="0" err="1" smtClean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заигрыш</a:t>
            </a:r>
            <a:r>
              <a:rPr lang="ru-RU" sz="2400" b="1" i="0" dirty="0" smtClean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начинались потехи, игрища, катания на лошадях.</a:t>
            </a:r>
            <a:r>
              <a:rPr lang="ru-RU" sz="2400" b="1" i="0" dirty="0" smtClean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/>
            </a:r>
            <a:br>
              <a:rPr lang="ru-RU" sz="2400" b="1" i="0" dirty="0" smtClean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ru-RU" sz="2400" b="1" i="0" dirty="0" smtClean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/>
            </a:r>
            <a:br>
              <a:rPr lang="ru-RU" sz="2400" b="1" i="0" dirty="0" smtClean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endParaRPr lang="ru-RU" sz="2400" b="1" dirty="0">
              <a:ln w="1905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260648"/>
            <a:ext cx="4107406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i="0" dirty="0" smtClean="0">
                <a:ln w="1905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Вторник - </a:t>
            </a:r>
            <a:r>
              <a:rPr lang="ru-RU" sz="3200" b="1" i="0" dirty="0" err="1" smtClean="0">
                <a:ln w="1905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заигрыш</a:t>
            </a:r>
            <a:r>
              <a:rPr lang="ru-RU" sz="3200" b="1" i="0" dirty="0" smtClean="0">
                <a:ln w="1905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  <a:endParaRPr lang="ru-RU" sz="3200" b="1" dirty="0">
              <a:ln w="1905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26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657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20072" y="260648"/>
            <a:ext cx="3446585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ln w="1905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Среда - лакомка.</a:t>
            </a:r>
            <a:endParaRPr lang="ru-RU" sz="3200" b="1" dirty="0">
              <a:ln w="1905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725144"/>
            <a:ext cx="9144000" cy="2308324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400" b="1" dirty="0" smtClean="0">
              <a:ln w="1270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/>
            <a:r>
              <a:rPr lang="ru-RU" sz="2400" b="1" dirty="0" smtClean="0">
                <a:ln w="1270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Начинали </a:t>
            </a:r>
            <a:r>
              <a:rPr lang="ru-RU" sz="2400" b="1" dirty="0">
                <a:ln w="1270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кататься с горок и взрослые. По деревне ездила тройка с бубенцами. В этот день было принято ходить в гости по родственникам всей семьей. На лакомку народ кушал в изобилии разные масленичные вкусности.</a:t>
            </a:r>
            <a:br>
              <a:rPr lang="ru-RU" sz="2400" b="1" dirty="0">
                <a:ln w="1270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endParaRPr lang="ru-RU" sz="2400" b="1" dirty="0">
              <a:ln w="1270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40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396536" cy="69438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99792" y="404664"/>
            <a:ext cx="6167458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ln w="1905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Четверг - разгуляй-четверток.</a:t>
            </a:r>
            <a:endParaRPr lang="ru-RU" sz="3200" b="1" dirty="0">
              <a:ln w="1905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58994" y="1859340"/>
            <a:ext cx="8926244" cy="2154436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b="1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/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 </a:t>
            </a: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разгуляй было больше всего игрищ. Конские бега, кулачные потехи, борьба – все это развлечения </a:t>
            </a:r>
            <a:r>
              <a:rPr lang="ru-RU" sz="20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разгуляя</a:t>
            </a: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 Устраивались катания с гор на санях. Ряженые как могли веселили народ. Гуляли с утра до ночи, водили хороводы, плясали, пели частушки.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46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171</TotalTime>
  <Words>590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Аркадий</dc:creator>
  <cp:lastModifiedBy>User</cp:lastModifiedBy>
  <cp:revision>18</cp:revision>
  <dcterms:created xsi:type="dcterms:W3CDTF">2020-02-09T15:04:03Z</dcterms:created>
  <dcterms:modified xsi:type="dcterms:W3CDTF">2020-02-19T07:46:08Z</dcterms:modified>
</cp:coreProperties>
</file>