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8" r:id="rId2"/>
    <p:sldId id="381" r:id="rId3"/>
    <p:sldId id="259" r:id="rId4"/>
    <p:sldId id="261" r:id="rId5"/>
    <p:sldId id="262" r:id="rId6"/>
    <p:sldId id="265" r:id="rId7"/>
    <p:sldId id="382" r:id="rId8"/>
    <p:sldId id="287" r:id="rId9"/>
    <p:sldId id="288" r:id="rId10"/>
    <p:sldId id="289" r:id="rId11"/>
    <p:sldId id="351" r:id="rId12"/>
    <p:sldId id="368" r:id="rId13"/>
    <p:sldId id="383" r:id="rId14"/>
    <p:sldId id="301" r:id="rId15"/>
    <p:sldId id="297" r:id="rId16"/>
    <p:sldId id="328" r:id="rId17"/>
    <p:sldId id="295" r:id="rId18"/>
    <p:sldId id="323" r:id="rId19"/>
    <p:sldId id="342" r:id="rId20"/>
    <p:sldId id="296" r:id="rId21"/>
    <p:sldId id="343" r:id="rId22"/>
    <p:sldId id="298" r:id="rId23"/>
    <p:sldId id="344" r:id="rId24"/>
    <p:sldId id="299" r:id="rId25"/>
    <p:sldId id="329" r:id="rId26"/>
    <p:sldId id="263" r:id="rId27"/>
    <p:sldId id="266" r:id="rId28"/>
    <p:sldId id="260" r:id="rId29"/>
    <p:sldId id="258" r:id="rId30"/>
    <p:sldId id="384" r:id="rId31"/>
    <p:sldId id="385" r:id="rId32"/>
    <p:sldId id="386" r:id="rId33"/>
    <p:sldId id="387" r:id="rId34"/>
    <p:sldId id="294" r:id="rId35"/>
    <p:sldId id="388" r:id="rId36"/>
    <p:sldId id="389" r:id="rId37"/>
    <p:sldId id="390" r:id="rId38"/>
    <p:sldId id="391" r:id="rId39"/>
    <p:sldId id="392" r:id="rId40"/>
    <p:sldId id="393" r:id="rId41"/>
    <p:sldId id="401" r:id="rId42"/>
    <p:sldId id="402" r:id="rId43"/>
    <p:sldId id="394" r:id="rId44"/>
    <p:sldId id="365" r:id="rId45"/>
    <p:sldId id="271" r:id="rId46"/>
    <p:sldId id="274" r:id="rId47"/>
    <p:sldId id="276" r:id="rId48"/>
    <p:sldId id="309" r:id="rId49"/>
    <p:sldId id="358" r:id="rId50"/>
    <p:sldId id="310" r:id="rId51"/>
    <p:sldId id="311" r:id="rId52"/>
    <p:sldId id="312" r:id="rId53"/>
    <p:sldId id="313" r:id="rId54"/>
    <p:sldId id="360" r:id="rId55"/>
    <p:sldId id="362" r:id="rId56"/>
    <p:sldId id="363" r:id="rId57"/>
    <p:sldId id="367" r:id="rId58"/>
    <p:sldId id="395" r:id="rId59"/>
    <p:sldId id="396" r:id="rId60"/>
    <p:sldId id="397" r:id="rId61"/>
    <p:sldId id="398" r:id="rId62"/>
    <p:sldId id="399" r:id="rId63"/>
    <p:sldId id="400" r:id="rId64"/>
    <p:sldId id="348" r:id="rId65"/>
    <p:sldId id="352" r:id="rId66"/>
    <p:sldId id="370" r:id="rId67"/>
    <p:sldId id="371" r:id="rId68"/>
    <p:sldId id="372" r:id="rId69"/>
    <p:sldId id="356" r:id="rId70"/>
    <p:sldId id="357" r:id="rId71"/>
    <p:sldId id="369" r:id="rId72"/>
    <p:sldId id="380" r:id="rId73"/>
    <p:sldId id="379" r:id="rId74"/>
    <p:sldId id="378" r:id="rId75"/>
    <p:sldId id="373" r:id="rId76"/>
    <p:sldId id="374" r:id="rId77"/>
    <p:sldId id="375" r:id="rId78"/>
    <p:sldId id="376" r:id="rId79"/>
    <p:sldId id="377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CCFF"/>
    <a:srgbClr val="33CCFF"/>
    <a:srgbClr val="FFFF00"/>
    <a:srgbClr val="0000FF"/>
    <a:srgbClr val="FFCCCC"/>
    <a:srgbClr val="FFCC99"/>
    <a:srgbClr val="FFCC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27" autoAdjust="0"/>
    <p:restoredTop sz="94660"/>
  </p:normalViewPr>
  <p:slideViewPr>
    <p:cSldViewPr>
      <p:cViewPr varScale="1">
        <p:scale>
          <a:sx n="68" d="100"/>
          <a:sy n="68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gapDepth val="0"/>
        <c:shape val="box"/>
        <c:axId val="92269568"/>
        <c:axId val="92742400"/>
        <c:axId val="0"/>
      </c:bar3DChart>
      <c:catAx>
        <c:axId val="92269568"/>
        <c:scaling>
          <c:orientation val="minMax"/>
        </c:scaling>
        <c:axPos val="b"/>
        <c:tickLblPos val="low"/>
        <c:spPr>
          <a:ln w="4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742400"/>
        <c:crosses val="autoZero"/>
        <c:auto val="1"/>
        <c:lblAlgn val="ctr"/>
        <c:lblOffset val="100"/>
        <c:tickMarkSkip val="1"/>
      </c:catAx>
      <c:valAx>
        <c:axId val="92742400"/>
        <c:scaling>
          <c:orientation val="minMax"/>
        </c:scaling>
        <c:axPos val="l"/>
        <c:majorGridlines>
          <c:spPr>
            <a:ln w="4905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4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269568"/>
        <c:crosses val="autoZero"/>
        <c:crossBetween val="between"/>
      </c:valAx>
      <c:spPr>
        <a:noFill/>
        <a:ln w="39242">
          <a:noFill/>
        </a:ln>
      </c:spPr>
    </c:plotArea>
    <c:legend>
      <c:legendPos val="r"/>
      <c:layout>
        <c:manualLayout>
          <c:xMode val="edge"/>
          <c:yMode val="edge"/>
          <c:x val="0.82181818181818178"/>
          <c:y val="0.16417910447761194"/>
          <c:w val="0.16363636363636369"/>
          <c:h val="0.68656716417910457"/>
        </c:manualLayout>
      </c:layout>
      <c:spPr>
        <a:noFill/>
        <a:ln w="4905">
          <a:solidFill>
            <a:schemeClr val="tx1"/>
          </a:solidFill>
          <a:prstDash val="solid"/>
        </a:ln>
      </c:spPr>
      <c:txPr>
        <a:bodyPr/>
        <a:lstStyle/>
        <a:p>
          <a:pPr>
            <a:defRPr sz="7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gapDepth val="0"/>
        <c:shape val="box"/>
        <c:axId val="107135360"/>
        <c:axId val="107136896"/>
        <c:axId val="0"/>
      </c:bar3DChart>
      <c:catAx>
        <c:axId val="107135360"/>
        <c:scaling>
          <c:orientation val="minMax"/>
        </c:scaling>
        <c:axPos val="b"/>
        <c:tickLblPos val="low"/>
        <c:spPr>
          <a:ln w="4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36896"/>
        <c:crosses val="autoZero"/>
        <c:auto val="1"/>
        <c:lblAlgn val="ctr"/>
        <c:lblOffset val="100"/>
        <c:tickMarkSkip val="1"/>
      </c:catAx>
      <c:valAx>
        <c:axId val="107136896"/>
        <c:scaling>
          <c:orientation val="minMax"/>
        </c:scaling>
        <c:axPos val="l"/>
        <c:majorGridlines>
          <c:spPr>
            <a:ln w="4905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4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35360"/>
        <c:crosses val="autoZero"/>
        <c:crossBetween val="between"/>
      </c:valAx>
      <c:spPr>
        <a:noFill/>
        <a:ln w="39242">
          <a:noFill/>
        </a:ln>
      </c:spPr>
    </c:plotArea>
    <c:legend>
      <c:legendPos val="r"/>
      <c:layout>
        <c:manualLayout>
          <c:xMode val="edge"/>
          <c:yMode val="edge"/>
          <c:x val="0.82181818181818178"/>
          <c:y val="0.16417910447761194"/>
          <c:w val="0.16363636363636369"/>
          <c:h val="0.68656716417910457"/>
        </c:manualLayout>
      </c:layout>
      <c:spPr>
        <a:noFill/>
        <a:ln w="4905">
          <a:solidFill>
            <a:schemeClr val="tx1"/>
          </a:solidFill>
          <a:prstDash val="solid"/>
        </a:ln>
      </c:spPr>
      <c:txPr>
        <a:bodyPr/>
        <a:lstStyle/>
        <a:p>
          <a:pPr>
            <a:defRPr sz="7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35292-82C3-4723-9653-31AC54493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F00B-B471-4CC3-B1E1-30BD146A9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055E-5368-4408-9C9D-198675F4C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EEB15-202C-4E16-9546-1E2D089DF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0BCA95-895F-4337-8687-7EFAFF385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02507-2F47-4D4D-BE62-57D4E0D14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A06B72-64E7-402E-96D1-802BA1FDB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8ACD15-CBFB-4833-AB42-6241376C9C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D28-35B6-46EA-B760-ABA71D10A6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91E08-406D-4776-9B66-2B8222F73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B5A37-AF6A-4527-A2CC-26DB7B5AC5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6208-D54A-43FF-89AA-F58F49885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7E6D9-15F6-4918-A757-1A2F4DC0D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E5656-5E34-4D08-BE09-5C769B3CF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AAA52-EE25-4A85-AD1B-0F75AC824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9C17B-BBDB-4919-9658-1D1943302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B3EA8-58B9-4946-A9CF-CF95B80165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idx="1"/>
          </p:nvPr>
        </p:nvSpPr>
        <p:spPr>
          <a:xfrm>
            <a:off x="2124075" y="3573463"/>
            <a:ext cx="5327650" cy="25527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Выбор профессии — это выбор человеком своей судьбы. Чтобы не сделать ошибки, важно знать правила этого выбора.</a:t>
            </a:r>
          </a:p>
          <a:p>
            <a:endParaRPr lang="ru-RU" sz="2000" b="1"/>
          </a:p>
        </p:txBody>
      </p:sp>
      <p:grpSp>
        <p:nvGrpSpPr>
          <p:cNvPr id="147462" name="Group 6"/>
          <p:cNvGrpSpPr>
            <a:grpSpLocks/>
          </p:cNvGrpSpPr>
          <p:nvPr/>
        </p:nvGrpSpPr>
        <p:grpSpPr bwMode="auto">
          <a:xfrm>
            <a:off x="533400" y="228600"/>
            <a:ext cx="8382000" cy="6629400"/>
            <a:chOff x="672" y="144"/>
            <a:chExt cx="4368" cy="4176"/>
          </a:xfrm>
        </p:grpSpPr>
        <p:pic>
          <p:nvPicPr>
            <p:cNvPr id="147463" name="Picture 7" descr="pe01758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</p:spPr>
        </p:pic>
        <p:pic>
          <p:nvPicPr>
            <p:cNvPr id="147464" name="Picture 8" descr="pe0294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noFill/>
          </p:spPr>
        </p:pic>
        <p:pic>
          <p:nvPicPr>
            <p:cNvPr id="147465" name="Picture 9" descr="bd07226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</p:spPr>
        </p:pic>
        <p:pic>
          <p:nvPicPr>
            <p:cNvPr id="147466" name="Picture 10" descr="pe0182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</p:spPr>
        </p:pic>
        <p:pic>
          <p:nvPicPr>
            <p:cNvPr id="147467" name="Picture 11" descr="pe02654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</p:spPr>
        </p:pic>
        <p:pic>
          <p:nvPicPr>
            <p:cNvPr id="147468" name="Picture 12" descr="bd0721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</p:spPr>
        </p:pic>
        <p:pic>
          <p:nvPicPr>
            <p:cNvPr id="147469" name="Picture 13" descr="pe02282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</p:spPr>
        </p:pic>
      </p:grpSp>
      <p:sp>
        <p:nvSpPr>
          <p:cNvPr id="147471" name="WordArt 15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47513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Профориентация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/>
              <a:t>ДОЛЖНОСТЬ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64520" name="Picture 8" descr="BD17226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0" y="1125538"/>
            <a:ext cx="4127500" cy="5399087"/>
          </a:xfrm>
          <a:ln/>
        </p:spPr>
      </p:pic>
      <p:pic>
        <p:nvPicPr>
          <p:cNvPr id="64521" name="Picture 9" descr="BS00800_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765175"/>
            <a:ext cx="4506912" cy="5516563"/>
          </a:xfrm>
          <a:noFill/>
          <a:ln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8313" y="1773238"/>
            <a:ext cx="28797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Должность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CC6600"/>
                </a:solidFill>
              </a:rPr>
              <a:t>– это служебная обязанность в учреждении или предприятии, которую может исполнять человек, владея любой специальностью.</a:t>
            </a:r>
          </a:p>
          <a:p>
            <a:endParaRPr lang="ru-RU" sz="24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716463" y="3141663"/>
            <a:ext cx="25193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CC6600"/>
                </a:solidFill>
              </a:rPr>
              <a:t>Например, директором школы может быть человек любой  специальности: учитель химии или истории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BD04972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30175"/>
            <a:ext cx="9324975" cy="6988175"/>
          </a:xfrm>
          <a:ln/>
        </p:spPr>
      </p:pic>
      <p:sp>
        <p:nvSpPr>
          <p:cNvPr id="1843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8964613" cy="706437"/>
          </a:xfrm>
        </p:spPr>
        <p:txBody>
          <a:bodyPr/>
          <a:lstStyle/>
          <a:p>
            <a:r>
              <a:rPr lang="ru-RU" sz="2800" b="1"/>
              <a:t>Деление профессий по уровню квалификации</a:t>
            </a: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sp>
        <p:nvSpPr>
          <p:cNvPr id="184327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580063" y="1844675"/>
            <a:ext cx="3348037" cy="1800225"/>
          </a:xfrm>
          <a:solidFill>
            <a:schemeClr val="bg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1</a:t>
            </a:r>
            <a:r>
              <a:rPr lang="ru-RU" sz="2000" b="1"/>
              <a:t>.Профессии, требующие высшего образования (врач, инженер, архитектор, режиссёр, экономист)</a:t>
            </a:r>
          </a:p>
          <a:p>
            <a:endParaRPr lang="ru-RU" sz="2000" b="1"/>
          </a:p>
        </p:txBody>
      </p:sp>
      <p:sp>
        <p:nvSpPr>
          <p:cNvPr id="184328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0" y="5300663"/>
            <a:ext cx="3563938" cy="1362075"/>
          </a:xfrm>
          <a:solidFill>
            <a:schemeClr val="bg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3</a:t>
            </a:r>
            <a:r>
              <a:rPr lang="ru-RU" sz="2000" b="1"/>
              <a:t>.Неквалифицированныепрофессии (грузчик, подсобный рабочий, дворник.)</a:t>
            </a:r>
          </a:p>
          <a:p>
            <a:pPr>
              <a:buFontTx/>
              <a:buNone/>
            </a:pPr>
            <a:endParaRPr lang="ru-RU" sz="2000" b="1"/>
          </a:p>
          <a:p>
            <a:endParaRPr lang="ru-RU" sz="2400"/>
          </a:p>
        </p:txBody>
      </p:sp>
      <p:sp>
        <p:nvSpPr>
          <p:cNvPr id="184329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140200" y="4076700"/>
            <a:ext cx="4248150" cy="2089150"/>
          </a:xfrm>
          <a:solidFill>
            <a:schemeClr val="bg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2</a:t>
            </a:r>
            <a:r>
              <a:rPr lang="ru-RU" sz="2000" b="1"/>
              <a:t>.Высококвалифицированные рабочие профессии, требующие среднего специального образования</a:t>
            </a:r>
          </a:p>
          <a:p>
            <a:pPr>
              <a:buFontTx/>
              <a:buNone/>
            </a:pPr>
            <a:r>
              <a:rPr lang="ru-RU" sz="2000" b="1"/>
              <a:t>     (бухгалтер, наладчик, оператор)</a:t>
            </a:r>
          </a:p>
          <a:p>
            <a:endParaRPr lang="ru-RU" sz="2000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250825" y="1052513"/>
            <a:ext cx="43211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chemeClr val="accent2"/>
                </a:solidFill>
              </a:rPr>
              <a:t>Квалификация – определяется уровнем специальных знаний, практических навыков и характеризует степень сложности конкретного вида работы, которая выполняется. </a:t>
            </a:r>
          </a:p>
          <a:p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476375" y="304800"/>
            <a:ext cx="7145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 перечня нижеприведенных слов выберите те, которые обозначают профессии:</a:t>
            </a:r>
          </a:p>
        </p:txBody>
      </p:sp>
      <p:sp>
        <p:nvSpPr>
          <p:cNvPr id="243715" name="AutoShape 3"/>
          <p:cNvSpPr>
            <a:spLocks noChangeArrowheads="1"/>
          </p:cNvSpPr>
          <p:nvPr/>
        </p:nvSpPr>
        <p:spPr bwMode="auto">
          <a:xfrm>
            <a:off x="3200400" y="2590800"/>
            <a:ext cx="5715000" cy="3962400"/>
          </a:xfrm>
          <a:prstGeom prst="cloudCallout">
            <a:avLst>
              <a:gd name="adj1" fmla="val -54194"/>
              <a:gd name="adj2" fmla="val -599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4114800" y="3200400"/>
            <a:ext cx="3581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Ветеринарный врач, учитель, продавец, кулинар, директор, парикмахер, водитель, пианист, бульдозерист</a:t>
            </a:r>
          </a:p>
        </p:txBody>
      </p:sp>
      <p:pic>
        <p:nvPicPr>
          <p:cNvPr id="243717" name="Picture 5" descr="11114208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064500" cy="1008063"/>
          </a:xfrm>
          <a:noFill/>
          <a:ln/>
        </p:spPr>
      </p:pic>
      <p:sp>
        <p:nvSpPr>
          <p:cNvPr id="280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Классификации профессий</a:t>
            </a:r>
            <a:r>
              <a:rPr lang="ru-RU"/>
              <a:t>. </a:t>
            </a:r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827088" y="2420938"/>
            <a:ext cx="7570787" cy="2105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chemeClr val="bg1"/>
                </a:solidFill>
              </a:rPr>
              <a:t>Классификация- это осмысленный порядок вещей, явлений, деление их на разновидности по важным признакам.</a:t>
            </a:r>
          </a:p>
        </p:txBody>
      </p:sp>
      <p:pic>
        <p:nvPicPr>
          <p:cNvPr id="280586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5095106">
            <a:off x="3520282" y="4769644"/>
            <a:ext cx="1338262" cy="1682750"/>
          </a:xfrm>
          <a:noFill/>
          <a:ln/>
        </p:spPr>
      </p:pic>
      <p:sp>
        <p:nvSpPr>
          <p:cNvPr id="280588" name="Rectangle 12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1166813" y="5464175"/>
            <a:ext cx="704215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Типы, классы, отделы и группы профессий.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00" name="Picture 3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207375" cy="985838"/>
          </a:xfrm>
          <a:noFill/>
          <a:ln/>
        </p:spPr>
      </p:pic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2268538" y="2205038"/>
            <a:ext cx="4537075" cy="4464050"/>
            <a:chOff x="1056" y="528"/>
            <a:chExt cx="3744" cy="3552"/>
          </a:xfrm>
        </p:grpSpPr>
        <p:sp>
          <p:nvSpPr>
            <p:cNvPr id="83972" name="Oval 4"/>
            <p:cNvSpPr>
              <a:spLocks noChangeArrowheads="1"/>
            </p:cNvSpPr>
            <p:nvPr/>
          </p:nvSpPr>
          <p:spPr bwMode="auto">
            <a:xfrm>
              <a:off x="1056" y="528"/>
              <a:ext cx="3744" cy="3552"/>
            </a:xfrm>
            <a:prstGeom prst="ellips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2662" y="79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>
              <a:off x="1412" y="1266"/>
              <a:ext cx="1560" cy="947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 flipH="1">
              <a:off x="2928" y="574"/>
              <a:ext cx="490" cy="1593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 flipV="1">
              <a:off x="2928" y="2123"/>
              <a:ext cx="1872" cy="44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H="1">
              <a:off x="1546" y="2167"/>
              <a:ext cx="1382" cy="1321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2928" y="2213"/>
              <a:ext cx="624" cy="1771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 rot="-1481127">
              <a:off x="1475" y="741"/>
              <a:ext cx="1550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6108" tIns="28054" rIns="56108" bIns="28054">
              <a:spAutoFit/>
            </a:bodyPr>
            <a:lstStyle/>
            <a:p>
              <a:pPr algn="ctr" defTabSz="560388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Человек-техника</a:t>
              </a:r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 rot="-5445645">
              <a:off x="970" y="1683"/>
              <a:ext cx="1608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6108" tIns="28054" rIns="56108" bIns="28054">
              <a:spAutoFit/>
            </a:bodyPr>
            <a:lstStyle/>
            <a:p>
              <a:pPr algn="ctr" defTabSz="560388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Человек-знаковая система</a:t>
              </a:r>
            </a:p>
            <a:p>
              <a:pPr algn="ctr" defTabSz="560388">
                <a:spcBef>
                  <a:spcPct val="50000"/>
                </a:spcBef>
              </a:pPr>
              <a:endParaRPr lang="ru-RU" sz="2000" b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 rot="863771">
              <a:off x="1706" y="3272"/>
              <a:ext cx="1663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6108" tIns="28054" rIns="56108" bIns="28054">
              <a:spAutoFit/>
            </a:bodyPr>
            <a:lstStyle/>
            <a:p>
              <a:pPr algn="ctr" defTabSz="560388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Человек-художественный образ</a:t>
              </a:r>
              <a:endParaRPr lang="ru-RU" sz="2000" b="1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 rot="-3243095">
              <a:off x="3677" y="2783"/>
              <a:ext cx="1104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6108" tIns="28054" rIns="56108" bIns="28054">
              <a:spAutoFit/>
            </a:bodyPr>
            <a:lstStyle/>
            <a:p>
              <a:pPr defTabSz="560388"/>
              <a:r>
                <a:rPr lang="ru-RU" sz="2000" b="1">
                  <a:latin typeface="Times New Roman" pitchFamily="18" charset="0"/>
                </a:rPr>
                <a:t>Человек-природа</a:t>
              </a:r>
            </a:p>
          </p:txBody>
        </p:sp>
        <p:pic>
          <p:nvPicPr>
            <p:cNvPr id="83983" name="Picture 15" descr="BD0714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220"/>
              <a:ext cx="668" cy="646"/>
            </a:xfrm>
            <a:prstGeom prst="rect">
              <a:avLst/>
            </a:prstGeom>
            <a:noFill/>
          </p:spPr>
        </p:pic>
        <p:pic>
          <p:nvPicPr>
            <p:cNvPr id="83984" name="Picture 16" descr="PE01849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1824"/>
              <a:ext cx="606" cy="672"/>
            </a:xfrm>
            <a:prstGeom prst="rect">
              <a:avLst/>
            </a:prstGeom>
            <a:noFill/>
          </p:spPr>
        </p:pic>
        <p:pic>
          <p:nvPicPr>
            <p:cNvPr id="83985" name="Picture 17" descr="BD07130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9" y="2495"/>
              <a:ext cx="655" cy="824"/>
            </a:xfrm>
            <a:prstGeom prst="rect">
              <a:avLst/>
            </a:prstGeom>
            <a:noFill/>
          </p:spPr>
        </p:pic>
        <p:pic>
          <p:nvPicPr>
            <p:cNvPr id="83986" name="Picture 18" descr="PE02700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73" y="1393"/>
              <a:ext cx="578" cy="740"/>
            </a:xfrm>
            <a:prstGeom prst="rect">
              <a:avLst/>
            </a:prstGeom>
            <a:noFill/>
          </p:spPr>
        </p:pic>
        <p:pic>
          <p:nvPicPr>
            <p:cNvPr id="83987" name="Picture 19" descr="BD08053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9" y="2305"/>
              <a:ext cx="683" cy="760"/>
            </a:xfrm>
            <a:prstGeom prst="rect">
              <a:avLst/>
            </a:prstGeom>
            <a:noFill/>
          </p:spPr>
        </p:pic>
        <p:sp>
          <p:nvSpPr>
            <p:cNvPr id="83988" name="AutoShape 20"/>
            <p:cNvSpPr>
              <a:spLocks noChangeArrowheads="1"/>
            </p:cNvSpPr>
            <p:nvPr/>
          </p:nvSpPr>
          <p:spPr bwMode="auto">
            <a:xfrm>
              <a:off x="2616" y="1895"/>
              <a:ext cx="601" cy="534"/>
            </a:xfrm>
            <a:prstGeom prst="smileyFace">
              <a:avLst>
                <a:gd name="adj" fmla="val 465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9" name="Text Box 21"/>
            <p:cNvSpPr txBox="1">
              <a:spLocks noChangeArrowheads="1"/>
            </p:cNvSpPr>
            <p:nvPr/>
          </p:nvSpPr>
          <p:spPr bwMode="auto">
            <a:xfrm rot="-1523372">
              <a:off x="1418" y="819"/>
              <a:ext cx="186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 rot="-1480553">
              <a:off x="1547" y="1052"/>
              <a:ext cx="183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1" name="Text Box 23"/>
            <p:cNvSpPr txBox="1">
              <a:spLocks noChangeArrowheads="1"/>
            </p:cNvSpPr>
            <p:nvPr/>
          </p:nvSpPr>
          <p:spPr bwMode="auto">
            <a:xfrm rot="818235">
              <a:off x="1484" y="3527"/>
              <a:ext cx="20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2" name="Text Box 24"/>
            <p:cNvSpPr txBox="1">
              <a:spLocks noChangeArrowheads="1"/>
            </p:cNvSpPr>
            <p:nvPr/>
          </p:nvSpPr>
          <p:spPr bwMode="auto">
            <a:xfrm rot="871273">
              <a:off x="1678" y="3675"/>
              <a:ext cx="156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 rot="-5460242">
              <a:off x="1240" y="1301"/>
              <a:ext cx="31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4" name="Text Box 26"/>
            <p:cNvSpPr txBox="1">
              <a:spLocks noChangeArrowheads="1"/>
            </p:cNvSpPr>
            <p:nvPr/>
          </p:nvSpPr>
          <p:spPr bwMode="auto">
            <a:xfrm rot="-5478742">
              <a:off x="1412" y="1499"/>
              <a:ext cx="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5" name="Text Box 27"/>
            <p:cNvSpPr txBox="1">
              <a:spLocks noChangeArrowheads="1"/>
            </p:cNvSpPr>
            <p:nvPr/>
          </p:nvSpPr>
          <p:spPr bwMode="auto">
            <a:xfrm rot="-3176197">
              <a:off x="4349" y="2523"/>
              <a:ext cx="31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 rot="3082465">
              <a:off x="3568" y="1150"/>
              <a:ext cx="1008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Человек-человек</a:t>
              </a:r>
            </a:p>
          </p:txBody>
        </p:sp>
        <p:sp>
          <p:nvSpPr>
            <p:cNvPr id="83997" name="Text Box 29"/>
            <p:cNvSpPr txBox="1">
              <a:spLocks noChangeArrowheads="1"/>
            </p:cNvSpPr>
            <p:nvPr/>
          </p:nvSpPr>
          <p:spPr bwMode="auto">
            <a:xfrm rot="3002159">
              <a:off x="3558" y="913"/>
              <a:ext cx="31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98" name="Rectangle 30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r>
              <a:rPr lang="ru-RU" sz="2400" b="1">
                <a:solidFill>
                  <a:schemeClr val="bg1"/>
                </a:solidFill>
              </a:rPr>
              <a:t>Тема: КЛАССИФИКАЦИЯ ПО ПРЕДМЕТУ ТРУДА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Типы профессий Т П Ч З Х</a:t>
            </a:r>
          </a:p>
        </p:txBody>
      </p:sp>
      <p:sp>
        <p:nvSpPr>
          <p:cNvPr id="83999" name="Rectangle 31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18488" cy="533400"/>
          </a:xfrm>
        </p:spPr>
        <p:txBody>
          <a:bodyPr/>
          <a:lstStyle/>
          <a:p>
            <a:pPr algn="ctr"/>
            <a:r>
              <a:rPr lang="ru-RU" sz="2000"/>
              <a:t>Все профессии по предмету труда можно разделить на 5 типов</a:t>
            </a: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179388" y="2276475"/>
            <a:ext cx="24685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Для того чтобы освоить определенную профессию и за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тем успешно трудиться, человек должен обладать качествами, отвечающими тем требованиям, которые предъявляет эта профессия к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619250" y="274638"/>
            <a:ext cx="5113338" cy="1143000"/>
          </a:xfrm>
        </p:spPr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Человек-природа</a:t>
            </a:r>
            <a:b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10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978400" cy="2549525"/>
          </a:xfrm>
        </p:spPr>
        <p:txBody>
          <a:bodyPr/>
          <a:lstStyle/>
          <a:p>
            <a:r>
              <a:rPr lang="ru-RU" sz="2000"/>
              <a:t>К этой группе относятся все профессии, связанные с живой и неживой природой. Исследование, изучение и использование природных ресурсов, уход за животными и растениями, их лечение — вот возможные виды деятельности.</a:t>
            </a:r>
          </a:p>
          <a:p>
            <a:pPr>
              <a:buFontTx/>
              <a:buNone/>
            </a:pPr>
            <a:r>
              <a:rPr lang="ru-RU" sz="2000"/>
              <a:t> </a:t>
            </a:r>
            <a:endParaRPr lang="ru-RU" sz="2400"/>
          </a:p>
        </p:txBody>
      </p:sp>
      <p:pic>
        <p:nvPicPr>
          <p:cNvPr id="76812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 l="18082" r="15959"/>
          <a:stretch>
            <a:fillRect/>
          </a:stretch>
        </p:blipFill>
        <p:spPr>
          <a:xfrm>
            <a:off x="5580063" y="1412875"/>
            <a:ext cx="2590800" cy="2736850"/>
          </a:xfrm>
        </p:spPr>
      </p:pic>
      <p:pic>
        <p:nvPicPr>
          <p:cNvPr id="76814" name="Picture 14" descr="j04101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t="17448" b="15625"/>
          <a:stretch>
            <a:fillRect/>
          </a:stretch>
        </p:blipFill>
        <p:spPr>
          <a:xfrm>
            <a:off x="827088" y="4221163"/>
            <a:ext cx="3311525" cy="2216150"/>
          </a:xfrm>
        </p:spPr>
      </p:pic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Ч-П</a:t>
            </a:r>
          </a:p>
        </p:txBody>
      </p:sp>
      <p:pic>
        <p:nvPicPr>
          <p:cNvPr id="76819" name="Picture 19" descr="butterfly1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667625" y="260350"/>
            <a:ext cx="952500" cy="962025"/>
          </a:xfrm>
          <a:noFill/>
          <a:ln/>
        </p:spPr>
      </p:pic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716463" y="4365625"/>
            <a:ext cx="3816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000" i="1"/>
              <a:t>Профессии этой группы: агроном, селекционер, зоотехник, ветеринар, кинолог, растениевод, геолог, охотовед, эколог, мелиоратор</a:t>
            </a:r>
            <a:r>
              <a:rPr lang="ru-RU" sz="2000"/>
              <a:t>. 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1785937"/>
          </a:xfrm>
        </p:spPr>
        <p:txBody>
          <a:bodyPr/>
          <a:lstStyle/>
          <a:p>
            <a:r>
              <a:rPr lang="ru-RU" sz="4000" b="1"/>
              <a:t>Требования к личности </a:t>
            </a:r>
            <a:br>
              <a:rPr lang="ru-RU" sz="4000" b="1"/>
            </a:br>
            <a:r>
              <a:rPr lang="ru-RU" sz="1800"/>
              <a:t>Для того чтобы освоить определенную профессию и за</a:t>
            </a:r>
            <a:br>
              <a:rPr lang="ru-RU" sz="1800"/>
            </a:br>
            <a:r>
              <a:rPr lang="ru-RU" sz="1800"/>
              <a:t>тем успешно трудиться, человек должен обладать качествами, отвечающими тем требованиям, которые предъявляет эта профессия к личности.</a:t>
            </a:r>
            <a:endParaRPr lang="ru-RU" sz="400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349500"/>
            <a:ext cx="4105275" cy="4176713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Спокойный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Уравновешенный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Заботливый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Терпеливый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Выносливый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Не боятся трудностей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Творческое мышление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Ч-П</a:t>
            </a:r>
          </a:p>
        </p:txBody>
      </p:sp>
      <p:pic>
        <p:nvPicPr>
          <p:cNvPr id="126986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t="17792" b="16341"/>
          <a:stretch>
            <a:fillRect/>
          </a:stretch>
        </p:blipFill>
        <p:spPr>
          <a:xfrm>
            <a:off x="5651500" y="2133600"/>
            <a:ext cx="2117725" cy="2117725"/>
          </a:xfrm>
          <a:noFill/>
          <a:ln w="38100">
            <a:solidFill>
              <a:schemeClr val="tx1"/>
            </a:solidFill>
          </a:ln>
        </p:spPr>
      </p:pic>
      <p:pic>
        <p:nvPicPr>
          <p:cNvPr id="126988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508500"/>
            <a:ext cx="2876550" cy="2103438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Человек-техника</a:t>
            </a:r>
            <a:b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835525" cy="218598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К </a:t>
            </a:r>
            <a:r>
              <a:rPr lang="ru-RU" sz="1800"/>
              <a:t>этой группе относятся профессии, в которых предметом труда выступает техника. К ним относятся все профессии, связанные с производством и  обслуживанием техники, ее ремонтом, установкой и наладкой, управлением,</a:t>
            </a:r>
          </a:p>
          <a:p>
            <a:pPr>
              <a:buFontTx/>
              <a:buNone/>
            </a:pPr>
            <a:r>
              <a:rPr lang="ru-RU" sz="1800"/>
              <a:t> </a:t>
            </a:r>
            <a:endParaRPr lang="ru-RU" sz="1800" i="1"/>
          </a:p>
        </p:txBody>
      </p:sp>
      <p:pic>
        <p:nvPicPr>
          <p:cNvPr id="72717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l="17728" r="16313"/>
          <a:stretch>
            <a:fillRect/>
          </a:stretch>
        </p:blipFill>
        <p:spPr>
          <a:xfrm>
            <a:off x="5867400" y="1557338"/>
            <a:ext cx="2160588" cy="2160587"/>
          </a:xfrm>
          <a:noFill/>
          <a:ln w="38100">
            <a:solidFill>
              <a:schemeClr val="tx1"/>
            </a:solidFill>
          </a:ln>
        </p:spPr>
      </p:pic>
      <p:pic>
        <p:nvPicPr>
          <p:cNvPr id="72718" name="Picture 14" descr="j04072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15451" b="17621"/>
          <a:stretch>
            <a:fillRect/>
          </a:stretch>
        </p:blipFill>
        <p:spPr>
          <a:xfrm>
            <a:off x="684213" y="3716338"/>
            <a:ext cx="3671887" cy="2747962"/>
          </a:xfrm>
          <a:ln w="38100">
            <a:solidFill>
              <a:srgbClr val="000000"/>
            </a:solidFill>
          </a:ln>
        </p:spPr>
      </p:pic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Ч-Т</a:t>
            </a:r>
          </a:p>
        </p:txBody>
      </p:sp>
      <p:pic>
        <p:nvPicPr>
          <p:cNvPr id="72719" name="Picture 15" descr="j0296965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596188" y="188913"/>
            <a:ext cx="1114425" cy="1114425"/>
          </a:xfrm>
          <a:noFill/>
          <a:ln/>
        </p:spPr>
      </p:pic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4859338" y="4221163"/>
            <a:ext cx="37449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i="1"/>
              <a:t>Инженер, конструктор, летчик, машинист, водитель, электрик, строитель, автослесарь, сантехник, горнорабочий, испытатель двигателей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850900"/>
          </a:xfrm>
        </p:spPr>
        <p:txBody>
          <a:bodyPr/>
          <a:lstStyle/>
          <a:p>
            <a:r>
              <a:rPr lang="ru-RU"/>
              <a:t>Требования к личности </a:t>
            </a:r>
          </a:p>
        </p:txBody>
      </p:sp>
      <p:sp>
        <p:nvSpPr>
          <p:cNvPr id="121869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00200"/>
            <a:ext cx="4824413" cy="4997450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Техническое мышление и воображение 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способность мысленно соединять и разъединять технические объекты и их части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Практический склад ума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наблюдательность, умение при помощи слуха, зрения и воображения подметить еле заметные изменения  в работе машин и механизмов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хорошее здоровье.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Ч-Т</a:t>
            </a:r>
          </a:p>
        </p:txBody>
      </p:sp>
      <p:pic>
        <p:nvPicPr>
          <p:cNvPr id="121874" name="Picture 18" descr="j0285286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924175"/>
            <a:ext cx="2016125" cy="2016125"/>
          </a:xfrm>
          <a:noFill/>
          <a:ln/>
        </p:spPr>
      </p:pic>
      <p:sp>
        <p:nvSpPr>
          <p:cNvPr id="121875" name="Rectangle 19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Человек-человек</a:t>
            </a:r>
            <a:b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258888" y="1125538"/>
            <a:ext cx="6337300" cy="5746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/>
              <a:t>Здесь главный, ведущий </a:t>
            </a:r>
          </a:p>
          <a:p>
            <a:pPr algn="ctr">
              <a:lnSpc>
                <a:spcPct val="80000"/>
              </a:lnSpc>
            </a:pPr>
            <a:r>
              <a:rPr lang="ru-RU" sz="2400" b="1"/>
              <a:t>предмет труда - люди.</a:t>
            </a:r>
          </a:p>
          <a:p>
            <a:pPr>
              <a:lnSpc>
                <a:spcPct val="80000"/>
              </a:lnSpc>
            </a:pPr>
            <a:endParaRPr lang="ru-RU" sz="2400" b="1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Ч-Ч</a:t>
            </a:r>
          </a:p>
        </p:txBody>
      </p:sp>
      <p:pic>
        <p:nvPicPr>
          <p:cNvPr id="157705" name="Picture 9" descr="bd20187_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2781300"/>
            <a:ext cx="3051175" cy="3168650"/>
          </a:xfrm>
          <a:noFill/>
          <a:ln/>
        </p:spPr>
      </p:pic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476375" y="21336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50825" y="1936750"/>
            <a:ext cx="5329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Профессии типа человек –человек. </a:t>
            </a:r>
          </a:p>
          <a:p>
            <a:r>
              <a:rPr lang="ru-RU" sz="2000"/>
              <a:t>Библиотекарь, социальный работник, преподаватель, учитель, воспитатель, инспектор милиции, секретарь-референт, торговый представитель, официант, бармен, продавец, врач, медицинская сестра, фельдшер, юрист, нотариус, следователь, менеджер, журналист, проводник пассажирского вагона, экскурсовод, гид, страховой агент, психолог.</a:t>
            </a:r>
          </a:p>
          <a:p>
            <a:endParaRPr lang="ru-RU" sz="2000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395288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57709" name="Picture 13" descr="men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404813"/>
            <a:ext cx="1409700" cy="1409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r>
              <a:rPr lang="ru-RU" sz="4000"/>
              <a:t>Правила выбора профессии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Занятие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8175" y="274638"/>
            <a:ext cx="6778625" cy="777875"/>
          </a:xfrm>
        </p:spPr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личности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50825" y="1557338"/>
            <a:ext cx="4752975" cy="4319587"/>
          </a:xfrm>
          <a:solidFill>
            <a:srgbClr val="0000FF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Общительность</a:t>
            </a:r>
            <a:r>
              <a:rPr lang="ru-RU" sz="1800" b="1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Терпеливость, выдержка;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Доброжелательность;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Умение влиять на других людей;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Высокая дисциплина;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Практическое мышление;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1800" b="1">
                <a:solidFill>
                  <a:schemeClr val="bg1"/>
                </a:solidFill>
              </a:rPr>
              <a:t> Способность управлять мимикой, жестами, интонацией;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1800" b="1">
                <a:solidFill>
                  <a:schemeClr val="bg1"/>
                </a:solidFill>
              </a:rPr>
              <a:t> Пунктуальность; 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Требовательность; 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bg1"/>
                </a:solidFill>
                <a:cs typeface="Arial" charset="0"/>
              </a:rPr>
              <a:t>●</a:t>
            </a:r>
            <a:r>
              <a:rPr lang="ru-RU" sz="2000" b="1">
                <a:solidFill>
                  <a:schemeClr val="bg1"/>
                </a:solidFill>
              </a:rPr>
              <a:t> Умение брать ответственность на себя. 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395288" y="5949950"/>
            <a:ext cx="8497887" cy="1611313"/>
          </a:xfrm>
        </p:spPr>
        <p:txBody>
          <a:bodyPr/>
          <a:lstStyle/>
          <a:p>
            <a:r>
              <a:rPr lang="ru-RU" sz="2400"/>
              <a:t>Повышенный уровень агрессии недопустим для специалистов этой сферы.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Ч-Ч</a:t>
            </a:r>
          </a:p>
        </p:txBody>
      </p:sp>
      <p:pic>
        <p:nvPicPr>
          <p:cNvPr id="74763" name="Picture 11" descr="j04021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17448" b="15625"/>
          <a:stretch>
            <a:fillRect/>
          </a:stretch>
        </p:blipFill>
        <p:spPr>
          <a:xfrm>
            <a:off x="5435600" y="1341438"/>
            <a:ext cx="3024188" cy="2265362"/>
          </a:xfrm>
          <a:ln/>
        </p:spPr>
      </p:pic>
      <p:pic>
        <p:nvPicPr>
          <p:cNvPr id="74764" name="Picture 12" descr="j039978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15451" b="17621"/>
          <a:stretch>
            <a:fillRect/>
          </a:stretch>
        </p:blipFill>
        <p:spPr>
          <a:xfrm>
            <a:off x="5435600" y="3716338"/>
            <a:ext cx="3170238" cy="21939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488237" cy="1143000"/>
          </a:xfrm>
        </p:spPr>
        <p:txBody>
          <a:bodyPr/>
          <a:lstStyle/>
          <a:p>
            <a:r>
              <a:rPr lang="ru-RU" sz="4000"/>
              <a:t>Назовите какие профессии </a:t>
            </a:r>
            <a:br>
              <a:rPr lang="ru-RU" sz="4000"/>
            </a:br>
            <a:r>
              <a:rPr lang="ru-RU" sz="4000"/>
              <a:t>Ч-Ч относятся к…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28775"/>
            <a:ext cx="7499350" cy="4525963"/>
          </a:xfrm>
        </p:spPr>
        <p:txBody>
          <a:bodyPr/>
          <a:lstStyle/>
          <a:p>
            <a:r>
              <a:rPr lang="ru-RU" sz="2800"/>
              <a:t>Воспитанию и обучению -…</a:t>
            </a:r>
          </a:p>
          <a:p>
            <a:r>
              <a:rPr lang="ru-RU" sz="2800"/>
              <a:t>Здравоохранению -…</a:t>
            </a:r>
          </a:p>
          <a:p>
            <a:r>
              <a:rPr lang="ru-RU" sz="2800"/>
              <a:t>Организации и управлению - …</a:t>
            </a:r>
          </a:p>
          <a:p>
            <a:r>
              <a:rPr lang="ru-RU" sz="2800"/>
              <a:t>Правовой защите -…</a:t>
            </a:r>
          </a:p>
          <a:p>
            <a:r>
              <a:rPr lang="ru-RU" sz="2800"/>
              <a:t>Торгово-сервисному обслуживанию -… </a:t>
            </a:r>
          </a:p>
          <a:p>
            <a:r>
              <a:rPr lang="ru-RU" sz="2800"/>
              <a:t>Культурно-просветительской работе -…</a:t>
            </a:r>
          </a:p>
          <a:p>
            <a:endParaRPr lang="ru-RU"/>
          </a:p>
        </p:txBody>
      </p:sp>
      <p:pic>
        <p:nvPicPr>
          <p:cNvPr id="159748" name="Picture 4" descr="111142089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1009650" cy="1009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11975" cy="1354137"/>
          </a:xfrm>
        </p:spPr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-знаковая система</a:t>
            </a:r>
            <a:b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7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/>
              <a:t> </a:t>
            </a:r>
            <a:r>
              <a:rPr lang="ru-RU" sz="1800"/>
              <a:t>К этой группе относятся все профессии, связанные с использованием устной и письменной речи, работой с документами и цифрами. Предметом труда для этих профессий является «знаковая система», то есть вся информация, которую можно представить в виде текстов, формул, знаков, кодов, графиков, диаграмм и чертежей. 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Ч-З</a:t>
            </a:r>
          </a:p>
        </p:txBody>
      </p:sp>
      <p:pic>
        <p:nvPicPr>
          <p:cNvPr id="78863" name="Picture 15" descr="ED20000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268413"/>
            <a:ext cx="3025775" cy="3025775"/>
          </a:xfrm>
          <a:noFill/>
          <a:ln/>
        </p:spPr>
      </p:pic>
      <p:sp>
        <p:nvSpPr>
          <p:cNvPr id="78864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4859338" y="1052513"/>
            <a:ext cx="4038600" cy="2185987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5343525" y="4456113"/>
            <a:ext cx="3044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Библиотекарь экономиста,, лингвиста, математика, программиста, нотариуса. телефонист, радист бухгалтер, кассир.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777875"/>
          </a:xfrm>
        </p:spPr>
        <p:txBody>
          <a:bodyPr/>
          <a:lstStyle/>
          <a:p>
            <a:r>
              <a:rPr lang="ru-RU"/>
              <a:t>Требования к личности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267325" cy="4525963"/>
          </a:xfrm>
          <a:solidFill>
            <a:srgbClr val="0000FF"/>
          </a:solidFill>
        </p:spPr>
        <p:txBody>
          <a:bodyPr/>
          <a:lstStyle/>
          <a:p>
            <a:r>
              <a:rPr lang="ru-RU" sz="2400" b="1">
                <a:solidFill>
                  <a:schemeClr val="bg1"/>
                </a:solidFill>
              </a:rPr>
              <a:t>усидчивость, терпение, память,</a:t>
            </a:r>
          </a:p>
          <a:p>
            <a:r>
              <a:rPr lang="ru-RU" sz="2400" b="1">
                <a:solidFill>
                  <a:schemeClr val="bg1"/>
                </a:solidFill>
              </a:rPr>
              <a:t>устойчивое внимание, быстрота и точность движений, </a:t>
            </a:r>
          </a:p>
          <a:p>
            <a:r>
              <a:rPr lang="ru-RU" sz="2400" b="1">
                <a:solidFill>
                  <a:schemeClr val="bg1"/>
                </a:solidFill>
              </a:rPr>
              <a:t>склонность к работе в одиночку, </a:t>
            </a:r>
          </a:p>
          <a:p>
            <a:r>
              <a:rPr lang="ru-RU" sz="2400" b="1">
                <a:solidFill>
                  <a:schemeClr val="bg1"/>
                </a:solidFill>
              </a:rPr>
              <a:t>аккуратность, дисциплинированность, способность к логическому мышлению</a:t>
            </a: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Ч-З</a:t>
            </a:r>
          </a:p>
        </p:txBody>
      </p:sp>
      <p:sp>
        <p:nvSpPr>
          <p:cNvPr id="162827" name="Rectangle 11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62828" name="Picture 12" descr="j04097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5712" r="17361"/>
          <a:stretch>
            <a:fillRect/>
          </a:stretch>
        </p:blipFill>
        <p:spPr>
          <a:xfrm>
            <a:off x="6156325" y="1989138"/>
            <a:ext cx="2312988" cy="34559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38237"/>
          </a:xfrm>
        </p:spPr>
        <p:txBody>
          <a:bodyPr/>
          <a:lstStyle/>
          <a:p>
            <a: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Человек- художественный образ</a:t>
            </a:r>
            <a:br>
              <a:rPr lang="ru-RU" sz="4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7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/>
              <a:t>К этой группе относятся профессии, связанные с изобразительной, музыкальной, литературно-художественной, актерско-сценической деятельностью.. Для освоения творческих профессий мало одного желания — необходимы творческие способности, талант, трудолюбие.</a:t>
            </a:r>
          </a:p>
          <a:p>
            <a:endParaRPr lang="ru-RU" sz="2000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Ч-Х</a:t>
            </a:r>
          </a:p>
        </p:txBody>
      </p:sp>
      <p:pic>
        <p:nvPicPr>
          <p:cNvPr id="80909" name="Picture 13" descr="j04017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484313"/>
            <a:ext cx="2432050" cy="2432050"/>
          </a:xfrm>
          <a:ln w="38100">
            <a:solidFill>
              <a:srgbClr val="0000F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10" name="Picture 14" descr="j04094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149725"/>
            <a:ext cx="2433638" cy="2433638"/>
          </a:xfrm>
          <a:ln w="38100">
            <a:solidFill>
              <a:srgbClr val="0000F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553200" cy="1143000"/>
          </a:xfrm>
        </p:spPr>
        <p:txBody>
          <a:bodyPr/>
          <a:lstStyle/>
          <a:p>
            <a:r>
              <a:rPr lang="ru-RU"/>
              <a:t>Требования к личности</a:t>
            </a:r>
          </a:p>
        </p:txBody>
      </p:sp>
      <p:sp>
        <p:nvSpPr>
          <p:cNvPr id="128010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00200"/>
            <a:ext cx="4535487" cy="4525963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Настойчивость;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сила воли;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трудолюбие и огромное желание добиваться мастерства и совершенства в создании произведения искусства;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художественный вкус;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эстетическая чувствительность;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богатое и яркое воображение;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образное мышление.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Вкус.</a:t>
            </a:r>
          </a:p>
        </p:txBody>
      </p:sp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250825" y="188913"/>
            <a:ext cx="1439863" cy="1223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Ч-Х</a:t>
            </a:r>
          </a:p>
        </p:txBody>
      </p:sp>
      <p:pic>
        <p:nvPicPr>
          <p:cNvPr id="128013" name="Picture 13" descr="j04094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628775"/>
            <a:ext cx="2563813" cy="2563813"/>
          </a:xfrm>
          <a:ln w="38100">
            <a:solidFill>
              <a:srgbClr val="0000FF"/>
            </a:solidFill>
          </a:ln>
        </p:spPr>
      </p:pic>
      <p:pic>
        <p:nvPicPr>
          <p:cNvPr id="128015" name="Picture 15" descr="mus6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4724400"/>
            <a:ext cx="1298575" cy="1512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2433637"/>
          </a:xfrm>
        </p:spPr>
        <p:txBody>
          <a:bodyPr/>
          <a:lstStyle/>
          <a:p>
            <a:r>
              <a:rPr lang="ru-RU" sz="4000"/>
              <a:t>Узнайте, какой тип и класс профессии соответствует вашим склонностям по тесту Е.С. Климова</a:t>
            </a:r>
            <a:br>
              <a:rPr lang="ru-RU" sz="4000"/>
            </a:br>
            <a:r>
              <a:rPr lang="ru-RU" sz="4000"/>
              <a:t> </a:t>
            </a:r>
            <a:r>
              <a:rPr lang="ru-RU" sz="4000" b="1">
                <a:solidFill>
                  <a:srgbClr val="FF0000"/>
                </a:solidFill>
              </a:rPr>
              <a:t>“Я предпочту”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3429000"/>
            <a:ext cx="2790825" cy="3128963"/>
          </a:xfrm>
        </p:spPr>
      </p:pic>
      <p:pic>
        <p:nvPicPr>
          <p:cNvPr id="24585" name="Picture 9" descr="020b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24750" y="260350"/>
            <a:ext cx="1393825" cy="1152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4000"/>
              <a:t>вопросник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495800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/>
              <a:t>1а. Ухаживать за животными.</a:t>
            </a:r>
          </a:p>
          <a:p>
            <a:pPr>
              <a:lnSpc>
                <a:spcPct val="80000"/>
              </a:lnSpc>
            </a:pPr>
            <a:r>
              <a:rPr lang="ru-RU" sz="1200"/>
              <a:t>1б. Обслуживать машины, приборы (следить, регулировать).</a:t>
            </a:r>
          </a:p>
          <a:p>
            <a:pPr>
              <a:lnSpc>
                <a:spcPct val="80000"/>
              </a:lnSpc>
            </a:pPr>
            <a:r>
              <a:rPr lang="ru-RU" sz="1200"/>
              <a:t>2а. Помогать больным людям, лечить их.</a:t>
            </a:r>
          </a:p>
          <a:p>
            <a:pPr>
              <a:lnSpc>
                <a:spcPct val="80000"/>
              </a:lnSpc>
            </a:pPr>
            <a:r>
              <a:rPr lang="ru-RU" sz="1200"/>
              <a:t>2б. Составлять таблицы, схемы, программы для ЭВМ.</a:t>
            </a:r>
          </a:p>
          <a:p>
            <a:pPr>
              <a:lnSpc>
                <a:spcPct val="80000"/>
              </a:lnSpc>
            </a:pPr>
            <a:r>
              <a:rPr lang="ru-RU" sz="1200"/>
              <a:t>3а. Следить за качеством книжных иллюстраций,плакатов,открыток, пластинок.</a:t>
            </a:r>
          </a:p>
          <a:p>
            <a:pPr>
              <a:lnSpc>
                <a:spcPct val="80000"/>
              </a:lnSpc>
            </a:pPr>
            <a:r>
              <a:rPr lang="ru-RU" sz="1200"/>
              <a:t>3б. Следить за состоянием и развитием растений.</a:t>
            </a:r>
          </a:p>
          <a:p>
            <a:pPr>
              <a:lnSpc>
                <a:spcPct val="80000"/>
              </a:lnSpc>
            </a:pPr>
            <a:r>
              <a:rPr lang="ru-RU" sz="1200"/>
              <a:t>4а. Обрабатывать различные материалы.</a:t>
            </a:r>
          </a:p>
          <a:p>
            <a:pPr>
              <a:lnSpc>
                <a:spcPct val="80000"/>
              </a:lnSpc>
            </a:pPr>
            <a:r>
              <a:rPr lang="ru-RU" sz="1200"/>
              <a:t>4б. Доводить товары до потребителя, рекламировать, продавать.</a:t>
            </a:r>
          </a:p>
          <a:p>
            <a:pPr>
              <a:lnSpc>
                <a:spcPct val="80000"/>
              </a:lnSpc>
            </a:pPr>
            <a:r>
              <a:rPr lang="ru-RU" sz="1200"/>
              <a:t>5а. Обсуждать научно-популярные книги, статьи.</a:t>
            </a:r>
          </a:p>
          <a:p>
            <a:pPr>
              <a:lnSpc>
                <a:spcPct val="80000"/>
              </a:lnSpc>
            </a:pPr>
            <a:r>
              <a:rPr lang="ru-RU" sz="1200"/>
              <a:t>5б. Обсуждать художественные книги, пьесы, концерты, выставки.</a:t>
            </a:r>
          </a:p>
          <a:p>
            <a:pPr>
              <a:lnSpc>
                <a:spcPct val="80000"/>
              </a:lnSpc>
            </a:pPr>
            <a:r>
              <a:rPr lang="ru-RU" sz="1200"/>
              <a:t>6а. Выращивать молодняк животных какой-либо породы.</a:t>
            </a:r>
          </a:p>
          <a:p>
            <a:pPr>
              <a:lnSpc>
                <a:spcPct val="80000"/>
              </a:lnSpc>
            </a:pPr>
            <a:r>
              <a:rPr lang="ru-RU" sz="1200"/>
              <a:t>6б. Тренировать товарищей или младших в выполнении каких-либо действий (трудовых, учебных, спортивных).</a:t>
            </a:r>
          </a:p>
          <a:p>
            <a:pPr>
              <a:lnSpc>
                <a:spcPct val="80000"/>
              </a:lnSpc>
            </a:pPr>
            <a:r>
              <a:rPr lang="ru-RU" sz="1200"/>
              <a:t>7а. Копировать рисунки, изображения (или настраивать музыкальные инструменты).</a:t>
            </a:r>
          </a:p>
          <a:p>
            <a:pPr>
              <a:lnSpc>
                <a:spcPct val="80000"/>
              </a:lnSpc>
            </a:pPr>
            <a:r>
              <a:rPr lang="ru-RU" sz="1200"/>
              <a:t>7б. Управлять каким-либо подъемным, грузовым транспортным средством.</a:t>
            </a:r>
          </a:p>
          <a:p>
            <a:pPr>
              <a:lnSpc>
                <a:spcPct val="80000"/>
              </a:lnSpc>
            </a:pPr>
            <a:r>
              <a:rPr lang="ru-RU" sz="1200"/>
              <a:t>8а. Сообщать, разъяснять людям нужные им сведения (справочное бюро, экскурсии).</a:t>
            </a:r>
          </a:p>
          <a:p>
            <a:pPr>
              <a:lnSpc>
                <a:spcPct val="80000"/>
              </a:lnSpc>
            </a:pPr>
            <a:r>
              <a:rPr lang="ru-RU" sz="1200"/>
              <a:t>8б. Оформлять выставки, витрины, участвовать в подготовке пьес, концертов, выставок.</a:t>
            </a:r>
          </a:p>
          <a:p>
            <a:pPr>
              <a:lnSpc>
                <a:spcPct val="80000"/>
              </a:lnSpc>
            </a:pPr>
            <a:r>
              <a:rPr lang="ru-RU" sz="1200"/>
              <a:t>9а. Ремонтировать вещи, изделия, жилище и др.</a:t>
            </a:r>
          </a:p>
          <a:p>
            <a:pPr>
              <a:lnSpc>
                <a:spcPct val="80000"/>
              </a:lnSpc>
            </a:pPr>
            <a:r>
              <a:rPr lang="ru-RU" sz="1200"/>
              <a:t>9б. Искать и исправлять ошибки в текстах, таблицах, рисунках.</a:t>
            </a:r>
          </a:p>
          <a:p>
            <a:pPr>
              <a:lnSpc>
                <a:spcPct val="80000"/>
              </a:lnSpc>
            </a:pPr>
            <a:r>
              <a:rPr lang="ru-RU" sz="1200"/>
              <a:t>10а. Лечить животных.</a:t>
            </a:r>
          </a:p>
          <a:p>
            <a:pPr>
              <a:lnSpc>
                <a:spcPct val="80000"/>
              </a:lnSpc>
            </a:pPr>
            <a:r>
              <a:rPr lang="ru-RU" sz="1200"/>
              <a:t>10б. Выполнять вычисления и расчеты.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765175"/>
            <a:ext cx="4859337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/>
              <a:t>11а. Выводить новые сорта растений.</a:t>
            </a:r>
          </a:p>
          <a:p>
            <a:pPr>
              <a:lnSpc>
                <a:spcPct val="80000"/>
              </a:lnSpc>
            </a:pPr>
            <a:r>
              <a:rPr lang="ru-RU" sz="1200"/>
              <a:t>11б. Конструировать, проектировать новые виды промышленных изделий (машины, одежду и т.д.).</a:t>
            </a:r>
          </a:p>
          <a:p>
            <a:pPr>
              <a:lnSpc>
                <a:spcPct val="80000"/>
              </a:lnSpc>
            </a:pPr>
            <a:r>
              <a:rPr lang="ru-RU" sz="1200"/>
              <a:t>12а. Разбирать ссоры, споры между друзьями.</a:t>
            </a:r>
          </a:p>
          <a:p>
            <a:pPr>
              <a:lnSpc>
                <a:spcPct val="80000"/>
              </a:lnSpc>
            </a:pPr>
            <a:r>
              <a:rPr lang="ru-RU" sz="1200"/>
              <a:t>12б. Разбираться в чертежах, схемах, таблицах (проверять, уточнять, приводить в порядок).</a:t>
            </a:r>
          </a:p>
          <a:p>
            <a:pPr>
              <a:lnSpc>
                <a:spcPct val="80000"/>
              </a:lnSpc>
            </a:pPr>
            <a:r>
              <a:rPr lang="ru-RU" sz="1200"/>
              <a:t>13а. Наблюдать, изучать работу кружков художественной самодеятельности.</a:t>
            </a:r>
          </a:p>
          <a:p>
            <a:pPr>
              <a:lnSpc>
                <a:spcPct val="80000"/>
              </a:lnSpc>
            </a:pPr>
            <a:r>
              <a:rPr lang="ru-RU" sz="1200"/>
              <a:t>13б. Наблюдать и изучать жизнь микробов.</a:t>
            </a:r>
          </a:p>
          <a:p>
            <a:pPr>
              <a:lnSpc>
                <a:spcPct val="80000"/>
              </a:lnSpc>
            </a:pPr>
            <a:r>
              <a:rPr lang="ru-RU" sz="1200"/>
              <a:t>14а. Обслуживать, налаживать медицинские приборы и аппараты.</a:t>
            </a:r>
          </a:p>
          <a:p>
            <a:pPr>
              <a:lnSpc>
                <a:spcPct val="80000"/>
              </a:lnSpc>
            </a:pPr>
            <a:r>
              <a:rPr lang="ru-RU" sz="1200"/>
              <a:t>14б. Оказывать людям медицинскую помощь при ушибах, ожогах, ранениях.</a:t>
            </a:r>
          </a:p>
          <a:p>
            <a:pPr>
              <a:lnSpc>
                <a:spcPct val="80000"/>
              </a:lnSpc>
            </a:pPr>
            <a:r>
              <a:rPr lang="ru-RU" sz="1200"/>
              <a:t>15а. Составлять точные сведения, отчеты о наблюдаемых явлениях,событиях, измеряемых объектах.</a:t>
            </a:r>
          </a:p>
          <a:p>
            <a:pPr>
              <a:lnSpc>
                <a:spcPct val="80000"/>
              </a:lnSpc>
            </a:pPr>
            <a:r>
              <a:rPr lang="ru-RU" sz="1200"/>
              <a:t>15б. Художественно описать, изображать события (наблюдаемые или представляемые).</a:t>
            </a:r>
          </a:p>
          <a:p>
            <a:pPr>
              <a:lnSpc>
                <a:spcPct val="80000"/>
              </a:lnSpc>
            </a:pPr>
            <a:r>
              <a:rPr lang="ru-RU" sz="1200"/>
              <a:t>16а. Делать лабораторные анализы в больнице.</a:t>
            </a:r>
          </a:p>
          <a:p>
            <a:pPr>
              <a:lnSpc>
                <a:spcPct val="80000"/>
              </a:lnSpc>
            </a:pPr>
            <a:r>
              <a:rPr lang="ru-RU" sz="1200"/>
              <a:t>16б. Принимать, осматривать больных, беседовать с ними, назначать лечение.</a:t>
            </a:r>
          </a:p>
          <a:p>
            <a:pPr>
              <a:lnSpc>
                <a:spcPct val="80000"/>
              </a:lnSpc>
            </a:pPr>
            <a:r>
              <a:rPr lang="ru-RU" sz="1200"/>
              <a:t>17а. Красить или расписывать стены помещения, поверхность изделия.</a:t>
            </a:r>
          </a:p>
          <a:p>
            <a:pPr>
              <a:lnSpc>
                <a:spcPct val="80000"/>
              </a:lnSpc>
            </a:pPr>
            <a:r>
              <a:rPr lang="ru-RU" sz="1200"/>
              <a:t>17б. Осуществлять монтаж здания или сборку машин, приборов.</a:t>
            </a:r>
          </a:p>
          <a:p>
            <a:pPr>
              <a:lnSpc>
                <a:spcPct val="80000"/>
              </a:lnSpc>
            </a:pPr>
            <a:r>
              <a:rPr lang="ru-RU" sz="1200"/>
              <a:t>18а. Организовать культпоходы сверстников (или младших) </a:t>
            </a:r>
          </a:p>
          <a:p>
            <a:pPr>
              <a:lnSpc>
                <a:spcPct val="80000"/>
              </a:lnSpc>
            </a:pPr>
            <a:r>
              <a:rPr lang="ru-RU" sz="1200"/>
              <a:t>театры, музеи, экскурсии, туристические походы.</a:t>
            </a:r>
          </a:p>
          <a:p>
            <a:pPr>
              <a:lnSpc>
                <a:spcPct val="80000"/>
              </a:lnSpc>
            </a:pPr>
            <a:r>
              <a:rPr lang="ru-RU" sz="1200"/>
              <a:t>18б. Играть на сцене, принимать участие в концертах.</a:t>
            </a:r>
          </a:p>
          <a:p>
            <a:pPr>
              <a:lnSpc>
                <a:spcPct val="80000"/>
              </a:lnSpc>
            </a:pPr>
            <a:r>
              <a:rPr lang="ru-RU" sz="1200"/>
              <a:t>19а. Изготовлять по чертежам детали изделий (машин, одежды),</a:t>
            </a:r>
          </a:p>
          <a:p>
            <a:pPr>
              <a:lnSpc>
                <a:spcPct val="80000"/>
              </a:lnSpc>
            </a:pPr>
            <a:r>
              <a:rPr lang="ru-RU" sz="1200"/>
              <a:t>строить здания.</a:t>
            </a:r>
          </a:p>
          <a:p>
            <a:pPr>
              <a:lnSpc>
                <a:spcPct val="80000"/>
              </a:lnSpc>
            </a:pPr>
            <a:r>
              <a:rPr lang="ru-RU" sz="1200"/>
              <a:t>19б. Заниматься черчением, копировать чертежи, карты.</a:t>
            </a:r>
          </a:p>
          <a:p>
            <a:pPr>
              <a:lnSpc>
                <a:spcPct val="80000"/>
              </a:lnSpc>
            </a:pPr>
            <a:r>
              <a:rPr lang="ru-RU" sz="1200"/>
              <a:t>20а. Вести борьбу с болезнями растений, вредителями леса, сада.</a:t>
            </a:r>
          </a:p>
          <a:p>
            <a:pPr>
              <a:lnSpc>
                <a:spcPct val="80000"/>
              </a:lnSpc>
            </a:pPr>
            <a:r>
              <a:rPr lang="ru-RU" sz="1200"/>
              <a:t>20б. Работать на клавишных машинах (пишущей машинке, телетайпе, наборной машине, компьютере).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7" name="Rectangle 9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</a:rPr>
              <a:t>Протокол теста  “Я предпочту”</a:t>
            </a:r>
          </a:p>
        </p:txBody>
      </p:sp>
      <p:graphicFrame>
        <p:nvGraphicFramePr>
          <p:cNvPr id="13425" name="Group 11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467350"/>
        </p:xfrm>
        <a:graphic>
          <a:graphicData uri="http://schemas.openxmlformats.org/drawingml/2006/table">
            <a:tbl>
              <a:tblPr/>
              <a:tblGrid>
                <a:gridCol w="1530350"/>
                <a:gridCol w="1674812"/>
                <a:gridCol w="1747838"/>
                <a:gridCol w="1674812"/>
                <a:gridCol w="1601788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Ч-Т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98" name="Group 182"/>
          <p:cNvGraphicFramePr>
            <a:graphicFrameLocks noGrp="1"/>
          </p:cNvGraphicFramePr>
          <p:nvPr>
            <p:ph idx="4294967295"/>
          </p:nvPr>
        </p:nvGraphicFramePr>
        <p:xfrm>
          <a:off x="539750" y="260350"/>
          <a:ext cx="8135938" cy="6299200"/>
        </p:xfrm>
        <a:graphic>
          <a:graphicData uri="http://schemas.openxmlformats.org/drawingml/2006/table">
            <a:tbl>
              <a:tblPr/>
              <a:tblGrid>
                <a:gridCol w="1512888"/>
                <a:gridCol w="1655762"/>
                <a:gridCol w="1727200"/>
                <a:gridCol w="1655763"/>
                <a:gridCol w="1584325"/>
              </a:tblGrid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Ч-Т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Ч-Х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367" name="Picture 151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360362" cy="360363"/>
          </a:xfrm>
          <a:prstGeom prst="rect">
            <a:avLst/>
          </a:prstGeom>
          <a:noFill/>
        </p:spPr>
      </p:pic>
      <p:pic>
        <p:nvPicPr>
          <p:cNvPr id="9368" name="Picture 152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981075"/>
            <a:ext cx="360363" cy="360363"/>
          </a:xfrm>
          <a:prstGeom prst="rect">
            <a:avLst/>
          </a:prstGeom>
          <a:noFill/>
        </p:spPr>
      </p:pic>
      <p:pic>
        <p:nvPicPr>
          <p:cNvPr id="9369" name="Picture 153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1341438"/>
            <a:ext cx="360362" cy="360362"/>
          </a:xfrm>
          <a:prstGeom prst="rect">
            <a:avLst/>
          </a:prstGeom>
          <a:noFill/>
        </p:spPr>
      </p:pic>
      <p:pic>
        <p:nvPicPr>
          <p:cNvPr id="9370" name="Picture 154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341438"/>
            <a:ext cx="360362" cy="360362"/>
          </a:xfrm>
          <a:prstGeom prst="rect">
            <a:avLst/>
          </a:prstGeom>
          <a:noFill/>
        </p:spPr>
      </p:pic>
      <p:pic>
        <p:nvPicPr>
          <p:cNvPr id="9371" name="Picture 155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981075"/>
            <a:ext cx="360362" cy="360363"/>
          </a:xfrm>
          <a:prstGeom prst="rect">
            <a:avLst/>
          </a:prstGeom>
          <a:noFill/>
        </p:spPr>
      </p:pic>
      <p:pic>
        <p:nvPicPr>
          <p:cNvPr id="9372" name="Picture 156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205038"/>
            <a:ext cx="360362" cy="360362"/>
          </a:xfrm>
          <a:prstGeom prst="rect">
            <a:avLst/>
          </a:prstGeom>
          <a:noFill/>
        </p:spPr>
      </p:pic>
      <p:pic>
        <p:nvPicPr>
          <p:cNvPr id="9373" name="Picture 157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1773238"/>
            <a:ext cx="360362" cy="360362"/>
          </a:xfrm>
          <a:prstGeom prst="rect">
            <a:avLst/>
          </a:prstGeom>
          <a:noFill/>
        </p:spPr>
      </p:pic>
      <p:pic>
        <p:nvPicPr>
          <p:cNvPr id="9374" name="Picture 158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360362" cy="360362"/>
          </a:xfrm>
          <a:prstGeom prst="rect">
            <a:avLst/>
          </a:prstGeom>
          <a:noFill/>
        </p:spPr>
      </p:pic>
      <p:pic>
        <p:nvPicPr>
          <p:cNvPr id="9375" name="Picture 159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429000"/>
            <a:ext cx="360363" cy="360363"/>
          </a:xfrm>
          <a:prstGeom prst="rect">
            <a:avLst/>
          </a:prstGeom>
          <a:noFill/>
        </p:spPr>
      </p:pic>
      <p:pic>
        <p:nvPicPr>
          <p:cNvPr id="9376" name="Picture 160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997200"/>
            <a:ext cx="360362" cy="360363"/>
          </a:xfrm>
          <a:prstGeom prst="rect">
            <a:avLst/>
          </a:prstGeom>
          <a:noFill/>
        </p:spPr>
      </p:pic>
      <p:pic>
        <p:nvPicPr>
          <p:cNvPr id="9377" name="Picture 161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360363" cy="360362"/>
          </a:xfrm>
          <a:prstGeom prst="rect">
            <a:avLst/>
          </a:prstGeom>
          <a:noFill/>
        </p:spPr>
      </p:pic>
      <p:pic>
        <p:nvPicPr>
          <p:cNvPr id="9378" name="Picture 162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860800"/>
            <a:ext cx="360362" cy="360363"/>
          </a:xfrm>
          <a:prstGeom prst="rect">
            <a:avLst/>
          </a:prstGeom>
          <a:noFill/>
        </p:spPr>
      </p:pic>
      <p:pic>
        <p:nvPicPr>
          <p:cNvPr id="9379" name="Picture 163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429000"/>
            <a:ext cx="360362" cy="360363"/>
          </a:xfrm>
          <a:prstGeom prst="rect">
            <a:avLst/>
          </a:prstGeom>
          <a:noFill/>
        </p:spPr>
      </p:pic>
      <p:pic>
        <p:nvPicPr>
          <p:cNvPr id="9380" name="Picture 164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429000"/>
            <a:ext cx="360362" cy="360363"/>
          </a:xfrm>
          <a:prstGeom prst="rect">
            <a:avLst/>
          </a:prstGeom>
          <a:noFill/>
        </p:spPr>
      </p:pic>
      <p:pic>
        <p:nvPicPr>
          <p:cNvPr id="9381" name="Picture 165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292600"/>
            <a:ext cx="360362" cy="360363"/>
          </a:xfrm>
          <a:prstGeom prst="rect">
            <a:avLst/>
          </a:prstGeom>
          <a:noFill/>
        </p:spPr>
      </p:pic>
      <p:pic>
        <p:nvPicPr>
          <p:cNvPr id="9382" name="Picture 166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292600"/>
            <a:ext cx="360362" cy="360363"/>
          </a:xfrm>
          <a:prstGeom prst="rect">
            <a:avLst/>
          </a:prstGeom>
          <a:noFill/>
        </p:spPr>
      </p:pic>
      <p:pic>
        <p:nvPicPr>
          <p:cNvPr id="9383" name="Picture 167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860800"/>
            <a:ext cx="360362" cy="360363"/>
          </a:xfrm>
          <a:prstGeom prst="rect">
            <a:avLst/>
          </a:prstGeom>
          <a:noFill/>
        </p:spPr>
      </p:pic>
      <p:pic>
        <p:nvPicPr>
          <p:cNvPr id="9384" name="Picture 168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5013325"/>
            <a:ext cx="360363" cy="360363"/>
          </a:xfrm>
          <a:prstGeom prst="rect">
            <a:avLst/>
          </a:prstGeom>
          <a:noFill/>
        </p:spPr>
      </p:pic>
      <p:pic>
        <p:nvPicPr>
          <p:cNvPr id="9385" name="Picture 169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652963"/>
            <a:ext cx="360362" cy="360362"/>
          </a:xfrm>
          <a:prstGeom prst="rect">
            <a:avLst/>
          </a:prstGeom>
          <a:noFill/>
        </p:spPr>
      </p:pic>
      <p:pic>
        <p:nvPicPr>
          <p:cNvPr id="9386" name="Picture 170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516563"/>
            <a:ext cx="360363" cy="36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69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 rot="17989204">
            <a:off x="1226344" y="1015206"/>
            <a:ext cx="4676775" cy="41767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3789363"/>
            <a:ext cx="914400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116013" y="1268413"/>
            <a:ext cx="2663825" cy="2592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572000" y="1341438"/>
            <a:ext cx="2735263" cy="26654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916238" y="4076700"/>
            <a:ext cx="2808287" cy="25923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331913" y="1989138"/>
            <a:ext cx="2293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ХОЧУ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859338" y="2060575"/>
            <a:ext cx="2317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МОГУ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132138" y="4868863"/>
            <a:ext cx="2420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НАДО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16200000">
            <a:off x="4037013" y="1947862"/>
            <a:ext cx="412750" cy="1216025"/>
          </a:xfrm>
          <a:prstGeom prst="upDownArrow">
            <a:avLst>
              <a:gd name="adj1" fmla="val 50000"/>
              <a:gd name="adj2" fmla="val 589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8776574">
            <a:off x="3132138" y="3357563"/>
            <a:ext cx="412750" cy="1216025"/>
          </a:xfrm>
          <a:prstGeom prst="upDownArrow">
            <a:avLst>
              <a:gd name="adj1" fmla="val 50000"/>
              <a:gd name="adj2" fmla="val 589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12606979">
            <a:off x="4859338" y="3357563"/>
            <a:ext cx="412750" cy="1216025"/>
          </a:xfrm>
          <a:prstGeom prst="upDownArrow">
            <a:avLst>
              <a:gd name="adj1" fmla="val 50000"/>
              <a:gd name="adj2" fmla="val 589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258888" y="279400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Правила выбора профессии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Занятие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/>
              <a:t>Классификация по целям труда</a:t>
            </a:r>
            <a:br>
              <a:rPr lang="ru-RU" sz="4000"/>
            </a:br>
            <a:r>
              <a:rPr lang="ru-RU" sz="4000">
                <a:solidFill>
                  <a:srgbClr val="FF0000"/>
                </a:solidFill>
              </a:rPr>
              <a:t>Классы профессий Г Пр И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2339975" y="1773238"/>
            <a:ext cx="598011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</a:rPr>
              <a:t>Гностические профессии</a:t>
            </a:r>
            <a:endParaRPr lang="ru-RU" sz="3600"/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411413" y="3284538"/>
            <a:ext cx="4772025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</a:rPr>
              <a:t>Преобразующие профессии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2268538" y="5373688"/>
            <a:ext cx="661987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600" b="1">
                <a:solidFill>
                  <a:schemeClr val="accent2"/>
                </a:solidFill>
              </a:rPr>
              <a:t>Изыскательские профессии</a:t>
            </a:r>
          </a:p>
        </p:txBody>
      </p:sp>
      <p:sp>
        <p:nvSpPr>
          <p:cNvPr id="284680" name="Oval 8"/>
          <p:cNvSpPr>
            <a:spLocks noChangeArrowheads="1"/>
          </p:cNvSpPr>
          <p:nvPr/>
        </p:nvSpPr>
        <p:spPr bwMode="auto">
          <a:xfrm>
            <a:off x="611188" y="1700213"/>
            <a:ext cx="1152525" cy="1077912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/>
              <a:t>Г</a:t>
            </a:r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684213" y="3429000"/>
            <a:ext cx="1152525" cy="1077913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/>
              <a:t>Пр</a:t>
            </a:r>
          </a:p>
        </p:txBody>
      </p:sp>
      <p:sp>
        <p:nvSpPr>
          <p:cNvPr id="284683" name="Oval 11"/>
          <p:cNvSpPr>
            <a:spLocks noChangeArrowheads="1"/>
          </p:cNvSpPr>
          <p:nvPr/>
        </p:nvSpPr>
        <p:spPr bwMode="auto">
          <a:xfrm>
            <a:off x="684213" y="5300663"/>
            <a:ext cx="1152525" cy="1077912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/>
              <a:t>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Гностические профессии ( Г )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3251200" cy="3700462"/>
          </a:xfrm>
          <a:solidFill>
            <a:schemeClr val="bg1"/>
          </a:solidFill>
          <a:ln/>
          <a:scene3d>
            <a:camera prst="legacyObliqueTopRight">
              <a:rot lat="0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r>
              <a:rPr lang="ru-RU"/>
              <a:t>Распознать,</a:t>
            </a:r>
          </a:p>
          <a:p>
            <a:r>
              <a:rPr lang="ru-RU"/>
              <a:t>различить,</a:t>
            </a:r>
          </a:p>
          <a:p>
            <a:r>
              <a:rPr lang="ru-RU"/>
              <a:t>определить,</a:t>
            </a:r>
          </a:p>
          <a:p>
            <a:r>
              <a:rPr lang="ru-RU"/>
              <a:t>оценить,</a:t>
            </a:r>
          </a:p>
          <a:p>
            <a:r>
              <a:rPr lang="ru-RU"/>
              <a:t>разобраться,</a:t>
            </a:r>
          </a:p>
          <a:p>
            <a:r>
              <a:rPr lang="ru-RU"/>
              <a:t>проверить.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464050" cy="4525963"/>
          </a:xfrm>
          <a:solidFill>
            <a:schemeClr val="bg1"/>
          </a:solidFill>
          <a:ln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r>
              <a:rPr lang="ru-RU"/>
              <a:t>Требования к личности</a:t>
            </a:r>
          </a:p>
          <a:p>
            <a:r>
              <a:rPr lang="ru-RU"/>
              <a:t>Познавательная активность</a:t>
            </a:r>
          </a:p>
          <a:p>
            <a:r>
              <a:rPr lang="ru-RU"/>
              <a:t>Устойчивость внимания</a:t>
            </a:r>
          </a:p>
          <a:p>
            <a:r>
              <a:rPr lang="ru-RU"/>
              <a:t>Наблюдательность</a:t>
            </a:r>
          </a:p>
          <a:p>
            <a:r>
              <a:rPr lang="ru-RU"/>
              <a:t>Работоспособность</a:t>
            </a:r>
          </a:p>
          <a:p>
            <a:r>
              <a:rPr lang="ru-RU"/>
              <a:t>Малая утомляемость органов чувств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Преобразующие профессии ( Пр)</a:t>
            </a:r>
            <a:br>
              <a:rPr lang="ru-RU" sz="4000"/>
            </a:br>
            <a:endParaRPr lang="ru-RU" sz="400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folHlink"/>
          </a:solidFill>
          <a:ln>
            <a:solidFill>
              <a:schemeClr val="tx1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Направлены на вещи, виды энергии, информацию, устройство общественной жизни.</a:t>
            </a:r>
          </a:p>
          <a:p>
            <a:pPr>
              <a:lnSpc>
                <a:spcPct val="90000"/>
              </a:lnSpc>
            </a:pPr>
            <a:r>
              <a:rPr lang="ru-RU" sz="2400"/>
              <a:t>Преобразовать,</a:t>
            </a:r>
          </a:p>
          <a:p>
            <a:pPr>
              <a:lnSpc>
                <a:spcPct val="90000"/>
              </a:lnSpc>
            </a:pPr>
            <a:r>
              <a:rPr lang="ru-RU" sz="2400"/>
              <a:t>Обработать,</a:t>
            </a:r>
          </a:p>
          <a:p>
            <a:pPr>
              <a:lnSpc>
                <a:spcPct val="90000"/>
              </a:lnSpc>
            </a:pPr>
            <a:r>
              <a:rPr lang="ru-RU" sz="2400"/>
              <a:t>Упорядочить,</a:t>
            </a:r>
          </a:p>
          <a:p>
            <a:pPr>
              <a:lnSpc>
                <a:spcPct val="90000"/>
              </a:lnSpc>
            </a:pPr>
            <a:r>
              <a:rPr lang="ru-RU" sz="2400"/>
              <a:t>Организовать,</a:t>
            </a:r>
          </a:p>
          <a:p>
            <a:pPr>
              <a:lnSpc>
                <a:spcPct val="90000"/>
              </a:lnSpc>
            </a:pPr>
            <a:r>
              <a:rPr lang="ru-RU" sz="2400"/>
              <a:t>Оказать влияние,</a:t>
            </a:r>
          </a:p>
          <a:p>
            <a:pPr>
              <a:lnSpc>
                <a:spcPct val="90000"/>
              </a:lnSpc>
            </a:pPr>
            <a:r>
              <a:rPr lang="ru-RU" sz="2400"/>
              <a:t>Обслужить.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folHlink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Требования к личности</a:t>
            </a:r>
          </a:p>
          <a:p>
            <a:pPr>
              <a:lnSpc>
                <a:spcPct val="90000"/>
              </a:lnSpc>
            </a:pPr>
            <a:r>
              <a:rPr lang="ru-RU" sz="2400"/>
              <a:t>Практическое влияние на окружающую среду,</a:t>
            </a:r>
          </a:p>
          <a:p>
            <a:pPr>
              <a:lnSpc>
                <a:spcPct val="90000"/>
              </a:lnSpc>
            </a:pPr>
            <a:r>
              <a:rPr lang="ru-RU" sz="2400"/>
              <a:t>Интерес к процессу труда,</a:t>
            </a:r>
          </a:p>
          <a:p>
            <a:pPr>
              <a:lnSpc>
                <a:spcPct val="90000"/>
              </a:lnSpc>
            </a:pPr>
            <a:r>
              <a:rPr lang="ru-RU" sz="2400"/>
              <a:t>Активность,</a:t>
            </a:r>
          </a:p>
          <a:p>
            <a:pPr>
              <a:lnSpc>
                <a:spcPct val="90000"/>
              </a:lnSpc>
            </a:pPr>
            <a:r>
              <a:rPr lang="ru-RU" sz="2400"/>
              <a:t>Работоспособность.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Изыскательские профессии ( И)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3394075" cy="2735263"/>
          </a:xfrm>
          <a:solidFill>
            <a:srgbClr val="FF996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Изобрести,</a:t>
            </a:r>
          </a:p>
          <a:p>
            <a:pPr>
              <a:lnSpc>
                <a:spcPct val="90000"/>
              </a:lnSpc>
            </a:pPr>
            <a:r>
              <a:rPr lang="ru-RU"/>
              <a:t>Придумать,</a:t>
            </a:r>
          </a:p>
          <a:p>
            <a:pPr>
              <a:lnSpc>
                <a:spcPct val="90000"/>
              </a:lnSpc>
            </a:pPr>
            <a:r>
              <a:rPr lang="ru-RU"/>
              <a:t>Найти новый способ решения.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3341688"/>
          </a:xfrm>
          <a:solidFill>
            <a:srgbClr val="FF996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Требования к личности</a:t>
            </a:r>
          </a:p>
          <a:p>
            <a:pPr>
              <a:lnSpc>
                <a:spcPct val="90000"/>
              </a:lnSpc>
            </a:pPr>
            <a:r>
              <a:rPr lang="ru-RU"/>
              <a:t>Интерес к новому,</a:t>
            </a:r>
          </a:p>
          <a:p>
            <a:pPr>
              <a:lnSpc>
                <a:spcPct val="90000"/>
              </a:lnSpc>
            </a:pPr>
            <a:r>
              <a:rPr lang="ru-RU"/>
              <a:t>Творческое мышление,</a:t>
            </a:r>
          </a:p>
          <a:p>
            <a:pPr>
              <a:lnSpc>
                <a:spcPct val="90000"/>
              </a:lnSpc>
            </a:pPr>
            <a:r>
              <a:rPr lang="ru-RU"/>
              <a:t>Воображение,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КЛАССИФИКАЦИЯ ПО ОРУДИЮ ТРУДА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Отделы профессий  Р М А Ф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 </a:t>
            </a: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(ручные)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643438" y="1268413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 </a:t>
            </a: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(механизированные)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</a:t>
            </a: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(автоматизированные)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427538" y="3500438"/>
            <a:ext cx="4411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 </a:t>
            </a: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(использование функциональных средств организма)</a:t>
            </a:r>
          </a:p>
        </p:txBody>
      </p:sp>
      <p:pic>
        <p:nvPicPr>
          <p:cNvPr id="71687" name="Picture 7" descr="PE010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437063"/>
            <a:ext cx="1317625" cy="2201862"/>
          </a:xfrm>
          <a:prstGeom prst="rect">
            <a:avLst/>
          </a:prstGeom>
          <a:noFill/>
        </p:spPr>
      </p:pic>
      <p:pic>
        <p:nvPicPr>
          <p:cNvPr id="71688" name="Picture 8" descr="PE0200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1978025" cy="1981200"/>
          </a:xfrm>
          <a:prstGeom prst="rect">
            <a:avLst/>
          </a:prstGeom>
          <a:noFill/>
        </p:spPr>
      </p:pic>
      <p:pic>
        <p:nvPicPr>
          <p:cNvPr id="71689" name="Picture 9" descr="BD0712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343400"/>
            <a:ext cx="24749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 descr="BD051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700213"/>
            <a:ext cx="1905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</a:t>
            </a: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(ручные)</a:t>
            </a:r>
            <a:b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  <a:solidFill>
            <a:srgbClr val="FFFF00"/>
          </a:solidFill>
          <a:ln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</a:pPr>
            <a:r>
              <a:rPr lang="ru-RU" sz="2400"/>
              <a:t>Труд, который используется для сборки, монтажа, налаживания, ремонта и регулирования различных технических устройств. </a:t>
            </a:r>
          </a:p>
          <a:p>
            <a:pPr>
              <a:lnSpc>
                <a:spcPct val="90000"/>
              </a:lnSpc>
            </a:pPr>
            <a:r>
              <a:rPr lang="ru-RU" sz="2400"/>
              <a:t>Качества личности:</a:t>
            </a:r>
          </a:p>
          <a:p>
            <a:pPr>
              <a:lnSpc>
                <a:spcPct val="90000"/>
              </a:lnSpc>
            </a:pPr>
            <a:r>
              <a:rPr lang="ru-RU" sz="2400"/>
              <a:t>скоординированность движений (точная дозировка их по силе, расстоянию и направлению усилий),</a:t>
            </a:r>
          </a:p>
          <a:p>
            <a:pPr>
              <a:lnSpc>
                <a:spcPct val="90000"/>
              </a:lnSpc>
            </a:pPr>
            <a:r>
              <a:rPr lang="ru-RU" sz="2400"/>
              <a:t> высокоразвитая мышечно-суставная чувствительность, развитое наглядно-действенное практическое мышление,</a:t>
            </a:r>
          </a:p>
          <a:p>
            <a:pPr>
              <a:lnSpc>
                <a:spcPct val="90000"/>
              </a:lnSpc>
            </a:pPr>
            <a:r>
              <a:rPr lang="ru-RU" sz="2400"/>
              <a:t>особый интерес к самому процессу труда, а не только к его результату.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 </a:t>
            </a: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(механизированные)</a:t>
            </a:r>
            <a:b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086725" cy="4383088"/>
          </a:xfrm>
          <a:solidFill>
            <a:srgbClr val="FFFF00"/>
          </a:solidFill>
          <a:ln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</a:pPr>
            <a:r>
              <a:rPr lang="ru-RU" sz="2400" b="1"/>
              <a:t>Профессии, связанные с использованием машин (М).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Представители этих профессий нуждаются в следующих</a:t>
            </a:r>
          </a:p>
          <a:p>
            <a:pPr>
              <a:lnSpc>
                <a:spcPct val="90000"/>
              </a:lnSpc>
            </a:pPr>
            <a:r>
              <a:rPr lang="ru-RU" sz="2400"/>
              <a:t>Качества личности: </a:t>
            </a:r>
          </a:p>
          <a:p>
            <a:pPr>
              <a:lnSpc>
                <a:spcPct val="90000"/>
              </a:lnSpc>
            </a:pPr>
            <a:r>
              <a:rPr lang="ru-RU" sz="2400"/>
              <a:t>скоординированность движений,</a:t>
            </a:r>
          </a:p>
          <a:p>
            <a:pPr>
              <a:lnSpc>
                <a:spcPct val="90000"/>
              </a:lnSpc>
            </a:pPr>
            <a:r>
              <a:rPr lang="ru-RU" sz="2400"/>
              <a:t> быстрота реакции и предусмотрительность, готовность к экстренным действиям, сочетающаяся со спокойствием и уравновешенностью, эмоциональная устойчивость, </a:t>
            </a:r>
          </a:p>
          <a:p>
            <a:pPr>
              <a:lnSpc>
                <a:spcPct val="90000"/>
              </a:lnSpc>
            </a:pPr>
            <a:r>
              <a:rPr lang="ru-RU" sz="2400"/>
              <a:t>практическое и техническое мышление.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</a:t>
            </a: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(автоматизированные)</a:t>
            </a:r>
            <a:b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  <a:solidFill>
            <a:srgbClr val="FFFF00"/>
          </a:solidFill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>
              <a:lnSpc>
                <a:spcPct val="80000"/>
              </a:lnSpc>
            </a:pPr>
            <a:r>
              <a:rPr lang="ru-RU" sz="2000" b="1"/>
              <a:t>Профессии, связанные с использованием полуавтоматов, автоматов и других технических комплексов (А).</a:t>
            </a:r>
          </a:p>
          <a:p>
            <a:pPr>
              <a:lnSpc>
                <a:spcPct val="80000"/>
              </a:lnSpc>
            </a:pPr>
            <a:r>
              <a:rPr lang="ru-RU" sz="2000"/>
              <a:t>Хорошо отлаженный станок с числовым программным</a:t>
            </a:r>
          </a:p>
          <a:p>
            <a:pPr>
              <a:lnSpc>
                <a:spcPct val="80000"/>
              </a:lnSpc>
            </a:pPr>
            <a:r>
              <a:rPr lang="ru-RU" sz="2000"/>
              <a:t>управлением, автоматическая линия или технологический робот освобождают человека от управления ими.</a:t>
            </a:r>
          </a:p>
          <a:p>
            <a:pPr>
              <a:lnSpc>
                <a:spcPct val="80000"/>
              </a:lnSpc>
            </a:pPr>
            <a:r>
              <a:rPr lang="ru-RU" sz="2000"/>
              <a:t>Он только наблюдает за их работой и при необходимости</a:t>
            </a:r>
          </a:p>
          <a:p>
            <a:pPr>
              <a:lnSpc>
                <a:spcPct val="80000"/>
              </a:lnSpc>
            </a:pPr>
            <a:r>
              <a:rPr lang="ru-RU" sz="2000"/>
              <a:t>(для регулировки, ремонта) вызывает нужного специалиста. </a:t>
            </a:r>
          </a:p>
          <a:p>
            <a:pPr>
              <a:lnSpc>
                <a:spcPct val="80000"/>
              </a:lnSpc>
            </a:pPr>
            <a:r>
              <a:rPr lang="ru-RU" sz="2000" b="1"/>
              <a:t>Качества личности</a:t>
            </a:r>
            <a:r>
              <a:rPr lang="ru-RU" sz="2000"/>
              <a:t>, </a:t>
            </a:r>
          </a:p>
          <a:p>
            <a:pPr>
              <a:lnSpc>
                <a:spcPct val="80000"/>
              </a:lnSpc>
            </a:pPr>
            <a:r>
              <a:rPr lang="ru-RU" sz="2000"/>
              <a:t>устойчивость внимания </a:t>
            </a:r>
          </a:p>
          <a:p>
            <a:pPr>
              <a:lnSpc>
                <a:spcPct val="80000"/>
              </a:lnSpc>
            </a:pPr>
            <a:r>
              <a:rPr lang="ru-RU" sz="2000"/>
              <a:t> наблюдательность,</a:t>
            </a:r>
          </a:p>
          <a:p>
            <a:pPr>
              <a:lnSpc>
                <a:spcPct val="80000"/>
              </a:lnSpc>
            </a:pPr>
            <a:r>
              <a:rPr lang="ru-RU" sz="2000"/>
              <a:t> хорошо развитое воссоздающее воображение, т. е. способность мысленно представлять невидимые предметы, их соотношения.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</a:t>
            </a:r>
            <a:r>
              <a:rPr lang="ru-RU"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(использование функциональных средств организма)</a:t>
            </a:r>
            <a:br>
              <a:rPr lang="ru-RU"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870825" cy="4321175"/>
          </a:xfrm>
          <a:solidFill>
            <a:srgbClr val="FFFF00"/>
          </a:solidFill>
          <a:ln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</a:pPr>
            <a:r>
              <a:rPr lang="ru-RU" sz="2400" b="1"/>
              <a:t>Профессии, связанные с использованием функциональных орудий труда (средств организма человека) (Ф).</a:t>
            </a:r>
          </a:p>
          <a:p>
            <a:pPr>
              <a:lnSpc>
                <a:spcPct val="90000"/>
              </a:lnSpc>
            </a:pPr>
            <a:r>
              <a:rPr lang="ru-RU" sz="2400"/>
              <a:t>Прежде всего уточним, что под этим термином пони-</a:t>
            </a:r>
          </a:p>
          <a:p>
            <a:pPr>
              <a:lnSpc>
                <a:spcPct val="90000"/>
              </a:lnSpc>
            </a:pPr>
            <a:r>
              <a:rPr lang="ru-RU" sz="2400"/>
              <a:t>маются выразительные средства поведения, речь (учитель); организм человека, его подсистемы, органы (балерина, спортсмен); зафиксированные в речи правила,планы поведения, деятельности (спортивный судья);</a:t>
            </a:r>
          </a:p>
          <a:p>
            <a:pPr>
              <a:lnSpc>
                <a:spcPct val="90000"/>
              </a:lnSpc>
            </a:pPr>
            <a:r>
              <a:rPr lang="ru-RU" sz="2400"/>
              <a:t>эталоны органов чувств (дегустатор, кулинар).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AutoShape 5"/>
          <p:cNvSpPr>
            <a:spLocks noChangeArrowheads="1"/>
          </p:cNvSpPr>
          <p:nvPr/>
        </p:nvSpPr>
        <p:spPr bwMode="auto">
          <a:xfrm>
            <a:off x="468313" y="2924175"/>
            <a:ext cx="7991475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468313" y="3644900"/>
            <a:ext cx="8064500" cy="12969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5" name="AutoShape 7"/>
          <p:cNvSpPr>
            <a:spLocks noChangeArrowheads="1"/>
          </p:cNvSpPr>
          <p:nvPr/>
        </p:nvSpPr>
        <p:spPr bwMode="auto">
          <a:xfrm>
            <a:off x="395288" y="4724400"/>
            <a:ext cx="8208962" cy="19446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auto">
          <a:xfrm>
            <a:off x="395288" y="1916113"/>
            <a:ext cx="8064500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66800"/>
          </a:xfrm>
        </p:spPr>
        <p:txBody>
          <a:bodyPr/>
          <a:lstStyle/>
          <a:p>
            <a:r>
              <a:rPr lang="ru-RU" sz="3200"/>
              <a:t>Классификация профессий по условиям труда</a:t>
            </a:r>
            <a:br>
              <a:rPr lang="ru-RU" sz="3200"/>
            </a:br>
            <a:r>
              <a:rPr lang="ru-RU" sz="4000">
                <a:solidFill>
                  <a:srgbClr val="FF0000"/>
                </a:solidFill>
              </a:rPr>
              <a:t>Группы профессий (б о н м)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147050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Профессии, связанные</a:t>
            </a:r>
            <a:r>
              <a:rPr lang="ru-RU" sz="1800"/>
              <a:t> </a:t>
            </a:r>
            <a:r>
              <a:rPr lang="ru-RU" sz="1800" b="1"/>
              <a:t>с</a:t>
            </a:r>
            <a:r>
              <a:rPr lang="ru-RU" sz="1800"/>
              <a:t> </a:t>
            </a:r>
            <a:r>
              <a:rPr lang="ru-RU" sz="1800" b="1"/>
              <a:t>работой в определенных условиях.</a:t>
            </a:r>
          </a:p>
          <a:p>
            <a:pPr>
              <a:lnSpc>
                <a:spcPct val="80000"/>
              </a:lnSpc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(б)</a:t>
            </a:r>
            <a:r>
              <a:rPr lang="ru-RU" sz="1800"/>
              <a:t> Работа в помещении с микроклиматом, близким к бытовым нормам никаких особых требований к здоровью человека не предъявляет. </a:t>
            </a:r>
          </a:p>
          <a:p>
            <a:pPr>
              <a:lnSpc>
                <a:spcPct val="80000"/>
              </a:lnSpc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(о)</a:t>
            </a:r>
            <a:r>
              <a:rPr lang="ru-RU" sz="1800"/>
              <a:t> Те же, кто работает на открытом воздухе</a:t>
            </a:r>
          </a:p>
          <a:p>
            <a:pPr>
              <a:lnSpc>
                <a:spcPct val="80000"/>
              </a:lnSpc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(н),</a:t>
            </a:r>
            <a:r>
              <a:rPr lang="ru-RU" sz="1800"/>
              <a:t> или в необычных условиях, например под водой, в непосредственной близи от огня, под землей и др., должны отличаться высокой выносливостью, крепким физическим здоровьем.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(м)</a:t>
            </a:r>
            <a:r>
              <a:rPr lang="ru-RU" sz="1800"/>
              <a:t> Если человек трудится в условиях повышенной моральной ответственности за здоровье, жизнь людей или несет бремя материальной ответственности за большие общественные ценности, то он должен обладать необходимыми моральными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качествами.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4" name="Picture 22" descr="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2566596">
            <a:off x="4500563" y="2924175"/>
            <a:ext cx="815975" cy="582613"/>
          </a:xfrm>
          <a:noFill/>
          <a:ln/>
        </p:spPr>
      </p:pic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408738" y="4581525"/>
            <a:ext cx="2735262" cy="2665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380288" y="2492375"/>
            <a:ext cx="2735262" cy="2665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932363" y="2852738"/>
            <a:ext cx="2735262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219700" y="3716338"/>
            <a:ext cx="2293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ХОЧУ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Что Вы ХОТИТЕ?</a:t>
            </a:r>
            <a:br>
              <a:rPr lang="ru-RU" sz="4000"/>
            </a:br>
            <a:endParaRPr lang="ru-RU" sz="4000"/>
          </a:p>
        </p:txBody>
      </p:sp>
      <p:sp>
        <p:nvSpPr>
          <p:cNvPr id="18444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68313" y="908050"/>
            <a:ext cx="8207375" cy="1368425"/>
          </a:xfrm>
          <a:solidFill>
            <a:srgbClr val="0000FF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bg1"/>
                </a:solidFill>
              </a:rPr>
              <a:t>Хочу </a:t>
            </a:r>
            <a:r>
              <a:rPr lang="ru-RU" sz="2400">
                <a:solidFill>
                  <a:schemeClr val="bg1"/>
                </a:solidFill>
              </a:rPr>
              <a:t>– это знание личных потребностей в области профессиональных интересов.</a:t>
            </a:r>
          </a:p>
          <a:p>
            <a:r>
              <a:rPr lang="ru-RU">
                <a:solidFill>
                  <a:schemeClr val="bg1"/>
                </a:solidFill>
              </a:rPr>
              <a:t>Ваши: желания, интересы, склонности</a:t>
            </a:r>
          </a:p>
          <a:p>
            <a:pPr>
              <a:buFontTx/>
              <a:buNone/>
            </a:pPr>
            <a:endParaRPr lang="ru-RU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68313" y="2781300"/>
            <a:ext cx="43910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Склонность</a:t>
            </a:r>
            <a:r>
              <a:rPr lang="ru-RU"/>
              <a:t> – стремление заниматься какой-либо определенной деятельностью.</a:t>
            </a:r>
            <a:endParaRPr lang="ru-RU" b="1"/>
          </a:p>
          <a:p>
            <a:r>
              <a:rPr lang="ru-RU" b="1"/>
              <a:t>Интерес</a:t>
            </a:r>
            <a:r>
              <a:rPr lang="ru-RU"/>
              <a:t> – это избирательное отношение личности к объекту в силу его жизненной значимости и эмоциональной привлекательности. Стремление к познанию, желание ознакомиться с каким-либо предметом или явлением, изучить его, воспринимать, думать о нем.</a:t>
            </a:r>
          </a:p>
          <a:p>
            <a:r>
              <a:rPr lang="ru-RU"/>
              <a:t>Интересы и склонности могут быть к одному или многим объектам и видам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4638"/>
            <a:ext cx="6753225" cy="850900"/>
          </a:xfrm>
        </p:spPr>
        <p:txBody>
          <a:bodyPr/>
          <a:lstStyle/>
          <a:p>
            <a:r>
              <a:rPr lang="ru-RU" b="1"/>
              <a:t>Формула профессии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042988" y="1484313"/>
            <a:ext cx="7058025" cy="466725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Типы профессий (Т П Ч З Х)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476375" y="2420938"/>
            <a:ext cx="6191250" cy="466725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Классы профессий (Г Пр И)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835150" y="3357563"/>
            <a:ext cx="5280025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Отделы профессий  Р М А Ф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2195513" y="4292600"/>
            <a:ext cx="4456112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Группы профессий (б о н м)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2700338" y="5300663"/>
            <a:ext cx="3194050" cy="12001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>
            <a:spAutoFit/>
            <a:flatTx/>
          </a:bodyPr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Моя будущая </a:t>
            </a:r>
          </a:p>
          <a:p>
            <a:pPr algn="ctr"/>
            <a:r>
              <a:rPr lang="ru-RU" sz="3600">
                <a:solidFill>
                  <a:schemeClr val="bg1"/>
                </a:solidFill>
              </a:rPr>
              <a:t>профессия</a:t>
            </a:r>
          </a:p>
        </p:txBody>
      </p:sp>
      <p:sp>
        <p:nvSpPr>
          <p:cNvPr id="300041" name="AutoShape 9"/>
          <p:cNvSpPr>
            <a:spLocks noChangeArrowheads="1"/>
          </p:cNvSpPr>
          <p:nvPr/>
        </p:nvSpPr>
        <p:spPr bwMode="auto">
          <a:xfrm>
            <a:off x="4211638" y="1989138"/>
            <a:ext cx="341312" cy="400050"/>
          </a:xfrm>
          <a:prstGeom prst="downArrow">
            <a:avLst>
              <a:gd name="adj1" fmla="val 50000"/>
              <a:gd name="adj2" fmla="val 293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042" name="AutoShape 10"/>
          <p:cNvSpPr>
            <a:spLocks noChangeArrowheads="1"/>
          </p:cNvSpPr>
          <p:nvPr/>
        </p:nvSpPr>
        <p:spPr bwMode="auto">
          <a:xfrm>
            <a:off x="4211638" y="2924175"/>
            <a:ext cx="341312" cy="400050"/>
          </a:xfrm>
          <a:prstGeom prst="downArrow">
            <a:avLst>
              <a:gd name="adj1" fmla="val 50000"/>
              <a:gd name="adj2" fmla="val 293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043" name="AutoShape 11"/>
          <p:cNvSpPr>
            <a:spLocks noChangeArrowheads="1"/>
          </p:cNvSpPr>
          <p:nvPr/>
        </p:nvSpPr>
        <p:spPr bwMode="auto">
          <a:xfrm>
            <a:off x="4211638" y="3860800"/>
            <a:ext cx="341312" cy="400050"/>
          </a:xfrm>
          <a:prstGeom prst="downArrow">
            <a:avLst>
              <a:gd name="adj1" fmla="val 50000"/>
              <a:gd name="adj2" fmla="val 293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044" name="AutoShape 12"/>
          <p:cNvSpPr>
            <a:spLocks noChangeArrowheads="1"/>
          </p:cNvSpPr>
          <p:nvPr/>
        </p:nvSpPr>
        <p:spPr bwMode="auto">
          <a:xfrm>
            <a:off x="4211638" y="4797425"/>
            <a:ext cx="341312" cy="400050"/>
          </a:xfrm>
          <a:prstGeom prst="downArrow">
            <a:avLst>
              <a:gd name="adj1" fmla="val 50000"/>
              <a:gd name="adj2" fmla="val 293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/>
          <a:lstStyle/>
          <a:p>
            <a:r>
              <a:rPr lang="ru-RU" sz="3200" b="1"/>
              <a:t>Для того, чтобы выбор профессии оказался наиболее точным и правильным, необходимо соединить воедино:</a:t>
            </a:r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выбрать профессию в соответствии со своими способностями.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служить потребностям общества.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достичь материального благосостояния, социально-экономической позиции.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получить профессию, связанную с определенными условиями труда.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овладеть определенным содержанием выбранной профессии.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к совпадению общественно значимых и личностно значимых мотивов.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к успешному освоению деятельности, эффективному ее использованию, ориентации на содержание труда.</a:t>
            </a:r>
          </a:p>
          <a:p>
            <a:pPr marL="636588" lvl="3" indent="550863">
              <a:lnSpc>
                <a:spcPct val="90000"/>
              </a:lnSpc>
            </a:pPr>
            <a:r>
              <a:rPr lang="ru-RU"/>
              <a:t>Стремление к саморазвитию и самореализации.</a:t>
            </a:r>
            <a:endParaRPr lang="ru-RU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Типичные ошибки при выборе профессии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  <a:p>
            <a:r>
              <a:rPr lang="ru-RU" sz="2800"/>
              <a:t>1. Выбор профессии без учёта своей профессиональной пригодности.</a:t>
            </a:r>
          </a:p>
          <a:p>
            <a:r>
              <a:rPr lang="ru-RU" sz="2800"/>
              <a:t>2. Ориентация на выбор сверстников.</a:t>
            </a:r>
          </a:p>
          <a:p>
            <a:r>
              <a:rPr lang="ru-RU" sz="2800"/>
              <a:t>3. Ориентация на внешние характеристики профессии.</a:t>
            </a:r>
          </a:p>
          <a:p>
            <a:r>
              <a:rPr lang="ru-RU" sz="2800"/>
              <a:t>4. Ориентация на престиж профессии.</a:t>
            </a:r>
          </a:p>
          <a:p>
            <a:r>
              <a:rPr lang="ru-RU" sz="2800"/>
              <a:t>5. Игнорирование своих психофизиологических особенностей.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Профессиограмма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– </a:t>
            </a:r>
            <a:r>
              <a:rPr lang="ru-RU" sz="1600" b="1"/>
              <a:t>это характеристика, описание профессии, включающее в себя основные требования, предъявляемые профессией к личным качествам человека: интеллектуальным, психологическим, физическим и другим.</a:t>
            </a:r>
          </a:p>
          <a:p>
            <a:pPr>
              <a:lnSpc>
                <a:spcPct val="80000"/>
              </a:lnSpc>
            </a:pPr>
            <a:r>
              <a:rPr lang="ru-RU" sz="1600"/>
              <a:t>схема:</a:t>
            </a:r>
          </a:p>
          <a:p>
            <a:pPr>
              <a:lnSpc>
                <a:spcPct val="80000"/>
              </a:lnSpc>
            </a:pPr>
            <a:r>
              <a:rPr lang="ru-RU" sz="1600"/>
              <a:t>название профессии;</a:t>
            </a:r>
          </a:p>
          <a:p>
            <a:pPr>
              <a:lnSpc>
                <a:spcPct val="80000"/>
              </a:lnSpc>
            </a:pPr>
            <a:r>
              <a:rPr lang="ru-RU" sz="1600"/>
              <a:t>значение и место профессии в народном хозяйстве;</a:t>
            </a:r>
          </a:p>
          <a:p>
            <a:pPr>
              <a:lnSpc>
                <a:spcPct val="80000"/>
              </a:lnSpc>
            </a:pPr>
            <a:r>
              <a:rPr lang="ru-RU" sz="1600"/>
              <a:t>вид труда: ручной, механизированный, автоматизированный;</a:t>
            </a:r>
          </a:p>
          <a:p>
            <a:pPr>
              <a:lnSpc>
                <a:spcPct val="80000"/>
              </a:lnSpc>
            </a:pPr>
            <a:r>
              <a:rPr lang="ru-RU" sz="1600"/>
              <a:t>предмет и продукт труда;</a:t>
            </a:r>
          </a:p>
          <a:p>
            <a:pPr>
              <a:lnSpc>
                <a:spcPct val="80000"/>
              </a:lnSpc>
            </a:pPr>
            <a:r>
              <a:rPr lang="ru-RU" sz="1600"/>
              <a:t>знания, умения, необходимые для выполнения работы;</a:t>
            </a:r>
          </a:p>
          <a:p>
            <a:pPr>
              <a:lnSpc>
                <a:spcPct val="80000"/>
              </a:lnSpc>
            </a:pPr>
            <a:r>
              <a:rPr lang="ru-RU" sz="1600"/>
              <a:t>условия работы, рабочее место;</a:t>
            </a:r>
          </a:p>
          <a:p>
            <a:pPr>
              <a:lnSpc>
                <a:spcPct val="80000"/>
              </a:lnSpc>
            </a:pPr>
            <a:r>
              <a:rPr lang="ru-RU" sz="1600"/>
              <a:t>режим труда и отдыха;</a:t>
            </a:r>
          </a:p>
          <a:p>
            <a:pPr>
              <a:lnSpc>
                <a:spcPct val="80000"/>
              </a:lnSpc>
            </a:pPr>
            <a:r>
              <a:rPr lang="ru-RU" sz="1600"/>
              <a:t>медицинские противопоказания;</a:t>
            </a:r>
          </a:p>
          <a:p>
            <a:pPr>
              <a:lnSpc>
                <a:spcPct val="80000"/>
              </a:lnSpc>
            </a:pPr>
            <a:r>
              <a:rPr lang="ru-RU" sz="1600"/>
              <a:t>требования к волевым, деловым и другим качествам личности;</a:t>
            </a:r>
          </a:p>
          <a:p>
            <a:pPr>
              <a:lnSpc>
                <a:spcPct val="80000"/>
              </a:lnSpc>
            </a:pPr>
            <a:r>
              <a:rPr lang="ru-RU" sz="1600"/>
              <a:t>влияние профессии на личность: на формирование общего культурного уровня, развитие умственных способностей, характера и т.д.</a:t>
            </a:r>
          </a:p>
          <a:p>
            <a:pPr>
              <a:lnSpc>
                <a:spcPct val="80000"/>
              </a:lnSpc>
            </a:pPr>
            <a:r>
              <a:rPr lang="ru-RU" sz="1600"/>
              <a:t>пути получения профессии, характеристика учебных заведений и условия поступления в них;</a:t>
            </a:r>
          </a:p>
          <a:p>
            <a:pPr>
              <a:lnSpc>
                <a:spcPct val="80000"/>
              </a:lnSpc>
            </a:pPr>
            <a:r>
              <a:rPr lang="ru-RU" sz="1600"/>
              <a:t>перспективы профессионального роста;</a:t>
            </a:r>
          </a:p>
          <a:p>
            <a:pPr>
              <a:lnSpc>
                <a:spcPct val="80000"/>
              </a:lnSpc>
            </a:pPr>
            <a:r>
              <a:rPr lang="ru-RU" sz="1600"/>
              <a:t>родственные профессии.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91513" cy="4537075"/>
          </a:xfr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/>
              <a:t>ОСНОВНЫЕ ВОПРОСЫ: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3300"/>
                </a:solidFill>
                <a:cs typeface="Arial" charset="0"/>
              </a:rPr>
              <a:t>● </a:t>
            </a:r>
            <a:r>
              <a:rPr lang="ru-RU" sz="2800" b="1">
                <a:solidFill>
                  <a:srgbClr val="003300"/>
                </a:solidFill>
              </a:rPr>
              <a:t>Представление человека о самом себе.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3300"/>
                </a:solidFill>
                <a:cs typeface="Arial" charset="0"/>
              </a:rPr>
              <a:t>●</a:t>
            </a:r>
            <a:r>
              <a:rPr lang="ru-RU" sz="2800" b="1">
                <a:solidFill>
                  <a:srgbClr val="003300"/>
                </a:solidFill>
              </a:rPr>
              <a:t> Виды самооценки.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3300"/>
                </a:solidFill>
                <a:cs typeface="Arial" charset="0"/>
              </a:rPr>
              <a:t>●</a:t>
            </a:r>
            <a:r>
              <a:rPr lang="ru-RU" sz="2800" b="1">
                <a:solidFill>
                  <a:srgbClr val="003300"/>
                </a:solidFill>
              </a:rPr>
              <a:t> Роль адекватной самооценки при выборе профессии и в последующей профессиональной деятельности.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3300"/>
                </a:solidFill>
                <a:cs typeface="Arial" charset="0"/>
              </a:rPr>
              <a:t>●</a:t>
            </a:r>
            <a:r>
              <a:rPr lang="ru-RU" sz="2800" b="1">
                <a:solidFill>
                  <a:srgbClr val="003300"/>
                </a:solidFill>
              </a:rPr>
              <a:t> </a:t>
            </a:r>
            <a:r>
              <a:rPr lang="ru-RU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Выполнение психологического теста на определение уровня самооценки.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3300"/>
                </a:solidFill>
                <a:cs typeface="Arial" charset="0"/>
              </a:rPr>
              <a:t>●</a:t>
            </a:r>
            <a:r>
              <a:rPr lang="ru-RU" sz="2800" b="1">
                <a:solidFill>
                  <a:srgbClr val="003300"/>
                </a:solidFill>
              </a:rPr>
              <a:t> Рекомендации для учащихся при неадекватной самооценки( психолог).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>
              <a:solidFill>
                <a:srgbClr val="003300"/>
              </a:solidFill>
            </a:endParaRPr>
          </a:p>
          <a:p>
            <a:pPr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/>
          </a:p>
        </p:txBody>
      </p:sp>
      <p:pic>
        <p:nvPicPr>
          <p:cNvPr id="22528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78812" cy="1322388"/>
          </a:xfrm>
          <a:noFill/>
          <a:ln/>
        </p:spPr>
      </p:pic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331913" y="42386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 «ВНУТРЕННИЙ МИР ЧЕЛОВЕКА И ВОЗМОЖНОСТИ ЕГО ПОЗНАНИЯ». ( 1 ЧАС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AutoShape 9"/>
          <p:cNvSpPr>
            <a:spLocks noChangeArrowheads="1"/>
          </p:cNvSpPr>
          <p:nvPr/>
        </p:nvSpPr>
        <p:spPr bwMode="auto">
          <a:xfrm rot="10800000">
            <a:off x="2413000" y="4941888"/>
            <a:ext cx="4243388" cy="1687512"/>
          </a:xfrm>
          <a:prstGeom prst="cloudCallout">
            <a:avLst>
              <a:gd name="adj1" fmla="val -1704"/>
              <a:gd name="adj2" fmla="val 128833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 rot="10350248">
            <a:off x="6372225" y="3429000"/>
            <a:ext cx="2460625" cy="1511300"/>
          </a:xfrm>
          <a:prstGeom prst="cloudCallout">
            <a:avLst>
              <a:gd name="adj1" fmla="val 65426"/>
              <a:gd name="adj2" fmla="val 98662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 rot="10350248">
            <a:off x="395288" y="3573463"/>
            <a:ext cx="2460625" cy="1511300"/>
          </a:xfrm>
          <a:prstGeom prst="cloudCallout">
            <a:avLst>
              <a:gd name="adj1" fmla="val -111523"/>
              <a:gd name="adj2" fmla="val 89894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8208962" cy="12446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Важно воспитывать в себе умение объективно оценивать самого себя, научиться видеть свои достоинства и недостатки. </a:t>
            </a:r>
            <a:endParaRPr lang="ru-RU" sz="2400" b="1" u="sng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6868" name="Picture 4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989138"/>
            <a:ext cx="1419225" cy="30480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55650" y="414972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«КТО Я?»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372225" y="3789363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 ЗНАЮ ЛИ Я СЕБЯ?»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700338" y="5445125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«ЧТО СКРЫВАЕТСЯ ЗА СОБСТВЕННЫМ 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0050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3850" y="3886200"/>
            <a:ext cx="6119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800000"/>
                </a:solidFill>
                <a:latin typeface="Times New Roman" pitchFamily="18" charset="0"/>
              </a:rPr>
              <a:t>Самооценка</a:t>
            </a:r>
            <a:r>
              <a:rPr lang="ru-RU" sz="3600" b="1">
                <a:solidFill>
                  <a:srgbClr val="800000"/>
                </a:solidFill>
                <a:latin typeface="Times New Roman" pitchFamily="18" charset="0"/>
              </a:rPr>
              <a:t> –</a:t>
            </a:r>
            <a:r>
              <a:rPr lang="ru-RU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оценка самого себя, своих возможностей, качеств и места среди др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угих людей. </a:t>
            </a:r>
          </a:p>
        </p:txBody>
      </p:sp>
      <p:pic>
        <p:nvPicPr>
          <p:cNvPr id="39941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90600" cy="836612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/>
              <a:t>Самооценка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6408738" cy="194468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400" b="1">
                <a:solidFill>
                  <a:srgbClr val="990000"/>
                </a:solidFill>
              </a:rPr>
              <a:t>     Недостаточные знания о себе,  затрудняют    профессиональный выбор, делает его недостаточно обоснованным, случайным. Особую роль здесь имеет САМООЦЕНКА.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РАЗЛИЧАЮТ СЛЕДУЮЩИЕ РАЗНОВИДНОСТИ САМООЦЕНКИ</a:t>
            </a: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1987" name="Picture 3" descr="j007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925">
            <a:off x="-119063" y="476250"/>
            <a:ext cx="9263063" cy="8083550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71775" y="2205038"/>
            <a:ext cx="5616575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990000"/>
                </a:solidFill>
              </a:rPr>
              <a:t>Заниженная( неадекватная)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00"/>
                </a:solidFill>
              </a:rPr>
              <a:t>Когда человек недооценивает себя, свои способности.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990000"/>
                </a:solidFill>
              </a:rPr>
              <a:t>Адекватная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663300"/>
                </a:solidFill>
              </a:rPr>
              <a:t>(нормальная) </a:t>
            </a:r>
            <a:r>
              <a:rPr lang="ru-RU" sz="2400" b="1">
                <a:solidFill>
                  <a:srgbClr val="000000"/>
                </a:solidFill>
              </a:rPr>
              <a:t>соответствующая действительным способностям, возможностям человека; </a:t>
            </a:r>
            <a:r>
              <a:rPr lang="ru-RU" sz="2400" b="1">
                <a:solidFill>
                  <a:srgbClr val="990000"/>
                </a:solidFill>
              </a:rPr>
              <a:t>Завышенная( неадекватная)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00"/>
                </a:solidFill>
              </a:rPr>
              <a:t>Когда человек переоценивает себя.</a:t>
            </a:r>
          </a:p>
          <a:p>
            <a:pPr>
              <a:lnSpc>
                <a:spcPct val="90000"/>
              </a:lnSpc>
            </a:pPr>
            <a:endParaRPr lang="ru-RU" sz="2400" b="1">
              <a:solidFill>
                <a:srgbClr val="990000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ru-RU" sz="2400" b="1"/>
          </a:p>
          <a:p>
            <a:pPr>
              <a:lnSpc>
                <a:spcPct val="90000"/>
              </a:lnSpc>
            </a:pPr>
            <a:endParaRPr lang="ru-RU" sz="2400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ТЕСТ САМООЦЕНКА УВЕРЕННОСТИ</a:t>
            </a:r>
          </a:p>
        </p:txBody>
      </p:sp>
      <p:pic>
        <p:nvPicPr>
          <p:cNvPr id="100359" name="Picture 7" descr="gbook03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3141663"/>
            <a:ext cx="3240088" cy="2978150"/>
          </a:xfrm>
          <a:noFill/>
          <a:ln/>
        </p:spPr>
      </p:pic>
      <p:sp>
        <p:nvSpPr>
          <p:cNvPr id="10035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716338"/>
            <a:ext cx="4537075" cy="2520950"/>
          </a:xfrm>
          <a:solidFill>
            <a:srgbClr val="0000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bg1"/>
                </a:solidFill>
              </a:rPr>
              <a:t>Для проведения теста  нужно иметь: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bg1"/>
                </a:solidFill>
              </a:rPr>
              <a:t>лист бумаги или тетрадь, ручка, вопросник, оценочная шкала,  калькулятор для расчётов</a:t>
            </a:r>
            <a:r>
              <a:rPr lang="ru-RU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23850" y="1720850"/>
            <a:ext cx="8496300" cy="12446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Тест по определению вашей самооценки проводится в два этапа + подсчёт результатов + определение уровня самооценки по оценочной шкале.</a:t>
            </a:r>
          </a:p>
        </p:txBody>
      </p:sp>
      <p:pic>
        <p:nvPicPr>
          <p:cNvPr id="100373" name="Picture 21" descr="020b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77150" y="0"/>
            <a:ext cx="1466850" cy="1341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323850" y="2133600"/>
            <a:ext cx="8569325" cy="453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274638"/>
            <a:ext cx="8280400" cy="1785937"/>
          </a:xfrm>
        </p:spPr>
        <p:txBody>
          <a:bodyPr/>
          <a:lstStyle/>
          <a:p>
            <a:pPr algn="l">
              <a:tabLst>
                <a:tab pos="6462713" algn="l"/>
              </a:tabLst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1 этап выполнения задания:</a:t>
            </a:r>
            <a:r>
              <a:rPr lang="ru-RU" sz="1800">
                <a:cs typeface="Arial" charset="0"/>
              </a:rPr>
              <a:t> Разделите лист бумаги на четыре равные части, обозначьте каждую часть цифрами( 1,2.3,4,).Подпишите название каждой части. </a:t>
            </a:r>
            <a:r>
              <a:rPr lang="ru-RU" sz="1800"/>
              <a:t>Сейчас вы получите четыре набора слов, характеризующих положительные качества людей. Вы должны в каждом наборе качеств выписать те, которые более значимы и ценны для вас лично, которым вы отдаете предпочтение перед другими. Какие это качества и сколько их — каждый решает сам.</a:t>
            </a:r>
            <a:br>
              <a:rPr lang="ru-RU" sz="1800"/>
            </a:br>
            <a:endParaRPr lang="ru-RU" sz="1800"/>
          </a:p>
        </p:txBody>
      </p:sp>
      <p:sp>
        <p:nvSpPr>
          <p:cNvPr id="20071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2133600"/>
            <a:ext cx="4176712" cy="19431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          Поведение.</a:t>
            </a:r>
          </a:p>
        </p:txBody>
      </p:sp>
      <p:sp>
        <p:nvSpPr>
          <p:cNvPr id="20071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50825" y="4149725"/>
            <a:ext cx="4244975" cy="2232025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          Деятельность</a:t>
            </a:r>
            <a:r>
              <a:rPr lang="ru-RU" sz="1800"/>
              <a:t>.</a:t>
            </a:r>
          </a:p>
        </p:txBody>
      </p:sp>
      <p:sp>
        <p:nvSpPr>
          <p:cNvPr id="20071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716463" y="4076700"/>
            <a:ext cx="4038600" cy="2376488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Переживания, чувства.</a:t>
            </a: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323850" y="407670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4572000" y="2133600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716" name="Oval 12"/>
          <p:cNvSpPr>
            <a:spLocks noChangeArrowheads="1"/>
          </p:cNvSpPr>
          <p:nvPr/>
        </p:nvSpPr>
        <p:spPr bwMode="auto">
          <a:xfrm>
            <a:off x="395288" y="21336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323850" y="40767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0719" name="Oval 15"/>
          <p:cNvSpPr>
            <a:spLocks noChangeArrowheads="1"/>
          </p:cNvSpPr>
          <p:nvPr/>
        </p:nvSpPr>
        <p:spPr bwMode="auto">
          <a:xfrm>
            <a:off x="4643438" y="414972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0720" name="Oval 16"/>
          <p:cNvSpPr>
            <a:spLocks noChangeArrowheads="1"/>
          </p:cNvSpPr>
          <p:nvPr/>
        </p:nvSpPr>
        <p:spPr bwMode="auto">
          <a:xfrm>
            <a:off x="4643438" y="22050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2205038"/>
          <a:ext cx="4194175" cy="107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1116013" y="170021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95288" y="2205038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           Межличностные отношения,</a:t>
            </a:r>
          </a:p>
          <a:p>
            <a:r>
              <a:rPr lang="ru-RU">
                <a:solidFill>
                  <a:srgbClr val="FF0000"/>
                </a:solidFill>
              </a:rPr>
              <a:t>            общение.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456483">
            <a:off x="3419475" y="3141663"/>
            <a:ext cx="647700" cy="461962"/>
          </a:xfrm>
          <a:noFill/>
          <a:ln/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-396875" y="2708275"/>
            <a:ext cx="2735263" cy="2665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-1368425" y="1196975"/>
            <a:ext cx="2735263" cy="2665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Вы СМОЖЕТЕ?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1557338"/>
            <a:ext cx="4752975" cy="4525962"/>
          </a:xfrm>
          <a:solidFill>
            <a:srgbClr val="0000FF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Могу – это знание требований, которые та или иная профессия предъявляет к качествам специалиста. Соотношение этих требований с личными возможностями.</a:t>
            </a:r>
          </a:p>
          <a:p>
            <a:r>
              <a:rPr lang="ru-RU" sz="2400">
                <a:solidFill>
                  <a:schemeClr val="bg1"/>
                </a:solidFill>
              </a:rPr>
              <a:t>Ваши  способности, тип мышления, тип личности, с учётом медицинских ограничений( здоровье).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971550" y="1196975"/>
            <a:ext cx="2735263" cy="26654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58888" y="1989138"/>
            <a:ext cx="2317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МОГУ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0" y="5932488"/>
            <a:ext cx="6716713" cy="92551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r>
              <a:rPr lang="ru-RU" b="1"/>
              <a:t>Способности</a:t>
            </a:r>
            <a:r>
              <a:rPr lang="ru-RU"/>
              <a:t> – индивидуально-психологические особенности человека, проявляющиеся в деятельности и являющиеся условием её успешности.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561975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FF0000"/>
                </a:solidFill>
              </a:rPr>
              <a:t>                 Межличностные отношения, общение.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Вежливость</a:t>
            </a:r>
            <a:r>
              <a:rPr lang="ru-RU" sz="1600"/>
              <a:t> — соблюдение правил приличия, учтивость.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Заботливость </a:t>
            </a:r>
            <a:r>
              <a:rPr lang="ru-RU" sz="1600"/>
              <a:t>— мысль или действие, направленные к благополучию людей; попечение. </a:t>
            </a:r>
            <a:r>
              <a:rPr lang="ru-RU" sz="1600" b="1">
                <a:solidFill>
                  <a:srgbClr val="0000FF"/>
                </a:solidFill>
              </a:rPr>
              <a:t>Искренность</a:t>
            </a:r>
            <a:r>
              <a:rPr lang="ru-RU" sz="1600"/>
              <a:t> — выражение подлинных чувств, правдивость, откровенность.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Коллективизм</a:t>
            </a:r>
            <a:r>
              <a:rPr lang="ru-RU" sz="1600"/>
              <a:t> — способность поддерживать общую работу, общие интересы, коллективное начало.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Отзывчивость </a:t>
            </a:r>
            <a:r>
              <a:rPr lang="ru-RU" sz="1600"/>
              <a:t>— готовность отозваться на чужие нужды.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Радушие </a:t>
            </a:r>
            <a:r>
              <a:rPr lang="ru-RU" sz="1600"/>
              <a:t>— сердечное, ласковое отношение, соединенное с гостеприимством, с готовностью чем-нибудь услужить.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Сочувствие </a:t>
            </a:r>
            <a:r>
              <a:rPr lang="ru-RU" sz="1600"/>
              <a:t>— отзывчивое, участливое отношение к переживаниям, несчастью людей.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Тактичность </a:t>
            </a:r>
            <a:r>
              <a:rPr lang="ru-RU" sz="1600"/>
              <a:t>— чувство меры, создающее умение вести себя в обществе, не задевать достоинства людей.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Терпимость </a:t>
            </a:r>
            <a:r>
              <a:rPr lang="ru-RU" sz="1600"/>
              <a:t>— умение без вражды относиться к чужому мнению, характеру, привычкам.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Чуткость</a:t>
            </a:r>
            <a:r>
              <a:rPr lang="ru-RU" sz="1600"/>
              <a:t> — отзывчивость, сочувствие, способность легко понимать людей.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Доброжелательность</a:t>
            </a:r>
            <a:r>
              <a:rPr lang="ru-RU" sz="1600">
                <a:solidFill>
                  <a:srgbClr val="0000FF"/>
                </a:solidFill>
              </a:rPr>
              <a:t> </a:t>
            </a:r>
            <a:r>
              <a:rPr lang="ru-RU" sz="1600"/>
              <a:t>— желание добра людям, готовность содействовать их благополучию.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Приветливость </a:t>
            </a:r>
            <a:r>
              <a:rPr lang="ru-RU" sz="1600"/>
              <a:t>— способность выражать чувство личной приязни.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Обаятельность </a:t>
            </a:r>
            <a:r>
              <a:rPr lang="ru-RU" sz="1600"/>
              <a:t>— способность очаровывать, притягивать к себе.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Общительность </a:t>
            </a:r>
            <a:r>
              <a:rPr lang="ru-RU" sz="1600"/>
              <a:t>— способность легко входить в общение.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Обязательность</a:t>
            </a:r>
            <a:r>
              <a:rPr lang="ru-RU" sz="1600"/>
              <a:t> — верность слову, долгу, обещанию.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Ответственность</a:t>
            </a:r>
            <a:r>
              <a:rPr lang="ru-RU" sz="1600"/>
              <a:t> — необходимость, обязанность отвечать за свои поступки и действия.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Откровенность </a:t>
            </a:r>
            <a:r>
              <a:rPr lang="ru-RU" sz="1600"/>
              <a:t>— открытость, доступность для людей.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Справедливость</a:t>
            </a:r>
            <a:r>
              <a:rPr lang="ru-RU" sz="1600"/>
              <a:t> — объективная оценка людей в соответствии с истиной.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Совместимость </a:t>
            </a:r>
            <a:r>
              <a:rPr lang="ru-RU" sz="1600"/>
              <a:t>— умение соединять свои усилия с активностью других при решении общих задач.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Требовательность </a:t>
            </a:r>
            <a:r>
              <a:rPr lang="ru-RU" sz="1600"/>
              <a:t>— строгость, ожидание от людей выполнения своих обязанностей, долга.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0" y="188913"/>
            <a:ext cx="1706563" cy="476250"/>
          </a:xfrm>
          <a:prstGeom prst="wedgeRoundRectCallout">
            <a:avLst>
              <a:gd name="adj1" fmla="val 73440"/>
              <a:gd name="adj2" fmla="val 16000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2603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 набор слов: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ru-RU" sz="2000"/>
              <a:t>:                                                </a:t>
            </a:r>
            <a:r>
              <a:rPr lang="ru-RU" sz="2800" b="1">
                <a:solidFill>
                  <a:srgbClr val="FF0000"/>
                </a:solidFill>
              </a:rPr>
              <a:t>Поведение.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Активность </a:t>
            </a:r>
            <a:r>
              <a:rPr lang="ru-RU" sz="1600"/>
              <a:t>— проявление заинтересованного отношения к окружающему миру и самому себе, к делам коллектива, энергичные поступки и действия.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Гордость</a:t>
            </a:r>
            <a:r>
              <a:rPr lang="ru-RU" sz="1600"/>
              <a:t> — чувство собственного достоинства.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Добродушие </a:t>
            </a:r>
            <a:r>
              <a:rPr lang="ru-RU" sz="1600"/>
              <a:t>— мягкость характера, расположение к людям.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Порядочность </a:t>
            </a:r>
            <a:r>
              <a:rPr lang="ru-RU" sz="1600"/>
              <a:t>— честность, неспособность совершать подлые и антиобщественные поступки.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Смелость </a:t>
            </a:r>
            <a:r>
              <a:rPr lang="ru-RU" sz="1600"/>
              <a:t>— способность принимать и осуществлять свои решения без страха.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Твердость </a:t>
            </a:r>
            <a:r>
              <a:rPr lang="ru-RU" sz="1600"/>
              <a:t>— умение настоять на своем, не поддаваться давлению, устойчивость.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Уверенность</a:t>
            </a:r>
            <a:r>
              <a:rPr lang="ru-RU" sz="1600"/>
              <a:t> — вера в правильность поступков, отсутствие колебаний, сомнений.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Честность </a:t>
            </a:r>
            <a:r>
              <a:rPr lang="ru-RU" sz="1600"/>
              <a:t>— прямота, искренность в отношениях и поступках.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Энергичность</a:t>
            </a:r>
            <a:r>
              <a:rPr lang="ru-RU" sz="1600"/>
              <a:t> — решительность, активность поступков и действий.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Энтузиазм </a:t>
            </a:r>
            <a:r>
              <a:rPr lang="ru-RU" sz="1600"/>
              <a:t>— сильное воодушевление, душевный подъем.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Добросовестность </a:t>
            </a:r>
            <a:r>
              <a:rPr lang="ru-RU" sz="1600"/>
              <a:t>— честное выполнение своих обязанностей.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Инициативность</a:t>
            </a:r>
            <a:r>
              <a:rPr lang="ru-RU" sz="1600"/>
              <a:t> — стремление к новым формам деятельности.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Интеллигентность</a:t>
            </a:r>
            <a:r>
              <a:rPr lang="ru-RU" sz="1600"/>
              <a:t> — высокая культура, образованность, эрудиция.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Настойчивость </a:t>
            </a:r>
            <a:r>
              <a:rPr lang="ru-RU" sz="1600"/>
              <a:t>— упорство в достижении целей.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Решительность</a:t>
            </a:r>
            <a:r>
              <a:rPr lang="ru-RU" sz="1600"/>
              <a:t> — непреклонность, твердость в поступках, способность быстро принимать решения, преодолевая внутренние колебания.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Принципиальность </a:t>
            </a:r>
            <a:r>
              <a:rPr lang="ru-RU" sz="1600"/>
              <a:t>— умение придерживаться твердых принципов, убеждений, взглядов на вещи и события.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Самокритичность </a:t>
            </a:r>
            <a:r>
              <a:rPr lang="ru-RU" sz="1600"/>
              <a:t>— стремление оценивать свое поведение, умение вскрывать свои ошибки и недостатки.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Самостоятельность </a:t>
            </a:r>
            <a:r>
              <a:rPr lang="ru-RU" sz="1600"/>
              <a:t>— способность осуществлять действия без чужой помощи, своими силами.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Уравновешенность</a:t>
            </a:r>
            <a:r>
              <a:rPr lang="ru-RU" sz="1600"/>
              <a:t>—ровный, спокойный характер, поведение.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Целеустремленность</a:t>
            </a:r>
            <a:r>
              <a:rPr lang="ru-RU" sz="1600"/>
              <a:t> — наличие ясной цели, стремление ее достичь.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0" y="188913"/>
            <a:ext cx="1706563" cy="476250"/>
          </a:xfrm>
          <a:prstGeom prst="wedgeRoundRectCallout">
            <a:avLst>
              <a:gd name="adj1" fmla="val 142560"/>
              <a:gd name="adj2" fmla="val -10000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26035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 набор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l"/>
            <a:r>
              <a:rPr lang="ru-RU" sz="1800"/>
              <a:t>                     </a:t>
            </a:r>
            <a:r>
              <a:rPr lang="ru-RU" sz="2000"/>
              <a:t>                         </a:t>
            </a:r>
            <a:r>
              <a:rPr lang="ru-RU" sz="2800" b="1">
                <a:solidFill>
                  <a:srgbClr val="FF0000"/>
                </a:solidFill>
              </a:rPr>
              <a:t>Деятельность.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Вдумчивость</a:t>
            </a:r>
            <a:r>
              <a:rPr lang="ru-RU" sz="1600"/>
              <a:t> — глубокое проникновение в суть дела.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Деловитость </a:t>
            </a:r>
            <a:r>
              <a:rPr lang="ru-RU" sz="1600"/>
              <a:t>— знание дела, предприимчивость, толковость.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Мастерство </a:t>
            </a:r>
            <a:r>
              <a:rPr lang="ru-RU" sz="1600"/>
              <a:t>— высокое искусство в какой-либо области.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Понятливость </a:t>
            </a:r>
            <a:r>
              <a:rPr lang="ru-RU" sz="1600"/>
              <a:t>— умение понять смысл, сообразительность.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Скорость </a:t>
            </a:r>
            <a:r>
              <a:rPr lang="ru-RU" sz="1600"/>
              <a:t>— стремительность поступков и действий быстрота.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Собранность </a:t>
            </a:r>
            <a:r>
              <a:rPr lang="ru-RU" sz="1600"/>
              <a:t>— сосредоточенность, подтянутость.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Точность</a:t>
            </a:r>
            <a:r>
              <a:rPr lang="ru-RU" sz="1600"/>
              <a:t> — умение действовать, как задано, в соответствии с образцом.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Трудолюбие </a:t>
            </a:r>
            <a:r>
              <a:rPr lang="ru-RU" sz="1600"/>
              <a:t>— любовь к труду, общественно полезной деятельности, требующей напряжения.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Увлеченность</a:t>
            </a:r>
            <a:r>
              <a:rPr lang="ru-RU" sz="1600"/>
              <a:t> — умение целиком отдаваться какому-либо делу.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Усидчивость </a:t>
            </a:r>
            <a:r>
              <a:rPr lang="ru-RU" sz="1600"/>
              <a:t>— усердие в том, что требует длительного времени и терпения.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Аккуратность </a:t>
            </a:r>
            <a:r>
              <a:rPr lang="ru-RU" sz="1600"/>
              <a:t>— соблюдение во всем порядка, тщательность работы, исполнительность.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Внимательность</a:t>
            </a:r>
            <a:r>
              <a:rPr lang="ru-RU" sz="1600"/>
              <a:t> — сосредоточенность на выполняемой деятельности.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Дальновидность</a:t>
            </a:r>
            <a:r>
              <a:rPr lang="ru-RU" sz="1600"/>
              <a:t> — прозорливость, способность предвидеть последствия, прогнозировать будущее.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Дисциплинированность </a:t>
            </a:r>
            <a:r>
              <a:rPr lang="ru-RU" sz="1600"/>
              <a:t>— привычка к дисциплине, сознание долга перед обществом.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Исполнительность </a:t>
            </a:r>
            <a:r>
              <a:rPr lang="ru-RU" sz="1600"/>
              <a:t>— старательность, хорошее исполнение заданий.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Любознательность</a:t>
            </a:r>
            <a:r>
              <a:rPr lang="ru-RU" sz="1600"/>
              <a:t> — пытливость ума, склонность к приобретению новых знаний.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Находчивость</a:t>
            </a:r>
            <a:r>
              <a:rPr lang="ru-RU" sz="1600"/>
              <a:t> — способность быстро находить выход из затруднительных положений.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Последовательность</a:t>
            </a:r>
            <a:r>
              <a:rPr lang="ru-RU" sz="1600"/>
              <a:t> — умение выполнять задания, действия в строгом порядке, логически стройно.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Работоспособность</a:t>
            </a:r>
            <a:r>
              <a:rPr lang="ru-RU" sz="1600"/>
              <a:t> — способность много и продуктивно работать.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Скрупулезность </a:t>
            </a:r>
            <a:r>
              <a:rPr lang="ru-RU" sz="1600"/>
              <a:t>— точность до мелочей, особая тщательность.</a:t>
            </a: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0" y="260350"/>
            <a:ext cx="1706563" cy="476250"/>
          </a:xfrm>
          <a:prstGeom prst="wedgeRoundRectCallout">
            <a:avLst>
              <a:gd name="adj1" fmla="val 140792"/>
              <a:gd name="adj2" fmla="val -33000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3333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3 набор слов: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l"/>
            <a:r>
              <a:rPr lang="ru-RU" sz="2000"/>
              <a:t>                                      </a:t>
            </a:r>
            <a:r>
              <a:rPr lang="ru-RU" sz="2800" b="1">
                <a:solidFill>
                  <a:srgbClr val="FF0000"/>
                </a:solidFill>
              </a:rPr>
              <a:t>Переживания, чувства.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Бодрость</a:t>
            </a:r>
            <a:r>
              <a:rPr lang="ru-RU" sz="1600">
                <a:solidFill>
                  <a:srgbClr val="0000FF"/>
                </a:solidFill>
              </a:rPr>
              <a:t> </a:t>
            </a:r>
            <a:r>
              <a:rPr lang="ru-RU" sz="1600"/>
              <a:t>— ощущение полноты сил, деятельности, энергии.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Бесстрашие</a:t>
            </a:r>
            <a:r>
              <a:rPr lang="ru-RU" sz="1600">
                <a:solidFill>
                  <a:srgbClr val="0000FF"/>
                </a:solidFill>
              </a:rPr>
              <a:t> </a:t>
            </a:r>
            <a:r>
              <a:rPr lang="ru-RU" sz="1600"/>
              <a:t>— отсутствие страха, храбрость.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Веселость</a:t>
            </a:r>
            <a:r>
              <a:rPr lang="ru-RU" sz="1600"/>
              <a:t> — беззаботно-радостное состояние.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Душевность</a:t>
            </a:r>
            <a:r>
              <a:rPr lang="ru-RU" sz="1600"/>
              <a:t> — искреннее дружелюбие, расположенность к людям.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Милосердие</a:t>
            </a:r>
            <a:r>
              <a:rPr lang="ru-RU" sz="1600"/>
              <a:t> — готовность помочь, простить из сострадания, человеколюбия.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Нежность</a:t>
            </a:r>
            <a:r>
              <a:rPr lang="ru-RU" sz="1600">
                <a:solidFill>
                  <a:srgbClr val="0000FF"/>
                </a:solidFill>
              </a:rPr>
              <a:t> </a:t>
            </a:r>
            <a:r>
              <a:rPr lang="ru-RU" sz="1600"/>
              <a:t>— проявление любви, ласки.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Свободолюбие</a:t>
            </a:r>
            <a:r>
              <a:rPr lang="ru-RU" sz="1600"/>
              <a:t> — любовь и стремление к свободе, независимости.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Сердечность</a:t>
            </a:r>
            <a:r>
              <a:rPr lang="ru-RU" sz="1600"/>
              <a:t> — задушевность, искренность в отношениях.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Страстность</a:t>
            </a:r>
            <a:r>
              <a:rPr lang="ru-RU" sz="1600"/>
              <a:t> — способность целиком отдаваться увлечению.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Стыдливость</a:t>
            </a:r>
            <a:r>
              <a:rPr lang="ru-RU" sz="1600"/>
              <a:t> — способность испытывать чувство стыда.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Взволнованность</a:t>
            </a:r>
            <a:r>
              <a:rPr lang="ru-RU" sz="1600"/>
              <a:t>— мера переживания, душевное беспокойство.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Восторженность</a:t>
            </a:r>
            <a:r>
              <a:rPr lang="ru-RU" sz="1600"/>
              <a:t> — большой подъем чувств, восторг, восхищение.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Жалостливость</a:t>
            </a:r>
            <a:r>
              <a:rPr lang="ru-RU" sz="1600"/>
              <a:t> — склонность к чувству жалости, состраданию.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Жизнерадостность</a:t>
            </a:r>
            <a:r>
              <a:rPr lang="ru-RU" sz="1600"/>
              <a:t> — постоянство чувства радости, отсутствие уныния.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Любвеобильность</a:t>
            </a:r>
            <a:r>
              <a:rPr lang="ru-RU" sz="1600"/>
              <a:t> — способность сильно и многих любить.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Оптимистичность </a:t>
            </a:r>
            <a:r>
              <a:rPr lang="ru-RU" sz="1600"/>
              <a:t>— жизнерадостное мироощущение, вера в успех.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Сдержанность</a:t>
            </a:r>
            <a:r>
              <a:rPr lang="ru-RU" sz="1600"/>
              <a:t> — способность удержать себя от проявления чувств.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Удовлетворенность</a:t>
            </a:r>
            <a:r>
              <a:rPr lang="ru-RU" sz="1600"/>
              <a:t> — ощущение удовольствия от исполнения желаний.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Хладнокровность</a:t>
            </a:r>
            <a:r>
              <a:rPr lang="ru-RU" sz="1600"/>
              <a:t> — способность сохранять спокойствие и выдержку.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FF"/>
                </a:solidFill>
              </a:rPr>
              <a:t>Чувствительность</a:t>
            </a:r>
            <a:r>
              <a:rPr lang="ru-RU" sz="1600"/>
              <a:t> — легкость возникновения переживаний, чувств, повышенная восприимчивость к воздействиям извне.</a:t>
            </a: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0" y="260350"/>
            <a:ext cx="1706563" cy="404813"/>
          </a:xfrm>
          <a:prstGeom prst="wedgeRoundRectCallout">
            <a:avLst>
              <a:gd name="adj1" fmla="val 127116"/>
              <a:gd name="adj2" fmla="val -41370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2603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4 набор слов: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50825" y="1557338"/>
            <a:ext cx="8642350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74638"/>
            <a:ext cx="8218487" cy="850900"/>
          </a:xfrm>
        </p:spPr>
        <p:txBody>
          <a:bodyPr/>
          <a:lstStyle/>
          <a:p>
            <a:r>
              <a:rPr lang="ru-RU" sz="2400">
                <a:solidFill>
                  <a:srgbClr val="FF0000"/>
                </a:solidFill>
                <a:cs typeface="Arial" charset="0"/>
              </a:rPr>
              <a:t>2 этап выполнения задания: </a:t>
            </a:r>
            <a:r>
              <a:rPr lang="ru-RU" sz="1600"/>
              <a:t>Внимательно рассмотрите качества личности, выписанные вами из первого набора, и найдите среди них такие, которыми вы обладаете реально. Подчеркните эти качества. Теперь переходите ко второму, третьему, четвёртому набору качеств.</a:t>
            </a:r>
            <a:endParaRPr lang="ru-RU" sz="400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557338"/>
            <a:ext cx="4176712" cy="21859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          Поведение. </a:t>
            </a: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250825" y="3938588"/>
            <a:ext cx="4244975" cy="244316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          Деятельность</a:t>
            </a:r>
            <a:r>
              <a:rPr lang="ru-RU" sz="1800"/>
              <a:t>.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716463" y="3933825"/>
            <a:ext cx="4038600" cy="25193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            Переживания, чувства.</a:t>
            </a:r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50825" y="378936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572000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85" name="Oval 9"/>
          <p:cNvSpPr>
            <a:spLocks noChangeArrowheads="1"/>
          </p:cNvSpPr>
          <p:nvPr/>
        </p:nvSpPr>
        <p:spPr bwMode="auto">
          <a:xfrm>
            <a:off x="395288" y="162877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3786" name="Oval 10"/>
          <p:cNvSpPr>
            <a:spLocks noChangeArrowheads="1"/>
          </p:cNvSpPr>
          <p:nvPr/>
        </p:nvSpPr>
        <p:spPr bwMode="auto">
          <a:xfrm>
            <a:off x="395288" y="38608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3787" name="Oval 11"/>
          <p:cNvSpPr>
            <a:spLocks noChangeArrowheads="1"/>
          </p:cNvSpPr>
          <p:nvPr/>
        </p:nvSpPr>
        <p:spPr bwMode="auto">
          <a:xfrm>
            <a:off x="4643438" y="38608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4643438" y="162877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3" name="Object 1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2205038"/>
          <a:ext cx="4194175" cy="107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1116013" y="170021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323850" y="1628775"/>
            <a:ext cx="41767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           Межличностные отношения,</a:t>
            </a:r>
          </a:p>
          <a:p>
            <a:r>
              <a:rPr lang="ru-RU">
                <a:solidFill>
                  <a:srgbClr val="FF0000"/>
                </a:solidFill>
              </a:rPr>
              <a:t>            общение.</a:t>
            </a:r>
          </a:p>
          <a:p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 u="sng">
                <a:solidFill>
                  <a:srgbClr val="0000FF"/>
                </a:solidFill>
              </a:rPr>
              <a:t>Вежливость.</a:t>
            </a:r>
            <a:r>
              <a:rPr lang="ru-RU" b="1">
                <a:solidFill>
                  <a:srgbClr val="0000FF"/>
                </a:solidFill>
              </a:rPr>
              <a:t> Коллективизм.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</a:rPr>
              <a:t>Радушие. </a:t>
            </a:r>
            <a:r>
              <a:rPr lang="ru-RU" b="1" u="sng">
                <a:solidFill>
                  <a:srgbClr val="0000FF"/>
                </a:solidFill>
              </a:rPr>
              <a:t>Чуткость.</a:t>
            </a:r>
            <a:r>
              <a:rPr lang="ru-RU" b="1">
                <a:solidFill>
                  <a:srgbClr val="0000FF"/>
                </a:solidFill>
              </a:rPr>
              <a:t> </a:t>
            </a:r>
            <a:r>
              <a:rPr lang="ru-RU" b="1" u="sng">
                <a:solidFill>
                  <a:srgbClr val="0000FF"/>
                </a:solidFill>
              </a:rPr>
              <a:t>Сочувствие.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Доброжелательность.</a:t>
            </a:r>
            <a:r>
              <a:rPr lang="ru-RU" b="1">
                <a:solidFill>
                  <a:srgbClr val="0000FF"/>
                </a:solidFill>
              </a:rPr>
              <a:t> Приветливость. Общительность.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Справедливость.</a:t>
            </a:r>
            <a:r>
              <a:rPr lang="ru-RU"/>
              <a:t> 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5848350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4716463" y="2133600"/>
            <a:ext cx="4103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FF"/>
                </a:solidFill>
              </a:rPr>
              <a:t>Настойчивость.</a:t>
            </a:r>
            <a:r>
              <a:rPr lang="ru-RU" b="1">
                <a:solidFill>
                  <a:srgbClr val="0000FF"/>
                </a:solidFill>
              </a:rPr>
              <a:t> Активность.</a:t>
            </a:r>
          </a:p>
          <a:p>
            <a:r>
              <a:rPr lang="ru-RU" b="1">
                <a:solidFill>
                  <a:srgbClr val="0000FF"/>
                </a:solidFill>
              </a:rPr>
              <a:t>Коллективизм. </a:t>
            </a:r>
            <a:r>
              <a:rPr lang="ru-RU" b="1" u="sng">
                <a:solidFill>
                  <a:srgbClr val="0000FF"/>
                </a:solidFill>
              </a:rPr>
              <a:t>Смелость</a:t>
            </a:r>
            <a:r>
              <a:rPr lang="ru-RU" b="1">
                <a:solidFill>
                  <a:srgbClr val="0000FF"/>
                </a:solidFill>
              </a:rPr>
              <a:t>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Энергичность.</a:t>
            </a:r>
            <a:r>
              <a:rPr lang="ru-RU" b="1">
                <a:solidFill>
                  <a:srgbClr val="0000FF"/>
                </a:solidFill>
              </a:rPr>
              <a:t> Интеллигентность. Решительность.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Гордость.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Принципиальность.</a:t>
            </a:r>
            <a:r>
              <a:rPr lang="ru-RU" b="1">
                <a:solidFill>
                  <a:srgbClr val="0000FF"/>
                </a:solidFill>
              </a:rPr>
              <a:t> Уравновешенность.</a:t>
            </a:r>
            <a:endParaRPr lang="ru-RU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131127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395288" y="4365625"/>
            <a:ext cx="4176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FF"/>
                </a:solidFill>
              </a:rPr>
              <a:t>Вдумчивость</a:t>
            </a:r>
            <a:r>
              <a:rPr lang="ru-RU" b="1">
                <a:solidFill>
                  <a:srgbClr val="0000FF"/>
                </a:solidFill>
              </a:rPr>
              <a:t>. </a:t>
            </a:r>
            <a:r>
              <a:rPr lang="ru-RU" b="1" u="sng">
                <a:solidFill>
                  <a:srgbClr val="0000FF"/>
                </a:solidFill>
              </a:rPr>
              <a:t>Мастерство.</a:t>
            </a:r>
            <a:r>
              <a:rPr lang="ru-RU" b="1">
                <a:solidFill>
                  <a:srgbClr val="0000FF"/>
                </a:solidFill>
              </a:rPr>
              <a:t> Понятливость. </a:t>
            </a:r>
            <a:r>
              <a:rPr lang="ru-RU" b="1" u="sng">
                <a:solidFill>
                  <a:srgbClr val="0000FF"/>
                </a:solidFill>
              </a:rPr>
              <a:t>Трудолюбие.</a:t>
            </a:r>
            <a:r>
              <a:rPr lang="ru-RU" b="1">
                <a:solidFill>
                  <a:srgbClr val="0000FF"/>
                </a:solidFill>
              </a:rPr>
              <a:t> </a:t>
            </a:r>
            <a:r>
              <a:rPr lang="ru-RU" b="1" u="sng">
                <a:solidFill>
                  <a:srgbClr val="0000FF"/>
                </a:solidFill>
              </a:rPr>
              <a:t>Увлеченность.</a:t>
            </a:r>
            <a:r>
              <a:rPr lang="ru-RU" b="1">
                <a:solidFill>
                  <a:srgbClr val="0000FF"/>
                </a:solidFill>
              </a:rPr>
              <a:t> Аккуратность. </a:t>
            </a:r>
            <a:r>
              <a:rPr lang="ru-RU" b="1" u="sng">
                <a:solidFill>
                  <a:srgbClr val="0000FF"/>
                </a:solidFill>
              </a:rPr>
              <a:t>Находчивость.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</a:rPr>
              <a:t>Исполнительность.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Собранность.</a:t>
            </a:r>
            <a:r>
              <a:rPr lang="ru-RU" b="1">
                <a:solidFill>
                  <a:srgbClr val="0000FF"/>
                </a:solidFill>
              </a:rPr>
              <a:t> Точность.</a:t>
            </a: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4716463" y="4437063"/>
            <a:ext cx="4103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FF"/>
                </a:solidFill>
              </a:rPr>
              <a:t>Бодрость. Веселость.</a:t>
            </a:r>
            <a:r>
              <a:rPr lang="ru-RU" b="1">
                <a:solidFill>
                  <a:srgbClr val="0000FF"/>
                </a:solidFill>
              </a:rPr>
              <a:t> Нежность. </a:t>
            </a:r>
            <a:r>
              <a:rPr lang="ru-RU" b="1" u="sng">
                <a:solidFill>
                  <a:srgbClr val="0000FF"/>
                </a:solidFill>
              </a:rPr>
              <a:t>Страстность.</a:t>
            </a:r>
            <a:r>
              <a:rPr lang="ru-RU" b="1">
                <a:solidFill>
                  <a:srgbClr val="0000FF"/>
                </a:solidFill>
              </a:rPr>
              <a:t> Жалостливость.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</a:rPr>
              <a:t>Оптимистичность. </a:t>
            </a:r>
            <a:r>
              <a:rPr lang="ru-RU" b="1" u="sng">
                <a:solidFill>
                  <a:srgbClr val="0000FF"/>
                </a:solidFill>
              </a:rPr>
              <a:t>Удовлетворенность</a:t>
            </a:r>
            <a:r>
              <a:rPr lang="ru-RU" b="1">
                <a:solidFill>
                  <a:srgbClr val="0000FF"/>
                </a:solidFill>
              </a:rPr>
              <a:t>. </a:t>
            </a:r>
            <a:r>
              <a:rPr lang="ru-RU" b="1" u="sng">
                <a:solidFill>
                  <a:srgbClr val="0000FF"/>
                </a:solidFill>
              </a:rPr>
              <a:t>Чувствительность.</a:t>
            </a:r>
            <a:r>
              <a:rPr lang="ru-RU"/>
              <a:t> </a:t>
            </a:r>
            <a:r>
              <a:rPr lang="ru-RU" b="1" u="sng">
                <a:solidFill>
                  <a:srgbClr val="0000FF"/>
                </a:solidFill>
              </a:rPr>
              <a:t>Сдержанность</a:t>
            </a:r>
            <a:r>
              <a:rPr lang="ru-RU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/>
              <a:t>Подсчёт результатов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/>
              <a:t>1.Подсчитайте, сколько вы нашли у себя реальных качеств (Р) - подчёркнутые слова.</a:t>
            </a:r>
          </a:p>
          <a:p>
            <a:pPr>
              <a:buFontTx/>
              <a:buNone/>
            </a:pPr>
            <a:r>
              <a:rPr lang="ru-RU"/>
              <a:t>2. Подсчитайте количество идеальных качеств (И) - все слова выписанные вами. </a:t>
            </a:r>
          </a:p>
          <a:p>
            <a:pPr>
              <a:buFontTx/>
              <a:buNone/>
            </a:pPr>
            <a:r>
              <a:rPr lang="ru-RU"/>
              <a:t>3. 3атем вычислите их процентное отношение  </a:t>
            </a:r>
            <a:r>
              <a:rPr lang="ru-RU">
                <a:solidFill>
                  <a:srgbClr val="FF0000"/>
                </a:solidFill>
              </a:rPr>
              <a:t>по формуле:  </a:t>
            </a:r>
            <a:r>
              <a:rPr lang="ru-RU" sz="4400" b="1">
                <a:solidFill>
                  <a:srgbClr val="FF0000"/>
                </a:solidFill>
              </a:rPr>
              <a:t>С=Р</a:t>
            </a:r>
            <a:r>
              <a:rPr lang="en-US" sz="4400" b="1">
                <a:solidFill>
                  <a:srgbClr val="FF0000"/>
                </a:solidFill>
                <a:cs typeface="Arial" charset="0"/>
              </a:rPr>
              <a:t>÷</a:t>
            </a:r>
            <a:r>
              <a:rPr lang="ru-RU" sz="4400" b="1">
                <a:solidFill>
                  <a:srgbClr val="FF0000"/>
                </a:solidFill>
              </a:rPr>
              <a:t>И</a:t>
            </a:r>
            <a:r>
              <a:rPr lang="en-US" sz="4400" b="1">
                <a:solidFill>
                  <a:srgbClr val="FF0000"/>
                </a:solidFill>
                <a:cs typeface="Arial" charset="0"/>
              </a:rPr>
              <a:t>×</a:t>
            </a:r>
            <a:r>
              <a:rPr lang="ru-RU" sz="4400" b="1">
                <a:solidFill>
                  <a:srgbClr val="FF0000"/>
                </a:solidFill>
                <a:cs typeface="Arial" charset="0"/>
              </a:rPr>
              <a:t>100%=</a:t>
            </a:r>
            <a:endParaRPr lang="en-US" sz="4400" b="1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ru-RU">
                <a:solidFill>
                  <a:srgbClr val="FF0000"/>
                </a:solidFill>
              </a:rPr>
              <a:t>   </a:t>
            </a:r>
            <a:r>
              <a:rPr lang="ru-RU">
                <a:solidFill>
                  <a:srgbClr val="0000FF"/>
                </a:solidFill>
              </a:rPr>
              <a:t>ПРИМЕР:  С = 22 </a:t>
            </a:r>
            <a:r>
              <a:rPr lang="en-US">
                <a:solidFill>
                  <a:srgbClr val="0000FF"/>
                </a:solidFill>
                <a:cs typeface="Arial" charset="0"/>
              </a:rPr>
              <a:t>÷</a:t>
            </a:r>
            <a:r>
              <a:rPr lang="ru-RU">
                <a:solidFill>
                  <a:srgbClr val="0000FF"/>
                </a:solidFill>
              </a:rPr>
              <a:t> 38 </a:t>
            </a:r>
            <a:r>
              <a:rPr lang="en-US">
                <a:solidFill>
                  <a:srgbClr val="0000FF"/>
                </a:solidFill>
                <a:cs typeface="Arial" charset="0"/>
              </a:rPr>
              <a:t>×</a:t>
            </a:r>
            <a:r>
              <a:rPr lang="ru-RU">
                <a:solidFill>
                  <a:srgbClr val="0000FF"/>
                </a:solidFill>
              </a:rPr>
              <a:t> 100%=57%</a:t>
            </a:r>
          </a:p>
          <a:p>
            <a:pPr>
              <a:buFontTx/>
              <a:buNone/>
            </a:pPr>
            <a:r>
              <a:rPr lang="ru-RU"/>
              <a:t>4.Результаты сопоставьте с оценочной шкалой.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Оценочная шкала</a:t>
            </a:r>
          </a:p>
        </p:txBody>
      </p:sp>
      <p:graphicFrame>
        <p:nvGraphicFramePr>
          <p:cNvPr id="213225" name="Group 23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172075"/>
        </p:xfrm>
        <a:graphic>
          <a:graphicData uri="http://schemas.openxmlformats.org/drawingml/2006/table">
            <a:tbl>
              <a:tblPr/>
              <a:tblGrid>
                <a:gridCol w="1057275"/>
                <a:gridCol w="1211263"/>
                <a:gridCol w="863600"/>
                <a:gridCol w="863600"/>
                <a:gridCol w="1655762"/>
                <a:gridCol w="865188"/>
                <a:gridCol w="1008062"/>
                <a:gridCol w="16192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 самооценки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Неадекватно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Ниже среднего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Выше среднего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Неадекватно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Мужчи-ны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11-34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46-54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55-63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64-66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Женщи-ны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38-46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47-56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57-65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66-68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Неадекватные уровни: Самооценка ниже реальных возможностей личности. Обычно это приводит к неуверенности в себе, робости и отсутствию дерзаний, невозможности реализовать свои способности.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Адекватный уровнь:человек уважает себя, но знает свои слабые стороны и стремится к самосовершенствованию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Адекватные уровни: (человек заслуженно ценит, уважает себя, доволен собой)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Неадекватный уровень: человек идеализирует образ своей личности и возможностей.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99350" cy="1143000"/>
          </a:xfrm>
        </p:spPr>
        <p:txBody>
          <a:bodyPr/>
          <a:lstStyle/>
          <a:p>
            <a:r>
              <a:rPr lang="ru-RU" sz="3200"/>
              <a:t>Рекомендации учащимся с неадекватной  самооценкой (заниженной и завышенной)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420938"/>
            <a:ext cx="7210425" cy="3773487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ru-RU" sz="2800"/>
              <a:t>Рекомендации учащимся при завышенной самооценке:</a:t>
            </a:r>
          </a:p>
          <a:p>
            <a:r>
              <a:rPr lang="ru-RU" sz="2800"/>
              <a:t>Упражнения по коррекции завышенной самооценки:</a:t>
            </a:r>
          </a:p>
          <a:p>
            <a:r>
              <a:rPr lang="ru-RU" sz="2800"/>
              <a:t>Рекомендации учащимся с заниженной самооценкой:</a:t>
            </a:r>
          </a:p>
          <a:p>
            <a:r>
              <a:rPr lang="ru-RU" sz="2800"/>
              <a:t>Упражнения по коррекции заниженной самооценки:</a:t>
            </a:r>
            <a:br>
              <a:rPr lang="ru-RU" sz="2800"/>
            </a:br>
            <a:endParaRPr lang="ru-RU" sz="2800"/>
          </a:p>
        </p:txBody>
      </p:sp>
      <p:pic>
        <p:nvPicPr>
          <p:cNvPr id="235526" name="Picture 6" descr="020b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260350"/>
            <a:ext cx="1465263" cy="1160463"/>
          </a:xfrm>
          <a:noFill/>
          <a:ln/>
        </p:spPr>
      </p:pic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3059113" y="1773238"/>
            <a:ext cx="2227262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Работа психолога</a:t>
            </a:r>
          </a:p>
        </p:txBody>
      </p:sp>
      <p:sp>
        <p:nvSpPr>
          <p:cNvPr id="235529" name="Rectangle 9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u="sng"/>
              <a:t>Как развивать способности</a:t>
            </a: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Профпригодность</a:t>
            </a:r>
            <a:r>
              <a:rPr lang="ru-RU" sz="2000"/>
              <a:t> – соответствие данных личности требованиям выбираемой профессии. Это гармония человека и его дела. Пригодность к профессии характеризуют такие показатели, как успешность овладения профессией и удовлетворенность человека трудом..</a:t>
            </a:r>
          </a:p>
          <a:p>
            <a:pPr>
              <a:lnSpc>
                <a:spcPct val="80000"/>
              </a:lnSpc>
            </a:pPr>
            <a:r>
              <a:rPr lang="ru-RU" sz="2000"/>
              <a:t>В основе успешности овладения профессией лежат, прежде всего, способности индивида, под которыми понимают такие индивидуально-психологические особенности человека, которые помогают ему добиваться успеха в какой-либо деятельности, но не сводятся к знаниям, умениям, навыкам.</a:t>
            </a:r>
          </a:p>
          <a:p>
            <a:pPr>
              <a:lnSpc>
                <a:spcPct val="80000"/>
              </a:lnSpc>
            </a:pPr>
            <a:r>
              <a:rPr lang="ru-RU" sz="2000"/>
              <a:t>Способности могут быть связаны с познавательными процессами (внимание</a:t>
            </a:r>
            <a:r>
              <a:rPr lang="ru-RU" sz="2000" b="1"/>
              <a:t>, </a:t>
            </a:r>
            <a:r>
              <a:rPr lang="ru-RU" sz="2000"/>
              <a:t>память, мышление, воображение), а также с координацией движений</a:t>
            </a:r>
            <a:r>
              <a:rPr lang="ru-RU" sz="2000" b="1"/>
              <a:t>.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Внимание.</a:t>
            </a:r>
            <a:br>
              <a:rPr lang="ru-RU" sz="4000" b="1"/>
            </a:br>
            <a:r>
              <a:rPr lang="ru-RU" sz="2000"/>
              <a:t>Внимание – это направленность и сосредоточение сознания на объекте, что обеспечивает особо ясное его отражение.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763713" y="0"/>
            <a:ext cx="2808287" cy="259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067175" y="0"/>
            <a:ext cx="2808288" cy="259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987675" y="1557338"/>
            <a:ext cx="2808288" cy="2592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НАДО ли выбирать эту профессию?</a:t>
            </a:r>
            <a:br>
              <a:rPr lang="ru-RU" sz="4000"/>
            </a:br>
            <a:endParaRPr lang="ru-RU" sz="4000"/>
          </a:p>
        </p:txBody>
      </p:sp>
      <p:sp>
        <p:nvSpPr>
          <p:cNvPr id="2663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140200" y="3500438"/>
            <a:ext cx="4645025" cy="1081087"/>
          </a:xfrm>
          <a:solidFill>
            <a:srgbClr val="0000FF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Знание потребностей на рынке труда.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132138" y="2349500"/>
            <a:ext cx="2420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/>
              <a:t>НАДО</a:t>
            </a:r>
          </a:p>
        </p:txBody>
      </p:sp>
      <p:pic>
        <p:nvPicPr>
          <p:cNvPr id="26634" name="Picture 10" descr="BD06670_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8463" y="4149725"/>
            <a:ext cx="2078037" cy="2085975"/>
          </a:xfrm>
          <a:noFill/>
          <a:ln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484438" y="5373688"/>
            <a:ext cx="6357937" cy="12001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r>
              <a:rPr lang="ru-RU"/>
              <a:t>Обществу нужны специалисты всех профессий, одних специалистов нужно больше, других меньше. Поэтому, выбирая профессию, желательно согласовывать свой выбор с потребностью общества в кадрах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Память</a:t>
            </a:r>
            <a:br>
              <a:rPr lang="ru-RU" b="1"/>
            </a:br>
            <a:endParaRPr lang="ru-RU" sz="200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/>
              <a:t>Память </a:t>
            </a:r>
            <a:r>
              <a:rPr lang="ru-RU" sz="1400"/>
              <a:t>– отражение опыта прошлого путём запоминания, сохранения и воспроизведения. Это наша способность запоминать то, что видим, слышим, говорим, делаем. Способность сохранять все это и в нужный момент вспоминать, т. е. узнавать или воспроизводить то, что раньше запоминалось.. Запоминание, сохранение, узнавание и воспроизведение - это те главные процессы памяти, которые обеспечивают ее работу.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Мышление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Мышление </a:t>
            </a:r>
            <a:r>
              <a:rPr lang="ru-RU"/>
              <a:t>– обобщённое и опосредованное отражение действительности в общих связях и закономерностях.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Воображение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Воображение</a:t>
            </a:r>
            <a:r>
              <a:rPr lang="ru-RU" sz="2800"/>
              <a:t> – создание новых образов, которых не было в прежнем опыте человека. Это мысленное воспроизведение чего-либо или кого-либо, фантазия. Оно тесно связано с мышлением, т.к. образ и мысль всегда выступают в единстве. Воображение способствует предвосхищению будущего и как бы оживляет прошлое. Воображение порождено трудовой деятельностью человека и развивается на ее основе.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Координация движений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Слово координация означает “согласование”. Координация движений имеет большое значение для многих видов трудовой деятельности. Прежде всего, это точность, соразмерность, способность правильно рассчитать силу, направленность, скорость движения, расстояние. Развивать качества, связанные с координацией движения, можно разными путями и средствами. Хорошо, например, развивать координацию движений в процессе лепки, рисования, вязания.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r>
              <a:rPr lang="ru-RU" sz="2000" b="1"/>
              <a:t>Опросник профессиональных предпочтений (ОПП) по известной теории профессионального выбора, разработанной американским профессором Дж.Холландом.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/>
              <a:t>Сущность теории Дж.Холланда:</a:t>
            </a:r>
          </a:p>
          <a:p>
            <a:pPr>
              <a:lnSpc>
                <a:spcPct val="90000"/>
              </a:lnSpc>
            </a:pPr>
            <a:r>
              <a:rPr lang="ru-RU" sz="2000"/>
              <a:t> Большинство людей могут быть отнесены к одному из 6 типов: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Реалистическому (Р-типу),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Исследовательскому (И-типу),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Артистическому (А-типу),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Социальному (С-типу),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Предпринимательскому (П-типу)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</a:rPr>
              <a:t> Конвенциональному ( К-типу). </a:t>
            </a:r>
          </a:p>
          <a:p>
            <a:pPr>
              <a:lnSpc>
                <a:spcPct val="90000"/>
              </a:lnSpc>
            </a:pPr>
            <a:r>
              <a:rPr lang="ru-RU" sz="2000"/>
              <a:t>Итак, люди занятые в профессии, соответствующей их типу и находящиеся в своем социальном окружении, более удовлетворены своей карьерой, работают с максимальной эффективностью и ценятся в своих организациях. </a:t>
            </a:r>
          </a:p>
          <a:p>
            <a:pPr>
              <a:lnSpc>
                <a:spcPct val="90000"/>
              </a:lnSpc>
            </a:pPr>
            <a:endParaRPr lang="ru-RU" sz="3600"/>
          </a:p>
        </p:txBody>
      </p:sp>
      <p:pic>
        <p:nvPicPr>
          <p:cNvPr id="180232" name="Picture 8" descr="020b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380288" y="404813"/>
            <a:ext cx="1393825" cy="1103312"/>
          </a:xfrm>
          <a:noFill/>
          <a:ln/>
        </p:spPr>
      </p:pic>
      <p:sp>
        <p:nvSpPr>
          <p:cNvPr id="180234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549275"/>
            <a:ext cx="8467725" cy="863600"/>
          </a:xfrm>
          <a:noFill/>
          <a:ln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Тема: Куда пойти учиться?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492375"/>
            <a:ext cx="7210425" cy="30241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/>
              <a:t>ОСНОВНЫЕ ВОПРОСЫ</a:t>
            </a:r>
          </a:p>
          <a:p>
            <a:r>
              <a:rPr lang="ru-RU" sz="2400"/>
              <a:t>Высшие учебные заведения</a:t>
            </a:r>
          </a:p>
          <a:p>
            <a:r>
              <a:rPr lang="ru-RU" sz="2400"/>
              <a:t>Средние специальные учебные заведения</a:t>
            </a:r>
          </a:p>
          <a:p>
            <a:r>
              <a:rPr lang="ru-RU" sz="2400"/>
              <a:t>Предметы необходимые для поступления</a:t>
            </a:r>
          </a:p>
          <a:p>
            <a:r>
              <a:rPr lang="ru-RU" sz="2400"/>
              <a:t>Служба занятости</a:t>
            </a:r>
          </a:p>
          <a:p>
            <a:r>
              <a:rPr lang="ru-RU" sz="2400"/>
              <a:t>Исследовательские проектные работы</a:t>
            </a:r>
          </a:p>
          <a:p>
            <a:endParaRPr lang="ru-RU" sz="2400"/>
          </a:p>
        </p:txBody>
      </p:sp>
      <p:pic>
        <p:nvPicPr>
          <p:cNvPr id="188422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8497888" cy="720725"/>
          </a:xfrm>
          <a:noFill/>
          <a:ln/>
        </p:spPr>
      </p:pic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95288" y="1412875"/>
            <a:ext cx="8048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Тема: Куда пойти работать?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424862" cy="1254125"/>
          </a:xfrm>
          <a:noFill/>
          <a:ln/>
        </p:spPr>
      </p:pic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Статистика</a:t>
            </a:r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038600" cy="4525963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/>
              <a:t>Промышленность </a:t>
            </a:r>
          </a:p>
          <a:p>
            <a:pPr>
              <a:lnSpc>
                <a:spcPct val="90000"/>
              </a:lnSpc>
            </a:pPr>
            <a:r>
              <a:rPr lang="ru-RU" sz="2000"/>
              <a:t>В Гомеле действует 110 промышленных предприятий различных форм собственности. В том числе по районам города:</a:t>
            </a:r>
          </a:p>
          <a:p>
            <a:pPr>
              <a:lnSpc>
                <a:spcPct val="90000"/>
              </a:lnSpc>
            </a:pPr>
            <a:r>
              <a:rPr lang="ru-RU" sz="2000"/>
              <a:t>Центральный район- 20 предприятий;</a:t>
            </a:r>
          </a:p>
          <a:p>
            <a:pPr>
              <a:lnSpc>
                <a:spcPct val="90000"/>
              </a:lnSpc>
            </a:pPr>
            <a:r>
              <a:rPr lang="ru-RU" sz="2000"/>
              <a:t>Железнодорожный район- 36 предприятий;</a:t>
            </a:r>
          </a:p>
          <a:p>
            <a:pPr>
              <a:lnSpc>
                <a:spcPct val="90000"/>
              </a:lnSpc>
            </a:pPr>
            <a:r>
              <a:rPr lang="ru-RU" sz="2000"/>
              <a:t>Новобелицкий район- 18 предприятий;</a:t>
            </a:r>
          </a:p>
          <a:p>
            <a:pPr>
              <a:lnSpc>
                <a:spcPct val="90000"/>
              </a:lnSpc>
            </a:pPr>
            <a:r>
              <a:rPr lang="ru-RU" sz="2000"/>
              <a:t>Советский район- 36 предприятий.</a:t>
            </a:r>
          </a:p>
        </p:txBody>
      </p:sp>
      <p:sp>
        <p:nvSpPr>
          <p:cNvPr id="24986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44675"/>
            <a:ext cx="4038600" cy="2189163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/>
              <a:t>Строительство </a:t>
            </a:r>
          </a:p>
          <a:p>
            <a:pPr>
              <a:lnSpc>
                <a:spcPct val="90000"/>
              </a:lnSpc>
            </a:pPr>
            <a:r>
              <a:rPr lang="ru-RU" sz="2000"/>
              <a:t>В городе работает 92 строительно-монтажных и 13 ремонтно-строительных организаций подрядных организаций, 13 проектно-изыскательных организаций. </a:t>
            </a:r>
          </a:p>
        </p:txBody>
      </p:sp>
      <p:pic>
        <p:nvPicPr>
          <p:cNvPr id="249865" name="Picture 9" descr="020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60350"/>
            <a:ext cx="146526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0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53961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716463" y="1700213"/>
            <a:ext cx="4038600" cy="2185987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2000" b="1"/>
              <a:t>Бытовое обслуживание</a:t>
            </a:r>
            <a:r>
              <a:rPr lang="ru-RU" sz="2000"/>
              <a:t> </a:t>
            </a:r>
            <a:r>
              <a:rPr lang="ru-RU" sz="2000" b="1"/>
              <a:t>населения </a:t>
            </a:r>
          </a:p>
          <a:p>
            <a:r>
              <a:rPr lang="ru-RU" sz="2000"/>
              <a:t>В Гомеле работает 316 ателье (цехов, мастерских) по бытовому обслуживанию населения. </a:t>
            </a:r>
          </a:p>
        </p:txBody>
      </p:sp>
      <p:sp>
        <p:nvSpPr>
          <p:cNvPr id="253962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323850" y="3644900"/>
            <a:ext cx="4038600" cy="2519363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2000" b="1"/>
              <a:t>Городской транспорт </a:t>
            </a:r>
          </a:p>
          <a:p>
            <a:r>
              <a:rPr lang="ru-RU" sz="2000"/>
              <a:t>В Гомеле функционирует 20 троллейбусная и 33 автобусных маршрутов, на которых работает 177 троллейбусов и 156 автобусов </a:t>
            </a:r>
          </a:p>
        </p:txBody>
      </p:sp>
      <p:sp>
        <p:nvSpPr>
          <p:cNvPr id="253963" name="Rectangle 11"/>
          <p:cNvSpPr>
            <a:spLocks noGrp="1" noChangeArrowheads="1"/>
          </p:cNvSpPr>
          <p:nvPr>
            <p:ph sz="quarter" idx="4"/>
          </p:nvPr>
        </p:nvSpPr>
        <p:spPr>
          <a:xfrm>
            <a:off x="4643438" y="4365625"/>
            <a:ext cx="4038600" cy="18669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2000" b="1"/>
              <a:t>Охрана здоровья</a:t>
            </a:r>
          </a:p>
          <a:p>
            <a:r>
              <a:rPr lang="ru-RU" sz="2000"/>
              <a:t>В подчинении Гомельского городского отдела здравоохранения находится 40 медицинских учреждений. 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73238"/>
            <a:ext cx="4038600" cy="1108075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/>
              <a:t>Банковское дело</a:t>
            </a:r>
            <a:r>
              <a:rPr lang="ru-RU" sz="2000"/>
              <a:t> </a:t>
            </a:r>
          </a:p>
          <a:p>
            <a:pPr>
              <a:lnSpc>
                <a:spcPct val="80000"/>
              </a:lnSpc>
            </a:pPr>
            <a:r>
              <a:rPr lang="ru-RU" sz="2000"/>
              <a:t>В Гомеле насчитывается 15 банковских структур, среди которых: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253964" name="Picture 12"/>
          <p:cNvPicPr>
            <a:picLocks noChangeAspect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86800" cy="909638"/>
          </a:xfr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3348038" y="333375"/>
            <a:ext cx="330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79388" y="1484313"/>
            <a:ext cx="4438650" cy="24765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2000" b="1"/>
              <a:t>Городская служба скорой</a:t>
            </a:r>
            <a:r>
              <a:rPr lang="ru-RU" sz="2000"/>
              <a:t> </a:t>
            </a:r>
            <a:r>
              <a:rPr lang="ru-RU" sz="2000" b="1"/>
              <a:t>медицинской помощи</a:t>
            </a:r>
            <a:r>
              <a:rPr lang="ru-RU" sz="2000"/>
              <a:t> имеет 7 станций (подстанций):</a:t>
            </a:r>
          </a:p>
          <a:p>
            <a:r>
              <a:rPr lang="ru-RU" sz="2000"/>
              <a:t>Центральный район - 1, </a:t>
            </a:r>
          </a:p>
          <a:p>
            <a:r>
              <a:rPr lang="ru-RU" sz="2000"/>
              <a:t>Железнодорожный район - 3, </a:t>
            </a:r>
          </a:p>
          <a:p>
            <a:r>
              <a:rPr lang="ru-RU" sz="2000"/>
              <a:t>Советский - 2, </a:t>
            </a:r>
          </a:p>
          <a:p>
            <a:r>
              <a:rPr lang="ru-RU" sz="2000"/>
              <a:t>Новобелицкий -1. 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895850" y="1484313"/>
            <a:ext cx="3924300" cy="5113337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1800" b="1"/>
              <a:t>В Гомеле 7 высших учебных заведений: </a:t>
            </a:r>
          </a:p>
          <a:p>
            <a:r>
              <a:rPr lang="ru-RU" sz="1600"/>
              <a:t>Гомельский государственный университет имени Ф.Скорины, </a:t>
            </a:r>
          </a:p>
          <a:p>
            <a:r>
              <a:rPr lang="ru-RU" sz="1600"/>
              <a:t>Белорусский государственный университет транспорта, </a:t>
            </a:r>
          </a:p>
          <a:p>
            <a:r>
              <a:rPr lang="ru-RU" sz="1600"/>
              <a:t>Гомельский государственный технический университет имени П.В.Сухого, </a:t>
            </a:r>
          </a:p>
          <a:p>
            <a:r>
              <a:rPr lang="ru-RU" sz="1600"/>
              <a:t>Белорусский торгово-экономический университет потребительской кооперации, </a:t>
            </a:r>
          </a:p>
          <a:p>
            <a:r>
              <a:rPr lang="ru-RU" sz="1600"/>
              <a:t>Гомельский государственный медицинский институт, </a:t>
            </a:r>
          </a:p>
          <a:p>
            <a:r>
              <a:rPr lang="ru-RU" sz="1600"/>
              <a:t>Международный институт трудовых и социальных отношений Гомельский филиал, </a:t>
            </a:r>
          </a:p>
          <a:p>
            <a:r>
              <a:rPr lang="ru-RU" sz="1600"/>
              <a:t>Гомельское высшее командно-инженерное училище МЧС РБ. </a:t>
            </a:r>
          </a:p>
        </p:txBody>
      </p:sp>
      <p:sp>
        <p:nvSpPr>
          <p:cNvPr id="2570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23850" y="4292600"/>
            <a:ext cx="4038600" cy="2187575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ru-RU" sz="2000" b="1"/>
              <a:t>Культура </a:t>
            </a:r>
          </a:p>
          <a:p>
            <a:r>
              <a:rPr lang="ru-RU" sz="2000"/>
              <a:t>На территории Гомеля расположено более 80 учреждений культуры различной ведомственной принадлежности. </a:t>
            </a:r>
          </a:p>
        </p:txBody>
      </p:sp>
      <p:sp>
        <p:nvSpPr>
          <p:cNvPr id="25703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508625" y="2997200"/>
            <a:ext cx="4038600" cy="2187575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257033" name="Picture 9"/>
          <p:cNvPicPr>
            <a:picLocks noChangeAspect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29600" cy="1008063"/>
          </a:xfrm>
          <a:noFill/>
          <a:ln/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3276600" y="333375"/>
            <a:ext cx="330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600"/>
              <a:t>Международный институт трудовых и социальных отношений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39750" y="1844675"/>
            <a:ext cx="3311525" cy="10795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адрес: Гомель, </a:t>
            </a:r>
          </a:p>
          <a:p>
            <a:pPr>
              <a:buFontTx/>
              <a:buNone/>
            </a:pPr>
            <a:r>
              <a:rPr lang="ru-RU" sz="2400"/>
              <a:t>пр-т Октября, 46а.</a:t>
            </a:r>
          </a:p>
        </p:txBody>
      </p:sp>
      <p:pic>
        <p:nvPicPr>
          <p:cNvPr id="196613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628775"/>
            <a:ext cx="4759325" cy="2576513"/>
          </a:xfrm>
          <a:ln w="38100">
            <a:solidFill>
              <a:schemeClr val="tx1"/>
            </a:solidFill>
          </a:ln>
        </p:spPr>
      </p:pic>
      <p:sp>
        <p:nvSpPr>
          <p:cNvPr id="19661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250825" y="3429000"/>
            <a:ext cx="4392613" cy="3201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/>
              <a:t>Специальности:</a:t>
            </a:r>
          </a:p>
          <a:p>
            <a:pPr>
              <a:buFontTx/>
              <a:buNone/>
            </a:pPr>
            <a:r>
              <a:rPr lang="ru-RU" sz="1800">
                <a:cs typeface="Arial" charset="0"/>
              </a:rPr>
              <a:t>●</a:t>
            </a:r>
            <a:r>
              <a:rPr lang="ru-RU" sz="1800"/>
              <a:t>Экономика и управление на предприятии (квалификация – экономист-менеджер) </a:t>
            </a:r>
          </a:p>
          <a:p>
            <a:pPr>
              <a:buFontTx/>
              <a:buNone/>
            </a:pPr>
            <a:r>
              <a:rPr lang="ru-RU" sz="1800">
                <a:cs typeface="Arial" charset="0"/>
              </a:rPr>
              <a:t>●</a:t>
            </a:r>
            <a:r>
              <a:rPr lang="ru-RU" sz="1800"/>
              <a:t>Маркетинг  (квалификация – маркетолог- экономист) </a:t>
            </a:r>
          </a:p>
          <a:p>
            <a:pPr>
              <a:buFontTx/>
              <a:buNone/>
            </a:pPr>
            <a:r>
              <a:rPr lang="ru-RU" sz="1800">
                <a:cs typeface="Arial" charset="0"/>
              </a:rPr>
              <a:t>●</a:t>
            </a:r>
            <a:r>
              <a:rPr lang="ru-RU" sz="1800"/>
              <a:t>Финансы и кредит  (квалификация – экономист) </a:t>
            </a:r>
          </a:p>
          <a:p>
            <a:pPr>
              <a:buFontTx/>
              <a:buNone/>
            </a:pPr>
            <a:r>
              <a:rPr lang="ru-RU" sz="1800">
                <a:cs typeface="Arial" charset="0"/>
              </a:rPr>
              <a:t>●</a:t>
            </a:r>
            <a:r>
              <a:rPr lang="ru-RU" sz="1800"/>
              <a:t>Правоведение (квалификация – юрист)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572000" y="4437063"/>
            <a:ext cx="4038600" cy="1916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/>
              <a:t>Централизованно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е тестирование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1800"/>
              <a:t>Белорусский язык или русский язык,  математика, иностранные языки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7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76250"/>
            <a:ext cx="7489825" cy="865188"/>
          </a:xfrm>
          <a:noFill/>
          <a:ln/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Труд и профессия</a:t>
            </a:r>
            <a:r>
              <a:rPr lang="ru-RU"/>
              <a:t> </a:t>
            </a:r>
          </a:p>
        </p:txBody>
      </p:sp>
      <p:sp>
        <p:nvSpPr>
          <p:cNvPr id="27648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/>
              <a:t>Труд общекультурное явление.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3600"/>
              <a:t>Гомельский инженерный институт МЧС Республики Беларусь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246023, Гомельская область, г. Гомель, ул. Речицкое шоссе, 35 а</a:t>
            </a:r>
          </a:p>
        </p:txBody>
      </p:sp>
      <p:pic>
        <p:nvPicPr>
          <p:cNvPr id="198661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l="3577" t="17792" r="3734" b="21959"/>
          <a:stretch>
            <a:fillRect/>
          </a:stretch>
        </p:blipFill>
        <p:spPr>
          <a:xfrm>
            <a:off x="4356100" y="1341438"/>
            <a:ext cx="4464050" cy="2592387"/>
          </a:xfrm>
          <a:ln w="38100">
            <a:solidFill>
              <a:schemeClr val="tx1"/>
            </a:solidFill>
          </a:ln>
        </p:spPr>
      </p:pic>
      <p:sp>
        <p:nvSpPr>
          <p:cNvPr id="19866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57200" y="3284538"/>
            <a:ext cx="4038600" cy="28416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Специальность:</a:t>
            </a:r>
          </a:p>
          <a:p>
            <a:pPr>
              <a:buFontTx/>
              <a:buNone/>
            </a:pPr>
            <a:r>
              <a:rPr lang="ru-RU" sz="2400"/>
              <a:t>Предупреждение и ликвидация чрезвычайных ситуаций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284663" y="3938588"/>
            <a:ext cx="4535487" cy="2730500"/>
          </a:xfrm>
        </p:spPr>
        <p:txBody>
          <a:bodyPr/>
          <a:lstStyle/>
          <a:p>
            <a:r>
              <a:rPr lang="ru-RU" sz="1800"/>
              <a:t>белорусский (русский) язык </a:t>
            </a:r>
          </a:p>
          <a:p>
            <a:r>
              <a:rPr lang="ru-RU" sz="1800"/>
              <a:t>(централизованное тестирование);</a:t>
            </a:r>
          </a:p>
          <a:p>
            <a:r>
              <a:rPr lang="ru-RU" sz="1800"/>
              <a:t>- физика (централизованное тестирование);</a:t>
            </a:r>
          </a:p>
          <a:p>
            <a:r>
              <a:rPr lang="ru-RU" sz="1800"/>
              <a:t>- математика (централизованное тестирование);</a:t>
            </a:r>
          </a:p>
          <a:p>
            <a:r>
              <a:rPr lang="ru-RU" sz="1800"/>
              <a:t>- профессиональный отбор по физической подготовленности (зачет).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Гомельский государственный </a:t>
            </a:r>
            <a:br>
              <a:rPr lang="ru-RU" sz="4000"/>
            </a:br>
            <a:r>
              <a:rPr lang="ru-RU" sz="4000"/>
              <a:t>       аграрно-экономический колледж</a:t>
            </a:r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на базе среднего образования по специальностям: «Бухгалтерский учет, анализ и контроль» со сроком обучения 2 года 3 месяцев </a:t>
            </a:r>
          </a:p>
          <a:p>
            <a:pPr>
              <a:lnSpc>
                <a:spcPct val="90000"/>
              </a:lnSpc>
            </a:pPr>
            <a:r>
              <a:rPr lang="ru-RU" sz="2400"/>
              <a:t>«Экономика и организация производства» со сроком обучения 2 года 6 месяцев</a:t>
            </a:r>
          </a:p>
        </p:txBody>
      </p:sp>
      <p:sp>
        <p:nvSpPr>
          <p:cNvPr id="246793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Основные предметы:</a:t>
            </a:r>
          </a:p>
          <a:p>
            <a:r>
              <a:rPr lang="ru-RU" sz="2400"/>
              <a:t>- русский или белорусский язык (по выбору) в форме диктанта</a:t>
            </a:r>
          </a:p>
          <a:p>
            <a:r>
              <a:rPr lang="ru-RU" sz="2400"/>
              <a:t>- математика (устно)</a:t>
            </a:r>
          </a:p>
        </p:txBody>
      </p:sp>
      <p:pic>
        <p:nvPicPr>
          <p:cNvPr id="24679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73238"/>
            <a:ext cx="3567112" cy="2185987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35937" cy="1628775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>Водитель трамвая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9467850" cy="6524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800"/>
              <a:t> 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1400"/>
              <a:t>1. </a:t>
            </a:r>
            <a:r>
              <a:rPr lang="ru-RU" sz="1400" b="1"/>
              <a:t>Общая характеристика профессии</a:t>
            </a:r>
          </a:p>
          <a:p>
            <a:pPr>
              <a:lnSpc>
                <a:spcPct val="80000"/>
              </a:lnSpc>
            </a:pPr>
            <a:r>
              <a:rPr lang="ru-RU" sz="1400"/>
              <a:t> Содержание деятельности:       Работает в  системах "человек-техника" (управление и техническое обслуживание трамвая)  и  "человек-знак"  (ориентациях  в знаках дорожного движения, заполнение путевых листов).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Орудия и средства труда:</a:t>
            </a:r>
            <a:r>
              <a:rPr lang="ru-RU" sz="1400"/>
              <a:t> использует механическое  оборудование,  ручные  инструменты (при регулировке оборудования трамвая).</a:t>
            </a:r>
          </a:p>
          <a:p>
            <a:pPr>
              <a:lnSpc>
                <a:spcPct val="80000"/>
              </a:lnSpc>
            </a:pPr>
            <a:r>
              <a:rPr lang="ru-RU" sz="1400"/>
              <a:t> </a:t>
            </a:r>
            <a:r>
              <a:rPr lang="ru-RU" sz="1400" b="1"/>
              <a:t>Круг общения</a:t>
            </a:r>
            <a:r>
              <a:rPr lang="ru-RU" sz="1400"/>
              <a:t>:Межличностные контакты со сменщиками, ремонтниками, диспетчерами  немногочисленные,  но  существенно  влияющие на деятельность.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Условия труда</a:t>
            </a:r>
            <a:r>
              <a:rPr lang="ru-RU" sz="1400"/>
              <a:t>: Работа посменная, в том числе в ночное время, праздничные и выходные дни.   Фактором, вредящим здоровью, является вибрация. </a:t>
            </a:r>
          </a:p>
          <a:p>
            <a:pPr>
              <a:lnSpc>
                <a:spcPct val="80000"/>
              </a:lnSpc>
            </a:pPr>
            <a:r>
              <a:rPr lang="ru-RU" sz="1400"/>
              <a:t>2. </a:t>
            </a:r>
            <a:r>
              <a:rPr lang="ru-RU" sz="1400" b="1"/>
              <a:t>Требования  к индивидуальным особенностям специалиста</a:t>
            </a:r>
          </a:p>
          <a:p>
            <a:pPr>
              <a:lnSpc>
                <a:spcPct val="80000"/>
              </a:lnSpc>
            </a:pPr>
            <a:r>
              <a:rPr lang="ru-RU" sz="1400"/>
              <a:t>• быстрая моторная реакция;</a:t>
            </a:r>
          </a:p>
          <a:p>
            <a:pPr>
              <a:lnSpc>
                <a:spcPct val="80000"/>
              </a:lnSpc>
            </a:pPr>
            <a:r>
              <a:rPr lang="ru-RU" sz="1400"/>
              <a:t>• хорошая зрительно-моторная координация движений (на уровне  всего  тела);</a:t>
            </a:r>
          </a:p>
          <a:p>
            <a:pPr>
              <a:lnSpc>
                <a:spcPct val="80000"/>
              </a:lnSpc>
            </a:pPr>
            <a:r>
              <a:rPr lang="ru-RU" sz="1400"/>
              <a:t>• умение  распределять внимание;</a:t>
            </a:r>
          </a:p>
          <a:p>
            <a:pPr>
              <a:lnSpc>
                <a:spcPct val="80000"/>
              </a:lnSpc>
            </a:pPr>
            <a:r>
              <a:rPr lang="ru-RU" sz="1400"/>
              <a:t>• </a:t>
            </a:r>
            <a:r>
              <a:rPr lang="ru-RU" sz="1400" b="1"/>
              <a:t>3. Медицинские противопоказания</a:t>
            </a:r>
          </a:p>
          <a:p>
            <a:pPr>
              <a:lnSpc>
                <a:spcPct val="80000"/>
              </a:lnSpc>
            </a:pPr>
            <a:r>
              <a:rPr lang="ru-RU" sz="1400"/>
              <a:t> Работа не рекомендуется людям с заболеваниями:</a:t>
            </a:r>
          </a:p>
          <a:p>
            <a:pPr>
              <a:lnSpc>
                <a:spcPct val="80000"/>
              </a:lnSpc>
            </a:pPr>
            <a:r>
              <a:rPr lang="ru-RU" sz="1400"/>
              <a:t>• сердечно-сосудистой системы (гипертония,  вегетативно-сосудистая дистония и др.);</a:t>
            </a:r>
          </a:p>
          <a:p>
            <a:pPr>
              <a:lnSpc>
                <a:spcPct val="80000"/>
              </a:lnSpc>
            </a:pPr>
            <a:r>
              <a:rPr lang="ru-RU" sz="1400"/>
              <a:t>• органов пищеварения (язвенная болезнь,  хронический гастрит и др.);</a:t>
            </a:r>
          </a:p>
          <a:p>
            <a:pPr>
              <a:lnSpc>
                <a:spcPct val="80000"/>
              </a:lnSpc>
            </a:pPr>
            <a:r>
              <a:rPr lang="ru-RU" sz="1400"/>
              <a:t>• почек и мочевых путей (нефрит, туберкулез почек и др.);</a:t>
            </a:r>
          </a:p>
          <a:p>
            <a:pPr>
              <a:lnSpc>
                <a:spcPct val="80000"/>
              </a:lnSpc>
            </a:pPr>
            <a:r>
              <a:rPr lang="ru-RU" sz="1400"/>
              <a:t>• опорно-двигательного аппарата (хронический ревматизм, полиартрит и др.);</a:t>
            </a:r>
          </a:p>
          <a:p>
            <a:pPr>
              <a:lnSpc>
                <a:spcPct val="80000"/>
              </a:lnSpc>
            </a:pPr>
            <a:r>
              <a:rPr lang="ru-RU" sz="1400"/>
              <a:t>• нервной системы (неврозы);</a:t>
            </a:r>
          </a:p>
          <a:p>
            <a:pPr>
              <a:lnSpc>
                <a:spcPct val="80000"/>
              </a:lnSpc>
            </a:pPr>
            <a:r>
              <a:rPr lang="ru-RU" sz="1400"/>
              <a:t>• органов слуха (пониженная острота слуха).</a:t>
            </a:r>
          </a:p>
          <a:p>
            <a:pPr>
              <a:lnSpc>
                <a:spcPct val="80000"/>
              </a:lnSpc>
            </a:pPr>
            <a:r>
              <a:rPr lang="ru-RU" sz="1400" b="1"/>
              <a:t>4. Требования к профессиональной подготовке: </a:t>
            </a:r>
            <a:r>
              <a:rPr lang="ru-RU" sz="1400"/>
              <a:t> Должен знать:</a:t>
            </a:r>
          </a:p>
          <a:p>
            <a:pPr>
              <a:lnSpc>
                <a:spcPct val="80000"/>
              </a:lnSpc>
            </a:pPr>
            <a:r>
              <a:rPr lang="ru-RU" sz="1400"/>
              <a:t>• правила дорожного движения;</a:t>
            </a:r>
          </a:p>
          <a:p>
            <a:pPr>
              <a:lnSpc>
                <a:spcPct val="80000"/>
              </a:lnSpc>
            </a:pPr>
            <a:r>
              <a:rPr lang="ru-RU" sz="1400"/>
              <a:t>• устройство и правила эксплуатации трамвая;</a:t>
            </a:r>
          </a:p>
          <a:p>
            <a:pPr>
              <a:lnSpc>
                <a:spcPct val="80000"/>
              </a:lnSpc>
            </a:pPr>
            <a:r>
              <a:rPr lang="ru-RU" sz="1400"/>
              <a:t>• особенности обслуживаемых маршрутов.            </a:t>
            </a:r>
          </a:p>
          <a:p>
            <a:pPr>
              <a:lnSpc>
                <a:spcPct val="80000"/>
              </a:lnSpc>
            </a:pPr>
            <a:r>
              <a:rPr lang="ru-RU" sz="1400" b="1"/>
              <a:t>5. Пути получения профессии</a:t>
            </a:r>
          </a:p>
          <a:p>
            <a:pPr>
              <a:lnSpc>
                <a:spcPct val="80000"/>
              </a:lnSpc>
            </a:pPr>
            <a:r>
              <a:rPr lang="ru-RU" sz="1400"/>
              <a:t> Курсы при  трамвайном депо на базе 9-11 классов общеобразовательной школы. </a:t>
            </a:r>
            <a:r>
              <a:rPr lang="ru-RU" sz="1400" b="1"/>
              <a:t>6. Родственные профессии</a:t>
            </a: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Водитель троллейбуса,  слесарь по ремонту трамваев, водитель такси.</a:t>
            </a:r>
          </a:p>
        </p:txBody>
      </p:sp>
      <p:pic>
        <p:nvPicPr>
          <p:cNvPr id="272394" name="Picture 10" descr="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4292600"/>
            <a:ext cx="1749425" cy="1354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/>
          <a:lstStyle/>
          <a:p>
            <a:r>
              <a:rPr lang="ru-RU" sz="3600"/>
              <a:t>Итак, в результате всей проведенной работы делаем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ОБЩИЙ ВЫВОД:</a:t>
            </a:r>
            <a:br>
              <a:rPr lang="ru-RU" sz="4000"/>
            </a:br>
            <a:endParaRPr lang="ru-RU" sz="400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“Моим склонностям, интересам, преобладающему типу мышления, физическим возможностям, способностям (“Хочу” и “Могу”), с учетом спроса на рынке труда на определенные профессии (“Надо”), скорее всего, соответствуют профессии типа__________________________________ и класса_____________________________________. 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 настоящее время на рынке труда  имеют спрос следующие профессии, относящиеся к моему типу и классу:__________________________________________________________________________________________________________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8002587" cy="2794000"/>
          </a:xfrm>
        </p:spPr>
        <p:txBody>
          <a:bodyPr/>
          <a:lstStyle/>
          <a:p>
            <a:r>
              <a:rPr lang="ru-RU" sz="4000"/>
              <a:t>Психологический практикум. Тест, который позволит вам лучше узнать себя, выявить вашу принадлежность к художникам или мыслителям.</a:t>
            </a:r>
          </a:p>
        </p:txBody>
      </p:sp>
      <p:pic>
        <p:nvPicPr>
          <p:cNvPr id="269316" name="Picture 4" descr="020b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48588" y="0"/>
            <a:ext cx="1395412" cy="1104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9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333375"/>
            <a:ext cx="8147050" cy="1439863"/>
          </a:xfrm>
        </p:spPr>
        <p:txBody>
          <a:bodyPr/>
          <a:lstStyle/>
          <a:p>
            <a:r>
              <a:rPr lang="ru-RU"/>
              <a:t>А. Переплетите пальцы рук. Сверху оказался большой палец левой руки (Л) или правой (П)? Запишите результат.</a:t>
            </a:r>
          </a:p>
        </p:txBody>
      </p:sp>
      <p:pic>
        <p:nvPicPr>
          <p:cNvPr id="259082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989138"/>
            <a:ext cx="45354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1512888"/>
          </a:xfrm>
        </p:spPr>
        <p:txBody>
          <a:bodyPr/>
          <a:lstStyle/>
          <a:p>
            <a:r>
              <a:rPr lang="ru-RU" sz="2800"/>
              <a:t>Прицелиться в невидимую мишень. Если для этого вы пользуетесь левым глазом, закрывая правый, напишите Л, если наоборот - П.</a:t>
            </a:r>
          </a:p>
        </p:txBody>
      </p:sp>
      <p:pic>
        <p:nvPicPr>
          <p:cNvPr id="2621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205038"/>
            <a:ext cx="5688013" cy="40417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291513" cy="1944688"/>
          </a:xfrm>
        </p:spPr>
        <p:txBody>
          <a:bodyPr/>
          <a:lstStyle/>
          <a:p>
            <a:r>
              <a:rPr lang="ru-RU" sz="2800"/>
              <a:t>Скрестить руки на груди, приняв позу Наполеона. Если кисть левой руки окажется лежащей сверху, пометьте это буквой Л, если правой - буквой П.</a:t>
            </a:r>
          </a:p>
        </p:txBody>
      </p:sp>
      <p:pic>
        <p:nvPicPr>
          <p:cNvPr id="264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420938"/>
            <a:ext cx="5400675" cy="386556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8064500" cy="1657350"/>
          </a:xfrm>
        </p:spPr>
        <p:txBody>
          <a:bodyPr/>
          <a:lstStyle/>
          <a:p>
            <a:r>
              <a:rPr lang="ru-RU" sz="2800"/>
              <a:t>Поаплодировать. Если вы бьете левой ладонью по правой, это буква Л, если правая ладонь активнее - буква П.</a:t>
            </a:r>
          </a:p>
        </p:txBody>
      </p:sp>
      <p:pic>
        <p:nvPicPr>
          <p:cNvPr id="26624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492375"/>
            <a:ext cx="5472113" cy="39163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/>
              <a:t>Оцените результат по сочетанию букв: </a:t>
            </a:r>
            <a:br>
              <a:rPr lang="ru-RU" sz="3600" b="1"/>
            </a:br>
            <a:endParaRPr lang="ru-RU" sz="3600" b="1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 b="1"/>
              <a:t>ПППП (100-процентный правша) - консерватизм, ориентация на стереотипы, бесконфликтность, нежелание спорить и ссориться.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ПППЛ - наиболее яркая черта характера - нерешительность.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ППЛП - очень контактный тип характера. Кокетство, решительность, чувство юмора, артистизм. Чаще у женщин.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ППЛЛ - редкое сочетание. Характер близок к предыдущему, но более мягкий.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ПЛПП - аналитический склад ума к мягкость. Медленное привыкание, осторожность в отношениях, терпимость и некоторая холодность. Чаще у женщин.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ПЛПЛ - самое редкое сочетание; беззащитность, подверженность различному влиянию. Чаще у женщин.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ЛППП - частое сочетание. Эмоциональность, нехватка упорства и настойчивости в решении главных вопросов, подверженность чужому влиянию, хорошая приспособляемость, дружелюбие.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ЛППЛ - большая, чем в предыдущем случае, мягкость характера, наивность.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ЛЛПП -дружелюбие и простота, некоторая разбросанность интересов и склонность к самоанализу.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ЛЛПЛ - простодушие, мягкость, доверчивость.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ЛЛЛП - эмоциональность, энергичность и решительность.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ЛЛЛЛ (100-процентный левша) - "антиконсервативный тип характера". Способность взглянуть на старое по-новому. Сильные эмоции, выраженный индивидуализм, эгоизм, упрямство, иногда доходящие до замкнутости.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ЛПЛП - самый сильный тип характера; неспособность менять свою точку зрения, энергичность, упорство в достижении поставленных целей.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ЛПЛЛ - схож с предыдущим типом характера, но более неустойчив, склонен к самоанализу, испытывает трудности в нахождении друзей.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ПЛЛП - легкий характер, умение избегать конфликтов, легкость. </a:t>
            </a:r>
          </a:p>
          <a:p>
            <a:pPr>
              <a:lnSpc>
                <a:spcPct val="80000"/>
              </a:lnSpc>
            </a:pPr>
            <a:r>
              <a:rPr lang="ru-RU" sz="1400" b="1"/>
              <a:t>ПЛЛЛ - непостоянство и независимость, желание все сделать самому.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/>
              <a:t>ПРОФЕССИЯ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60425" name="Picture 9" descr="BD17226_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908050"/>
            <a:ext cx="5537200" cy="5716588"/>
          </a:xfrm>
          <a:noFill/>
          <a:ln/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195513" y="1773238"/>
            <a:ext cx="39608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ПРОФЕССИЯ</a:t>
            </a:r>
            <a:r>
              <a:rPr lang="ru-RU" sz="2400" b="1">
                <a:solidFill>
                  <a:srgbClr val="006600"/>
                </a:solidFill>
              </a:rPr>
              <a:t> –это вид трудовой деятельности человека, который требует определенного уровня знаний, специальных умений, подготовки человека и при этом служит источником дохода. </a:t>
            </a:r>
            <a:r>
              <a:rPr lang="ru-RU" sz="2400" b="1" i="1">
                <a:solidFill>
                  <a:srgbClr val="006600"/>
                </a:solidFill>
              </a:rPr>
              <a:t>(Однако не любой труд будет считаться профессиональным).</a:t>
            </a:r>
          </a:p>
          <a:p>
            <a:endParaRPr lang="ru-RU" sz="2400"/>
          </a:p>
        </p:txBody>
      </p:sp>
      <p:sp>
        <p:nvSpPr>
          <p:cNvPr id="6043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3924300" y="1557338"/>
            <a:ext cx="4038600" cy="2185987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6043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95288" y="3789363"/>
            <a:ext cx="4038600" cy="2187575"/>
          </a:xfrm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/>
              <a:t>СПЕЦИАЛЬНОСТЬ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572000" y="1412875"/>
            <a:ext cx="4114800" cy="446405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000" b="1">
                <a:solidFill>
                  <a:srgbClr val="990000"/>
                </a:solidFill>
              </a:rPr>
              <a:t>Например, профессия врач. Специальности – врач-хирург, врач-терапевт, врач-офтальмолог. Внутри одной специальности может быть еще более узкая специализация. Например, специальность – хирург, специализация – нейрохирург, кардиохирург, пластический хирург.</a:t>
            </a:r>
          </a:p>
          <a:p>
            <a:pPr>
              <a:spcBef>
                <a:spcPct val="50000"/>
              </a:spcBef>
              <a:buFontTx/>
              <a:buNone/>
            </a:pPr>
            <a:endParaRPr lang="ru-RU" sz="2000" b="1">
              <a:solidFill>
                <a:srgbClr val="990000"/>
              </a:solidFill>
            </a:endParaRPr>
          </a:p>
          <a:p>
            <a:endParaRPr lang="ru-RU" sz="2000"/>
          </a:p>
        </p:txBody>
      </p:sp>
      <p:pic>
        <p:nvPicPr>
          <p:cNvPr id="62472" name="Picture 8" descr="BD17226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8050"/>
            <a:ext cx="4978400" cy="5761038"/>
          </a:xfrm>
          <a:ln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50825" y="1844675"/>
            <a:ext cx="388937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Внутри каждой конкретной профессии может происходить также разделение труда в зависимости от специализации работника. Поэтому существует такое понятие как</a:t>
            </a:r>
            <a:r>
              <a:rPr lang="ru-RU" sz="2400" b="1">
                <a:solidFill>
                  <a:srgbClr val="99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СПЕЦИАЛЬНОСТЬ.</a:t>
            </a:r>
            <a:r>
              <a:rPr lang="ru-RU" sz="2400" b="1">
                <a:solidFill>
                  <a:srgbClr val="990000"/>
                </a:solidFill>
              </a:rPr>
              <a:t> </a:t>
            </a:r>
            <a:r>
              <a:rPr lang="ru-RU" sz="2400" b="1" i="1"/>
              <a:t>Специальность </a:t>
            </a:r>
            <a:r>
              <a:rPr lang="ru-RU" sz="2400" b="1"/>
              <a:t>– это вид занятий в рамках одной профессии</a:t>
            </a:r>
            <a:r>
              <a:rPr lang="ru-RU" sz="2400" b="1">
                <a:solidFill>
                  <a:srgbClr val="990000"/>
                </a:solidFill>
              </a:rPr>
              <a:t>.</a:t>
            </a:r>
          </a:p>
          <a:p>
            <a:endParaRPr lang="ru-RU" sz="2400" b="1">
              <a:solidFill>
                <a:srgbClr val="990000"/>
              </a:solidFill>
            </a:endParaRPr>
          </a:p>
          <a:p>
            <a:endParaRPr lang="ru-RU" sz="2400"/>
          </a:p>
          <a:p>
            <a:endParaRPr lang="ru-RU"/>
          </a:p>
        </p:txBody>
      </p:sp>
      <p:pic>
        <p:nvPicPr>
          <p:cNvPr id="62475" name="Picture 11" descr="PE01023_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451725" y="4768850"/>
            <a:ext cx="1330325" cy="2089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5487</Words>
  <Application>Microsoft PowerPoint</Application>
  <PresentationFormat>Экран (4:3)</PresentationFormat>
  <Paragraphs>725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2" baseType="lpstr">
      <vt:lpstr>Arial</vt:lpstr>
      <vt:lpstr>Times New Roman</vt:lpstr>
      <vt:lpstr>Оформление по умолчанию</vt:lpstr>
      <vt:lpstr>Слайд 1</vt:lpstr>
      <vt:lpstr>Правила выбора профессии </vt:lpstr>
      <vt:lpstr>Слайд 3</vt:lpstr>
      <vt:lpstr>Что Вы ХОТИТЕ? </vt:lpstr>
      <vt:lpstr>Что Вы СМОЖЕТЕ?</vt:lpstr>
      <vt:lpstr>НАДО ли выбирать эту профессию? </vt:lpstr>
      <vt:lpstr>Труд и профессия </vt:lpstr>
      <vt:lpstr>ПРОФЕССИЯ</vt:lpstr>
      <vt:lpstr>СПЕЦИАЛЬНОСТЬ</vt:lpstr>
      <vt:lpstr>ДОЛЖНОСТЬ</vt:lpstr>
      <vt:lpstr>Деление профессий по уровню квалификации </vt:lpstr>
      <vt:lpstr>Слайд 12</vt:lpstr>
      <vt:lpstr>Классификации профессий. </vt:lpstr>
      <vt:lpstr>Тема: КЛАССИФИКАЦИЯ ПО ПРЕДМЕТУ ТРУДА Типы профессий Т П Ч З Х</vt:lpstr>
      <vt:lpstr>   Человек-природа </vt:lpstr>
      <vt:lpstr>Требования к личности  Для того чтобы освоить определенную профессию и за тем успешно трудиться, человек должен обладать качествами, отвечающими тем требованиям, которые предъявляет эта профессия к личности.</vt:lpstr>
      <vt:lpstr>Человек-техника </vt:lpstr>
      <vt:lpstr>Требования к личности </vt:lpstr>
      <vt:lpstr>Человек-человек </vt:lpstr>
      <vt:lpstr>Требования к личности</vt:lpstr>
      <vt:lpstr>Назовите какие профессии  Ч-Ч относятся к…</vt:lpstr>
      <vt:lpstr>Человек -знаковая система </vt:lpstr>
      <vt:lpstr>Требования к личности</vt:lpstr>
      <vt:lpstr>Человек- художественный образ </vt:lpstr>
      <vt:lpstr>Требования к личности</vt:lpstr>
      <vt:lpstr>Узнайте, какой тип и класс профессии соответствует вашим склонностям по тесту Е.С. Климова  “Я предпочту”</vt:lpstr>
      <vt:lpstr>вопросник</vt:lpstr>
      <vt:lpstr>Протокол теста  “Я предпочту”</vt:lpstr>
      <vt:lpstr>Слайд 29</vt:lpstr>
      <vt:lpstr>Классификация по целям труда Классы профессий Г Пр И</vt:lpstr>
      <vt:lpstr>Гностические профессии ( Г )</vt:lpstr>
      <vt:lpstr>Преобразующие профессии ( Пр) </vt:lpstr>
      <vt:lpstr>Изыскательские профессии ( И)</vt:lpstr>
      <vt:lpstr>Слайд 34</vt:lpstr>
      <vt:lpstr>Р (ручные) </vt:lpstr>
      <vt:lpstr>М (механизированные) </vt:lpstr>
      <vt:lpstr>А (автоматизированные) </vt:lpstr>
      <vt:lpstr>Ф (использование функциональных средств организма) </vt:lpstr>
      <vt:lpstr>Классификация профессий по условиям труда Группы профессий (б о н м)</vt:lpstr>
      <vt:lpstr>Формула профессии</vt:lpstr>
      <vt:lpstr>Для того, чтобы выбор профессии оказался наиболее точным и правильным, необходимо соединить воедино: </vt:lpstr>
      <vt:lpstr>Типичные ошибки при выборе профессии</vt:lpstr>
      <vt:lpstr>Профессиограмма</vt:lpstr>
      <vt:lpstr>Слайд 44</vt:lpstr>
      <vt:lpstr>Слайд 45</vt:lpstr>
      <vt:lpstr>Самооценка</vt:lpstr>
      <vt:lpstr>Слайд 47</vt:lpstr>
      <vt:lpstr>ТЕСТ САМООЦЕНКА УВЕРЕННОСТИ</vt:lpstr>
      <vt:lpstr>1 этап выполнения задания: Разделите лист бумаги на четыре равные части, обозначьте каждую часть цифрами( 1,2.3,4,).Подпишите название каждой части. Сейчас вы получите четыре набора слов, характеризующих положительные качества людей. Вы должны в каждом наборе качеств выписать те, которые более значимы и ценны для вас лично, которым вы отдаете предпочтение перед другими. Какие это качества и сколько их — каждый решает сам. </vt:lpstr>
      <vt:lpstr>                 Межличностные отношения, общение. </vt:lpstr>
      <vt:lpstr>:                                                Поведение. </vt:lpstr>
      <vt:lpstr>                                              Деятельность. </vt:lpstr>
      <vt:lpstr>                                      Переживания, чувства. </vt:lpstr>
      <vt:lpstr>2 этап выполнения задания: Внимательно рассмотрите качества личности, выписанные вами из первого набора, и найдите среди них такие, которыми вы обладаете реально. Подчеркните эти качества. Теперь переходите ко второму, третьему, четвёртому набору качеств.</vt:lpstr>
      <vt:lpstr>Подсчёт результатов</vt:lpstr>
      <vt:lpstr>Оценочная шкала</vt:lpstr>
      <vt:lpstr>Рекомендации учащимся с неадекватной  самооценкой (заниженной и завышенной)</vt:lpstr>
      <vt:lpstr>Слайд 58</vt:lpstr>
      <vt:lpstr>Внимание. Внимание – это направленность и сосредоточение сознания на объекте, что обеспечивает особо ясное его отражение.</vt:lpstr>
      <vt:lpstr>Память </vt:lpstr>
      <vt:lpstr>Мышление </vt:lpstr>
      <vt:lpstr>Воображение </vt:lpstr>
      <vt:lpstr>Координация движений </vt:lpstr>
      <vt:lpstr>Опросник профессиональных предпочтений (ОПП) по известной теории профессионального выбора, разработанной американским профессором Дж.Холландом.</vt:lpstr>
      <vt:lpstr>Тема: Куда пойти учиться?</vt:lpstr>
      <vt:lpstr>Статистика</vt:lpstr>
      <vt:lpstr>Слайд 67</vt:lpstr>
      <vt:lpstr>Слайд 68</vt:lpstr>
      <vt:lpstr>Международный институт трудовых и социальных отношений</vt:lpstr>
      <vt:lpstr>Гомельский инженерный институт МЧС Республики Беларусь</vt:lpstr>
      <vt:lpstr>Гомельский государственный         аграрно-экономический колледж</vt:lpstr>
      <vt:lpstr> Водитель трамвая   </vt:lpstr>
      <vt:lpstr>Итак, в результате всей проведенной работы делаем ОБЩИЙ ВЫВОД: </vt:lpstr>
      <vt:lpstr>Психологический практикум. Тест, который позволит вам лучше узнать себя, выявить вашу принадлежность к художникам или мыслителям.</vt:lpstr>
      <vt:lpstr>Слайд 75</vt:lpstr>
      <vt:lpstr>Слайд 76</vt:lpstr>
      <vt:lpstr>Слайд 77</vt:lpstr>
      <vt:lpstr>Слайд 78</vt:lpstr>
      <vt:lpstr>Оцените результат по сочетанию букв: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lenat</dc:creator>
  <cp:lastModifiedBy>Нина</cp:lastModifiedBy>
  <cp:revision>24</cp:revision>
  <dcterms:created xsi:type="dcterms:W3CDTF">2007-08-01T14:16:07Z</dcterms:created>
  <dcterms:modified xsi:type="dcterms:W3CDTF">2015-02-24T07:31:48Z</dcterms:modified>
</cp:coreProperties>
</file>