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64" r:id="rId4"/>
    <p:sldId id="266" r:id="rId5"/>
    <p:sldId id="267" r:id="rId6"/>
    <p:sldId id="268" r:id="rId7"/>
    <p:sldId id="269" r:id="rId8"/>
    <p:sldId id="257" r:id="rId9"/>
    <p:sldId id="270" r:id="rId10"/>
    <p:sldId id="271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DA59CA7-DC97-4249-A37A-B95D490543BD}" type="datetimeFigureOut">
              <a:rPr lang="ru-RU" smtClean="0"/>
              <a:pPr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F87D10-E937-4E60-B3AA-AFCAA806C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6" descr="forest_1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7544" y="3645024"/>
            <a:ext cx="2487613" cy="2695575"/>
          </a:xfrm>
          <a:noFill/>
        </p:spPr>
      </p:pic>
      <p:pic>
        <p:nvPicPr>
          <p:cNvPr id="2052" name="Picture 7" descr="forest_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60648"/>
            <a:ext cx="23256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547813" y="2924944"/>
            <a:ext cx="662463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9900"/>
                </a:solidFill>
              </a:rPr>
              <a:t>Учите </a:t>
            </a:r>
            <a:r>
              <a:rPr lang="ru-RU" sz="4000" b="1" dirty="0">
                <a:solidFill>
                  <a:srgbClr val="009900"/>
                </a:solidFill>
              </a:rPr>
              <a:t>детей говорить </a:t>
            </a:r>
            <a:r>
              <a:rPr lang="ru-RU" sz="4000" b="1" dirty="0" smtClean="0">
                <a:solidFill>
                  <a:srgbClr val="009900"/>
                </a:solidFill>
              </a:rPr>
              <a:t>правильно</a:t>
            </a:r>
            <a:endParaRPr lang="ru-RU" sz="4000" b="1" dirty="0">
              <a:solidFill>
                <a:srgbClr val="009900"/>
              </a:solidFill>
            </a:endParaRPr>
          </a:p>
        </p:txBody>
      </p:sp>
      <p:pic>
        <p:nvPicPr>
          <p:cNvPr id="2054" name="Picture 11" descr="forest_1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82556">
            <a:off x="646317" y="315664"/>
            <a:ext cx="106045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2" descr="forest_13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288" y="5445125"/>
            <a:ext cx="141763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3" descr="e20fa3f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667625" y="5445125"/>
            <a:ext cx="10080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4" descr="e20fa3f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3124">
            <a:off x="303363" y="343277"/>
            <a:ext cx="947737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15"/>
          <p:cNvSpPr txBox="1">
            <a:spLocks noChangeArrowheads="1"/>
          </p:cNvSpPr>
          <p:nvPr/>
        </p:nvSpPr>
        <p:spPr bwMode="auto">
          <a:xfrm>
            <a:off x="1403649" y="2060848"/>
            <a:ext cx="6624735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</a:rPr>
              <a:t>СЕМИНАР – ПРАКТИКУМ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u="sng" dirty="0" smtClean="0">
                <a:solidFill>
                  <a:srgbClr val="FF0000"/>
                </a:solidFill>
              </a:rPr>
              <a:t>СКОРОГОВОРКИ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dirty="0" smtClean="0"/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9900"/>
                </a:solidFill>
              </a:rPr>
              <a:t>Не жалела мама мыла.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rgbClr val="009900"/>
                </a:solidFill>
              </a:rPr>
              <a:t>Мама Милу мылом мыла. 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Мила мыла не любила,</a:t>
            </a:r>
          </a:p>
          <a:p>
            <a:pPr algn="ctr" eaLnBrk="1" hangingPunct="1">
              <a:buFontTx/>
              <a:buNone/>
            </a:pPr>
            <a:r>
              <a:rPr lang="ru-RU" sz="4400" b="1" dirty="0" smtClean="0">
                <a:solidFill>
                  <a:schemeClr val="accent2"/>
                </a:solidFill>
              </a:rPr>
              <a:t>мыло Мила уронила.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i="1" dirty="0" smtClean="0">
                <a:solidFill>
                  <a:srgbClr val="009900"/>
                </a:solidFill>
              </a:rPr>
              <a:t>СПАСИБО ЗА ВНИМАНИЕ</a:t>
            </a:r>
            <a:r>
              <a:rPr lang="en-US" sz="4000" b="1" i="1" dirty="0" smtClean="0">
                <a:solidFill>
                  <a:srgbClr val="009900"/>
                </a:solidFill>
              </a:rPr>
              <a:t>!</a:t>
            </a:r>
          </a:p>
          <a:p>
            <a:pPr algn="ctr" eaLnBrk="1" hangingPunct="1">
              <a:buFontTx/>
              <a:buNone/>
            </a:pPr>
            <a:endParaRPr lang="en-US" sz="4000" b="1" i="1" dirty="0" smtClean="0">
              <a:solidFill>
                <a:srgbClr val="009900"/>
              </a:solidFill>
            </a:endParaRPr>
          </a:p>
          <a:p>
            <a:pPr algn="ctr" eaLnBrk="1" hangingPunct="1">
              <a:buFontTx/>
              <a:buNone/>
            </a:pPr>
            <a:endParaRPr lang="en-US" sz="4000" b="1" i="1" dirty="0" smtClean="0">
              <a:solidFill>
                <a:srgbClr val="009900"/>
              </a:solidFill>
            </a:endParaRPr>
          </a:p>
          <a:p>
            <a:pPr algn="ctr" eaLnBrk="1" hangingPunct="1">
              <a:buFontTx/>
              <a:buNone/>
            </a:pPr>
            <a:endParaRPr lang="ru-RU" sz="1800" b="1" i="1" dirty="0" smtClean="0">
              <a:solidFill>
                <a:srgbClr val="009900"/>
              </a:solidFill>
            </a:endParaRPr>
          </a:p>
        </p:txBody>
      </p:sp>
      <p:pic>
        <p:nvPicPr>
          <p:cNvPr id="3" name="Рисунок 2" descr="21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2500306"/>
            <a:ext cx="2600325" cy="3333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15888"/>
            <a:ext cx="7772400" cy="2017712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ЭЛЕКТРОННАЯ КНИГА</a:t>
            </a:r>
            <a:br>
              <a:rPr lang="ru-RU" sz="4000" b="1" smtClean="0">
                <a:solidFill>
                  <a:srgbClr val="FF0000"/>
                </a:solidFill>
              </a:rPr>
            </a:br>
            <a:r>
              <a:rPr lang="ru-RU" sz="4000" b="1" i="1" smtClean="0">
                <a:solidFill>
                  <a:srgbClr val="009900"/>
                </a:solidFill>
              </a:rPr>
              <a:t>«Секреты веселого Язычка»</a:t>
            </a:r>
            <a:br>
              <a:rPr lang="ru-RU" sz="4000" b="1" i="1" smtClean="0">
                <a:solidFill>
                  <a:srgbClr val="009900"/>
                </a:solidFill>
              </a:rPr>
            </a:br>
            <a:r>
              <a:rPr lang="ru-RU" sz="3600" b="1" i="1" smtClean="0">
                <a:solidFill>
                  <a:srgbClr val="000099"/>
                </a:solidFill>
              </a:rPr>
              <a:t>(в помощь родителям)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696670" cy="452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350"/>
            <a:ext cx="5976664" cy="1157288"/>
          </a:xfrm>
        </p:spPr>
        <p:txBody>
          <a:bodyPr>
            <a:normAutofit fontScale="90000"/>
          </a:bodyPr>
          <a:lstStyle/>
          <a:p>
            <a:pPr marL="838200" indent="-838200" algn="ctr" eaLnBrk="1" hangingPunct="1"/>
            <a:r>
              <a:rPr lang="ru-RU" sz="4000" dirty="0" smtClean="0"/>
              <a:t>          </a:t>
            </a:r>
            <a:r>
              <a:rPr lang="ru-RU" sz="4000" b="1" dirty="0" smtClean="0">
                <a:solidFill>
                  <a:srgbClr val="009900"/>
                </a:solidFill>
              </a:rPr>
              <a:t>Упражнение</a:t>
            </a:r>
            <a:br>
              <a:rPr lang="ru-RU" sz="4000" b="1" dirty="0" smtClean="0">
                <a:solidFill>
                  <a:srgbClr val="009900"/>
                </a:solidFill>
              </a:rPr>
            </a:br>
            <a:r>
              <a:rPr lang="ru-RU" sz="4000" b="1" dirty="0" smtClean="0">
                <a:solidFill>
                  <a:srgbClr val="009900"/>
                </a:solidFill>
              </a:rPr>
              <a:t>  «БЕГЕМОТИКИ»</a:t>
            </a:r>
          </a:p>
        </p:txBody>
      </p:sp>
      <p:pic>
        <p:nvPicPr>
          <p:cNvPr id="4099" name="Picture 7" descr="MPj04224030000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86446" y="1857364"/>
            <a:ext cx="2842915" cy="3585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250825" y="4221088"/>
            <a:ext cx="554531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Описание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упражнения:</a:t>
            </a: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+mj-lt"/>
              </a:rPr>
              <a:t>голову держать прямо, открывать рот как можно шире, удерживать его в таком положении до счета «пять», потом закрыть рот.</a:t>
            </a:r>
          </a:p>
        </p:txBody>
      </p:sp>
      <p:sp>
        <p:nvSpPr>
          <p:cNvPr id="4101" name="Text Box 9"/>
          <p:cNvSpPr txBox="1">
            <a:spLocks noChangeArrowheads="1"/>
          </p:cNvSpPr>
          <p:nvPr/>
        </p:nvSpPr>
        <p:spPr bwMode="auto">
          <a:xfrm>
            <a:off x="323529" y="1628800"/>
            <a:ext cx="39604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Рот пошире открываем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В </a:t>
            </a:r>
            <a:r>
              <a:rPr lang="ru-RU" sz="2000" b="1" dirty="0" err="1">
                <a:solidFill>
                  <a:srgbClr val="FF0000"/>
                </a:solidFill>
              </a:rPr>
              <a:t>бегемотиков</a:t>
            </a:r>
            <a:r>
              <a:rPr lang="ru-RU" sz="2000" b="1" dirty="0">
                <a:solidFill>
                  <a:srgbClr val="FF0000"/>
                </a:solidFill>
              </a:rPr>
              <a:t> играем: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Широко раскроем ротик,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Как голодный </a:t>
            </a:r>
            <a:r>
              <a:rPr lang="ru-RU" sz="2000" b="1" dirty="0" err="1">
                <a:solidFill>
                  <a:srgbClr val="FF0000"/>
                </a:solidFill>
              </a:rPr>
              <a:t>бегемотик</a:t>
            </a:r>
            <a:r>
              <a:rPr lang="ru-RU" sz="2000" b="1" dirty="0">
                <a:solidFill>
                  <a:srgbClr val="FF000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Закрывать его нельзя,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До пяти считаю я.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А потом закроем рот –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Отдыхает бегемот.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3967" y="260649"/>
            <a:ext cx="4104457" cy="122413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9900"/>
                </a:solidFill>
              </a:rPr>
              <a:t>Упражнение  «УЛЫБОЧКА»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84984"/>
            <a:ext cx="4319711" cy="3312368"/>
          </a:xfrm>
        </p:spPr>
        <p:txBody>
          <a:bodyPr>
            <a:normAutofit fontScale="77500" lnSpcReduction="20000"/>
          </a:bodyPr>
          <a:lstStyle/>
          <a:p>
            <a:pPr algn="l" eaLnBrk="1" hangingPunct="1">
              <a:lnSpc>
                <a:spcPct val="150000"/>
              </a:lnSpc>
            </a:pPr>
            <a:r>
              <a:rPr lang="ru-RU" sz="3100" b="1" dirty="0" smtClean="0">
                <a:solidFill>
                  <a:srgbClr val="FF0000"/>
                </a:solidFill>
                <a:latin typeface="+mj-lt"/>
              </a:rPr>
              <a:t>Описание упражнения:</a:t>
            </a:r>
            <a:r>
              <a:rPr lang="ru-RU" sz="3100" dirty="0" smtClean="0">
                <a:latin typeface="+mj-lt"/>
              </a:rPr>
              <a:t> </a:t>
            </a:r>
            <a:r>
              <a:rPr lang="ru-RU" sz="3100" b="1" dirty="0" smtClean="0">
                <a:solidFill>
                  <a:schemeClr val="accent2"/>
                </a:solidFill>
                <a:latin typeface="+mj-lt"/>
              </a:rPr>
              <a:t>улыбнуться, показать сомкнутые зубки. Удерживать губы в таком положении до счета «пять», затем вернуть губы в исходное положение.</a:t>
            </a:r>
          </a:p>
          <a:p>
            <a:pPr algn="l" eaLnBrk="1" hangingPunct="1"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t="25584"/>
          <a:stretch>
            <a:fillRect/>
          </a:stretch>
        </p:blipFill>
        <p:spPr bwMode="auto">
          <a:xfrm>
            <a:off x="467544" y="404664"/>
            <a:ext cx="312701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6" descr="bxp64851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543052" cy="489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476250"/>
            <a:ext cx="4392613" cy="941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dirty="0" smtClean="0">
                <a:solidFill>
                  <a:srgbClr val="009900"/>
                </a:solidFill>
              </a:rPr>
              <a:t>    УПРАЖНЕНИЕ </a:t>
            </a:r>
            <a:br>
              <a:rPr lang="ru-RU" sz="4000" b="1" dirty="0" smtClean="0">
                <a:solidFill>
                  <a:srgbClr val="009900"/>
                </a:solidFill>
              </a:rPr>
            </a:br>
            <a:r>
              <a:rPr lang="ru-RU" sz="4000" b="1" dirty="0" smtClean="0">
                <a:solidFill>
                  <a:srgbClr val="009900"/>
                </a:solidFill>
              </a:rPr>
              <a:t>     «ТРУБОЧКА»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3717032"/>
            <a:ext cx="4248472" cy="2304256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+mj-lt"/>
              </a:rPr>
              <a:t>Описание упражнения:</a:t>
            </a: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сомкнутые губы</a:t>
            </a:r>
            <a:r>
              <a:rPr lang="en-US" sz="96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вытянуть</a:t>
            </a: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вперед и удерживать в таком </a:t>
            </a:r>
            <a:endParaRPr lang="en-US" sz="9600" b="1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положении до счета «пять»,</a:t>
            </a: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вернуться в исходное </a:t>
            </a:r>
          </a:p>
          <a:p>
            <a:pPr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положение.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ru-RU" sz="7400" b="1" dirty="0" smtClean="0">
              <a:solidFill>
                <a:srgbClr val="FF0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22961" b="3758"/>
          <a:stretch>
            <a:fillRect/>
          </a:stretch>
        </p:blipFill>
        <p:spPr bwMode="auto">
          <a:xfrm>
            <a:off x="611561" y="548680"/>
            <a:ext cx="3024336" cy="2961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9" name="Picture 6" descr="bxp64844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3"/>
            <a:ext cx="3600400" cy="4832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638" y="188913"/>
            <a:ext cx="4475162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b="1" dirty="0" smtClean="0">
                <a:solidFill>
                  <a:srgbClr val="009900"/>
                </a:solidFill>
              </a:rPr>
              <a:t>Упражнение     «ЛОШАДКА»</a:t>
            </a:r>
            <a:r>
              <a:rPr lang="ru-RU" sz="4000" dirty="0" smtClean="0"/>
              <a:t> 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2" cstate="print"/>
          <a:srcRect r="3667" b="53860"/>
          <a:stretch>
            <a:fillRect/>
          </a:stretch>
        </p:blipFill>
        <p:spPr bwMode="auto">
          <a:xfrm>
            <a:off x="395536" y="404665"/>
            <a:ext cx="2880320" cy="30074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088" y="3224213"/>
            <a:ext cx="3068637" cy="3373139"/>
          </a:xfrm>
          <a:noFill/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23850" y="3933825"/>
            <a:ext cx="49879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Описание упражнения:</a:t>
            </a:r>
            <a:r>
              <a:rPr lang="ru-RU" sz="2400" dirty="0">
                <a:latin typeface="+mj-lt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+mj-lt"/>
              </a:rPr>
              <a:t>улыбнуться, широко открыть рот, щелкать языком громко и энергично. Стараться, чтобы нижняя челюсть была неподвижна и «прыгал» только язык.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3851275" y="1628775"/>
            <a:ext cx="50419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Я - весёлая лошадка,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Тёмная, как шоколадка. 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Язычком пощёлкай громко –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Стук копыт услышишь звонкий.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59113" y="188913"/>
            <a:ext cx="6084887" cy="12239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009900"/>
                </a:solidFill>
              </a:rPr>
              <a:t>      Упражнение-дразнилка   «ИНДЮК»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501008"/>
            <a:ext cx="4753223" cy="2952327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ru-RU" sz="9600" b="1" dirty="0" smtClean="0">
                <a:solidFill>
                  <a:srgbClr val="FF0000"/>
                </a:solidFill>
                <a:latin typeface="+mj-lt"/>
              </a:rPr>
              <a:t>Описание упражнения:</a:t>
            </a:r>
            <a:endParaRPr lang="ru-RU" sz="9600" b="1" dirty="0" smtClean="0">
              <a:solidFill>
                <a:schemeClr val="accent2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улыбнуться, открыть рот, язык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поднять к верхней губе и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загнуть вверх, двигать языком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по верхней губе вперед-назад,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ru-RU" sz="9600" b="1" dirty="0" smtClean="0">
                <a:solidFill>
                  <a:schemeClr val="accent2"/>
                </a:solidFill>
                <a:latin typeface="+mj-lt"/>
              </a:rPr>
              <a:t>произнося: была-была-была…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8654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24944"/>
            <a:ext cx="3348037" cy="3357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995936" y="1647825"/>
            <a:ext cx="396061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sz="2000" b="1" dirty="0" smtClean="0">
                <a:solidFill>
                  <a:srgbClr val="FF0000"/>
                </a:solidFill>
              </a:rPr>
              <a:t>Я </a:t>
            </a:r>
            <a:r>
              <a:rPr lang="ru-RU" sz="2000" b="1" dirty="0">
                <a:solidFill>
                  <a:srgbClr val="FF0000"/>
                </a:solidFill>
              </a:rPr>
              <a:t>- индюк «</a:t>
            </a:r>
            <a:r>
              <a:rPr lang="ru-RU" sz="2000" b="1" dirty="0" err="1">
                <a:solidFill>
                  <a:srgbClr val="FF0000"/>
                </a:solidFill>
              </a:rPr>
              <a:t>балды-балда</a:t>
            </a:r>
            <a:r>
              <a:rPr lang="ru-RU" sz="2000" b="1" dirty="0" smtClean="0">
                <a:solidFill>
                  <a:srgbClr val="FF0000"/>
                </a:solidFill>
              </a:rPr>
              <a:t>»,   Разбегайтесь </a:t>
            </a:r>
            <a:r>
              <a:rPr lang="ru-RU" sz="2000" b="1" dirty="0">
                <a:solidFill>
                  <a:srgbClr val="FF0000"/>
                </a:solidFill>
              </a:rPr>
              <a:t>кто </a:t>
            </a:r>
            <a:r>
              <a:rPr lang="ru-RU" sz="2000" b="1" dirty="0" smtClean="0">
                <a:solidFill>
                  <a:srgbClr val="FF0000"/>
                </a:solidFill>
              </a:rPr>
              <a:t>куда…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Pj042240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052736"/>
            <a:ext cx="2664296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t="25641"/>
          <a:stretch>
            <a:fillRect/>
          </a:stretch>
        </p:blipFill>
        <p:spPr bwMode="auto">
          <a:xfrm>
            <a:off x="395536" y="3645024"/>
            <a:ext cx="2736304" cy="25993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 l="17265"/>
          <a:stretch>
            <a:fillRect/>
          </a:stretch>
        </p:blipFill>
        <p:spPr bwMode="auto">
          <a:xfrm>
            <a:off x="6300192" y="214290"/>
            <a:ext cx="2520280" cy="27162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 r="3667" b="53860"/>
          <a:stretch>
            <a:fillRect/>
          </a:stretch>
        </p:blipFill>
        <p:spPr bwMode="auto">
          <a:xfrm>
            <a:off x="323528" y="260648"/>
            <a:ext cx="2520280" cy="2576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 l="9571"/>
          <a:stretch>
            <a:fillRect/>
          </a:stretch>
        </p:blipFill>
        <p:spPr bwMode="auto">
          <a:xfrm>
            <a:off x="6156176" y="3429000"/>
            <a:ext cx="2591771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u="sng" dirty="0" smtClean="0">
                <a:solidFill>
                  <a:srgbClr val="FF0000"/>
                </a:solidFill>
              </a:rPr>
              <a:t> СКОРОГОВОРКИ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73238"/>
            <a:ext cx="8785225" cy="4352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rgbClr val="009900"/>
                </a:solidFill>
              </a:rPr>
              <a:t>Везет Сенька Саньку с 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rgbClr val="009900"/>
                </a:solidFill>
              </a:rPr>
              <a:t>Сонькой на санках.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Санки скок, Сеньку с ног,</a:t>
            </a:r>
          </a:p>
          <a:p>
            <a:pPr algn="ctr" eaLnBrk="1" hangingPunct="1">
              <a:buFontTx/>
              <a:buNone/>
            </a:pPr>
            <a:r>
              <a:rPr lang="ru-RU" sz="4800" b="1" dirty="0" smtClean="0">
                <a:solidFill>
                  <a:schemeClr val="accent2"/>
                </a:solidFill>
              </a:rPr>
              <a:t>Соньку в лоб, все в сугроб.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61</TotalTime>
  <Words>269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ЭЛЕКТРОННАЯ КНИГА «Секреты веселого Язычка» (в помощь родителям)</vt:lpstr>
      <vt:lpstr>          Упражнение   «БЕГЕМОТИКИ»</vt:lpstr>
      <vt:lpstr>Упражнение  «УЛЫБОЧКА»</vt:lpstr>
      <vt:lpstr>    УПРАЖНЕНИЕ       «ТРУБОЧКА»</vt:lpstr>
      <vt:lpstr>Упражнение     «ЛОШАДКА» </vt:lpstr>
      <vt:lpstr>      Упражнение-дразнилка   «ИНДЮК»</vt:lpstr>
      <vt:lpstr>Слайд 8</vt:lpstr>
      <vt:lpstr> СКОРОГОВОРКИ</vt:lpstr>
      <vt:lpstr>СКОРОГОВОРКИ</vt:lpstr>
      <vt:lpstr>Слайд 11</vt:lpstr>
    </vt:vector>
  </TitlesOfParts>
  <Company>BlackShine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Black.User</dc:creator>
  <cp:lastModifiedBy>Admin</cp:lastModifiedBy>
  <cp:revision>9</cp:revision>
  <dcterms:created xsi:type="dcterms:W3CDTF">2010-10-17T17:46:52Z</dcterms:created>
  <dcterms:modified xsi:type="dcterms:W3CDTF">2016-01-22T10:47:10Z</dcterms:modified>
</cp:coreProperties>
</file>