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2"/>
  </p:notesMasterIdLst>
  <p:handoutMasterIdLst>
    <p:handoutMasterId r:id="rId13"/>
  </p:handoutMasterIdLst>
  <p:sldIdLst>
    <p:sldId id="279" r:id="rId2"/>
    <p:sldId id="280" r:id="rId3"/>
    <p:sldId id="284" r:id="rId4"/>
    <p:sldId id="286" r:id="rId5"/>
    <p:sldId id="285" r:id="rId6"/>
    <p:sldId id="287" r:id="rId7"/>
    <p:sldId id="380" r:id="rId8"/>
    <p:sldId id="281" r:id="rId9"/>
    <p:sldId id="381" r:id="rId10"/>
    <p:sldId id="38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лена" initials="Е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471911"/>
    <a:srgbClr val="FFFFCC"/>
    <a:srgbClr val="00091A"/>
    <a:srgbClr val="000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3832" autoAdjust="0"/>
  </p:normalViewPr>
  <p:slideViewPr>
    <p:cSldViewPr>
      <p:cViewPr>
        <p:scale>
          <a:sx n="68" d="100"/>
          <a:sy n="68" d="100"/>
        </p:scale>
        <p:origin x="-57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56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181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257B8-2AF5-4C4E-86E3-BC6E73E8CCA3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97EBA-B2C7-473D-BC80-7A8D5AC5A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766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79FD3-E4ED-41E8-BFEA-CD4FCD6F22E2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F09F4-D32A-4284-8019-27827AB334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732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Обратить внимание На МР по учителю-методисту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F09F4-D32A-4284-8019-27827AB3340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315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dirty="0" smtClean="0"/>
              <a:t>На сайтах информация по КЭ +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оргвопросы</a:t>
            </a:r>
            <a:r>
              <a:rPr lang="ru-RU" baseline="0" dirty="0" smtClean="0"/>
              <a:t> порядок и сроки предоставления документов для сдачи КЭ. </a:t>
            </a:r>
            <a:r>
              <a:rPr lang="ru-RU" baseline="0" dirty="0" err="1" smtClean="0"/>
              <a:t>Приез</a:t>
            </a:r>
            <a:r>
              <a:rPr lang="ru-RU" baseline="0" dirty="0" smtClean="0"/>
              <a:t> на КЭ только по вызову (Ошмяны ?????????????).</a:t>
            </a:r>
            <a:endParaRPr lang="ru-RU" dirty="0" smtClean="0"/>
          </a:p>
        </p:txBody>
      </p:sp>
      <p:sp>
        <p:nvSpPr>
          <p:cNvPr id="118788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1CA8CAB-10F0-4946-AE9F-854AE0967744}" type="slidenum">
              <a:rPr lang="ru-RU" smtClean="0"/>
              <a:pPr eaLnBrk="1" hangingPunct="1"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118788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F0558F8-35A6-4EA7-BBC5-23C997823682}" type="slidenum">
              <a:rPr lang="ru-RU" smtClean="0"/>
              <a:pPr eaLnBrk="1" hangingPunct="1"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118788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F0558F8-35A6-4EA7-BBC5-23C997823682}" type="slidenum">
              <a:rPr lang="ru-RU" smtClean="0"/>
              <a:pPr eaLnBrk="1" hangingPunct="1"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118788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F0558F8-35A6-4EA7-BBC5-23C997823682}" type="slidenum">
              <a:rPr lang="ru-RU" smtClean="0"/>
              <a:pPr eaLnBrk="1" hangingPunct="1"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118788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F0558F8-35A6-4EA7-BBC5-23C997823682}" type="slidenum">
              <a:rPr lang="ru-RU" smtClean="0"/>
              <a:pPr eaLnBrk="1" hangingPunct="1"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Можно пользоваться:</a:t>
            </a:r>
            <a:r>
              <a:rPr lang="ru-RU" baseline="0" dirty="0" smtClean="0"/>
              <a:t> учебник, программа, КТ планирование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F09F4-D32A-4284-8019-27827AB3340D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505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8938-C15B-4948-9493-3763B746C1E4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8938-C15B-4948-9493-3763B746C1E4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8938-C15B-4948-9493-3763B746C1E4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8938-C15B-4948-9493-3763B746C1E4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8938-C15B-4948-9493-3763B746C1E4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8938-C15B-4948-9493-3763B746C1E4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8938-C15B-4948-9493-3763B746C1E4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8938-C15B-4948-9493-3763B746C1E4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8938-C15B-4948-9493-3763B746C1E4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8938-C15B-4948-9493-3763B746C1E4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8938-C15B-4948-9493-3763B746C1E4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E2B8938-C15B-4948-9493-3763B746C1E4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&#1048;&#1085;&#1089;&#1090;&#1088;&#1091;&#1082;&#1094;&#1080;&#1103;%20&#1086;&#1073;%20&#1072;&#1090;&#1090;&#1077;&#1089;&#1090;&#1072;&#1094;&#1080;&#1080;%20&#1087;&#1077;&#1076;&#1072;&#1075;&#1086;&#1075;&#1080;&#1095;&#1077;&#1089;&#1082;&#1080;&#1093;%20&#1088;&#1072;&#1073;&#1086;&#1090;&#1085;&#1080;&#1082;&#1086;&#1074;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&#1048;&#1085;&#1089;&#1090;&#1088;&#1091;&#1082;&#1094;&#1080;&#1103;%20&#1086;&#1073;%20&#1072;&#1090;&#1090;&#1077;&#1089;&#1090;&#1072;&#1094;&#1080;&#1080;%20&#1087;&#1077;&#1076;&#1072;&#1075;&#1086;&#1075;&#1080;&#1095;&#1077;&#1089;&#1082;&#1080;&#1093;%20&#1088;&#1072;&#1073;&#1086;&#1090;&#1085;&#1080;&#1082;&#1086;&#1074;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1048;&#1085;&#1089;&#1090;&#1088;&#1091;&#1082;&#1094;&#1080;&#1103;%20&#1086;&#1073;%20&#1072;&#1090;&#1090;&#1077;&#1089;&#1090;&#1072;&#1094;&#1080;&#1080;%20&#1087;&#1077;&#1076;&#1072;&#1075;&#1086;&#1075;&#1080;&#1095;&#1077;&#1089;&#1082;&#1080;&#1093;%20&#1088;&#1072;&#1073;&#1086;&#1090;&#1085;&#1080;&#1082;&#1086;&#1074;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1048;&#1085;&#1089;&#1090;&#1088;&#1091;&#1082;&#1094;&#1080;&#1103;%20&#1086;&#1073;%20&#1072;&#1090;&#1090;&#1077;&#1089;&#1090;&#1072;&#1094;&#1080;&#1080;%20&#1087;&#1077;&#1076;&#1072;&#1075;&#1086;&#1075;&#1080;&#1095;&#1077;&#1089;&#1082;&#1080;&#1093;%20&#1088;&#1072;&#1073;&#1086;&#1090;&#1085;&#1080;&#1082;&#1086;&#1074;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1048;&#1085;&#1089;&#1090;&#1088;&#1091;&#1082;&#1094;&#1080;&#1103;%20&#1086;&#1073;%20&#1072;&#1090;&#1090;&#1077;&#1089;&#1090;&#1072;&#1094;&#1080;&#1080;%20&#1087;&#1077;&#1076;&#1072;&#1075;&#1086;&#1075;&#1080;&#1095;&#1077;&#1089;&#1082;&#1080;&#1093;%20&#1088;&#1072;&#1073;&#1086;&#1090;&#1085;&#1080;&#1082;&#1086;&#1074;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&#1048;&#1085;&#1089;&#1090;&#1088;&#1091;&#1082;&#1094;&#1080;&#1103;%20&#1086;&#1073;%20&#1072;&#1090;&#1090;&#1077;&#1089;&#1090;&#1072;&#1094;&#1080;&#1080;%20&#1087;&#1077;&#1076;&#1072;&#1075;&#1086;&#1075;&#1080;&#1095;&#1077;&#1089;&#1082;&#1080;&#1093;%20&#1088;&#1072;&#1073;&#1086;&#1090;&#1085;&#1080;&#1082;&#1086;&#1074;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48;&#1085;&#1089;&#1090;&#1088;&#1091;&#1082;&#1094;&#1080;&#1103;%20&#1086;&#1073;%20&#1072;&#1090;&#1090;&#1077;&#1089;&#1090;&#1072;&#1094;&#1080;&#1080;%20&#1087;&#1077;&#1076;&#1072;&#1075;&#1086;&#1075;&#1080;&#1095;&#1077;&#1089;&#1082;&#1080;&#1093;%20&#1088;&#1072;&#1073;&#1086;&#1090;&#1085;&#1080;&#1082;&#1086;&#1074;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1048;&#1085;&#1089;&#1090;&#1088;&#1091;&#1082;&#1094;&#1080;&#1103;%20&#1086;&#1073;%20&#1072;&#1090;&#1090;&#1077;&#1089;&#1090;&#1072;&#1094;&#1080;&#1080;%20&#1087;&#1077;&#1076;&#1072;&#1075;&#1086;&#1075;&#1080;&#1095;&#1077;&#1089;&#1082;&#1080;&#1093;%20&#1088;&#1072;&#1073;&#1086;&#1090;&#1085;&#1080;&#1082;&#1086;&#1074;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1048;&#1085;&#1089;&#1090;&#1088;&#1091;&#1082;&#1094;&#1080;&#1103;%20&#1086;&#1073;%20&#1072;&#1090;&#1090;&#1077;&#1089;&#1090;&#1072;&#1094;&#1080;&#1080;%20&#1087;&#1077;&#1076;&#1072;&#1075;&#1086;&#1075;&#1080;&#1095;&#1077;&#1089;&#1082;&#1080;&#1093;%20&#1088;&#1072;&#1073;&#1086;&#1090;&#1085;&#1080;&#1082;&#1086;&#1074;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1048;&#1085;&#1089;&#1090;&#1088;&#1091;&#1082;&#1094;&#1080;&#1103;%20&#1086;&#1073;%20&#1072;&#1090;&#1090;&#1077;&#1089;&#1090;&#1072;&#1094;&#1080;&#1080;%20&#1087;&#1077;&#1076;&#1072;&#1075;&#1086;&#1075;&#1080;&#1095;&#1077;&#1089;&#1082;&#1080;&#1093;%20&#1088;&#1072;&#1073;&#1086;&#1090;&#1085;&#1080;&#1082;&#1086;&#1074;.pdf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552" y="3140968"/>
            <a:ext cx="6768752" cy="2088232"/>
          </a:xfrm>
          <a:solidFill>
            <a:schemeClr val="bg1"/>
          </a:solidFill>
        </p:spPr>
        <p:txBody>
          <a:bodyPr/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 организации </a:t>
            </a:r>
            <a:br>
              <a:rPr lang="ru-RU" sz="2400" b="1" dirty="0" smtClean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400" b="1" dirty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проведения </a:t>
            </a:r>
            <a:r>
              <a:rPr lang="ru-RU" sz="2400" b="1" dirty="0" smtClean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КЭ при </a:t>
            </a:r>
            <a:r>
              <a:rPr lang="ru-RU" sz="2400" b="1" dirty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прохождении аттестации </a:t>
            </a:r>
            <a:r>
              <a:rPr lang="ru-RU" sz="2400" b="1" dirty="0" smtClean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400" b="1" dirty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присвоение и подтверждение высшей КК </a:t>
            </a:r>
          </a:p>
        </p:txBody>
      </p:sp>
      <p:sp>
        <p:nvSpPr>
          <p:cNvPr id="6" name="Загнутый угол 5">
            <a:hlinkClick r:id="rId2" action="ppaction://hlinkfile"/>
          </p:cNvPr>
          <p:cNvSpPr/>
          <p:nvPr/>
        </p:nvSpPr>
        <p:spPr>
          <a:xfrm>
            <a:off x="8460432" y="6237312"/>
            <a:ext cx="504056" cy="47667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42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83924" y="188640"/>
            <a:ext cx="8394344" cy="1872208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00184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/>
            </a:r>
            <a:br>
              <a:rPr lang="ru-RU" sz="3600" b="1" dirty="0">
                <a:solidFill>
                  <a:srgbClr val="00184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определение уровня</a:t>
            </a:r>
            <a:b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профессиональной деятельности педагогического работника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(ВТОРОЙ ДЕНЬ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)</a:t>
            </a:r>
            <a:b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Критерии </a:t>
            </a: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показатели оценки в соответствии с методическими рекомендациями, утвержденными Министерством образования Республики Беларусь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51520" y="2276872"/>
            <a:ext cx="4040188" cy="4320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i="1" dirty="0" smtClean="0">
                <a:solidFill>
                  <a:schemeClr val="tx1"/>
                </a:solidFill>
              </a:rPr>
              <a:t>Письменная часть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251520" y="2924944"/>
            <a:ext cx="4032448" cy="32403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114300" indent="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разработка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фрагмента педагогической деятельности (для учителей – 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модели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урока) по предложенной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теме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(указывается тема,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класс или 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возрастная группа) </a:t>
            </a:r>
            <a:r>
              <a:rPr lang="ru-RU" sz="2000" b="1" i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основе представленного опыта педагогической </a:t>
            </a:r>
            <a:r>
              <a:rPr lang="ru-RU" sz="2000" b="1" i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деятельности</a:t>
            </a:r>
            <a:endParaRPr lang="ru-RU" sz="2000" b="1" i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1430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716016" y="2276872"/>
            <a:ext cx="4041775" cy="432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i="1" dirty="0" smtClean="0">
                <a:solidFill>
                  <a:schemeClr val="tx1"/>
                </a:solidFill>
              </a:rPr>
              <a:t>Устная часть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644008" y="2924944"/>
            <a:ext cx="4176464" cy="3240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защита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представленного опыта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основе разработанной на экзамене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модели</a:t>
            </a:r>
          </a:p>
          <a:p>
            <a:pPr marL="114300" indent="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ru-RU" b="1" dirty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ru-RU" b="1" dirty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Загнутый угол 8">
            <a:hlinkClick r:id="rId3" action="ppaction://hlinkfile"/>
          </p:cNvPr>
          <p:cNvSpPr/>
          <p:nvPr/>
        </p:nvSpPr>
        <p:spPr>
          <a:xfrm>
            <a:off x="8460432" y="6237312"/>
            <a:ext cx="504056" cy="47667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25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Квалификационный экзамен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84576"/>
          </a:xfrm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На присвоение </a:t>
            </a:r>
          </a:p>
          <a:p>
            <a:pPr marL="114300" indent="0">
              <a:buNone/>
            </a:pPr>
            <a:r>
              <a:rPr lang="ru-RU" b="1" dirty="0"/>
              <a:t>	</a:t>
            </a:r>
            <a:r>
              <a:rPr lang="ru-RU" b="1" dirty="0" smtClean="0"/>
              <a:t>		</a:t>
            </a: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высшей </a:t>
            </a: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КК</a:t>
            </a:r>
          </a:p>
          <a:p>
            <a:pPr marL="114300" indent="0">
              <a:buNone/>
            </a:pP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КК «учитель-методист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Font typeface="Wingdings" pitchFamily="2" charset="2"/>
              <a:buChar char="Ø"/>
            </a:pPr>
            <a:r>
              <a:rPr lang="ru-RU" sz="2000" b="1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На подтверждение </a:t>
            </a:r>
          </a:p>
          <a:p>
            <a:pPr marL="114300" indent="0">
              <a:buNone/>
            </a:pPr>
            <a:r>
              <a:rPr lang="ru-RU" b="1" dirty="0" smtClean="0"/>
              <a:t>			 </a:t>
            </a: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высшей КК</a:t>
            </a:r>
          </a:p>
          <a:p>
            <a:pPr marL="114300" indent="0">
              <a:buNone/>
            </a:pP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КК </a:t>
            </a: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учитель-методист</a:t>
            </a:r>
          </a:p>
          <a:p>
            <a:pPr marL="114300" indent="0">
              <a:buNone/>
            </a:pPr>
            <a:endParaRPr lang="ru-RU" sz="2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14300" indent="0" algn="just">
              <a:buNone/>
            </a:pP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Методические </a:t>
            </a: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рекомендации о порядке проведения квалификационного экзамена при прохождении аттестации на присвоение и подтверждение высшей квалификационной категории, квалификационной категории «учитель - методист</a:t>
            </a: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</a:t>
            </a:r>
          </a:p>
          <a:p>
            <a:pPr marL="114300" indent="0" algn="just">
              <a:buNone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сайт ГУО «Академия последипломного образования» </a:t>
            </a:r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http://academy.edu.by</a:t>
            </a:r>
            <a:r>
              <a:rPr lang="ru-RU" sz="2000" dirty="0">
                <a:solidFill>
                  <a:srgbClr val="002060"/>
                </a:solidFill>
              </a:rPr>
              <a:t>)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Загнутый угол 3">
            <a:hlinkClick r:id="rId3" action="ppaction://hlinkfile"/>
          </p:cNvPr>
          <p:cNvSpPr/>
          <p:nvPr/>
        </p:nvSpPr>
        <p:spPr>
          <a:xfrm>
            <a:off x="8460432" y="6237312"/>
            <a:ext cx="504056" cy="47667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05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404664"/>
            <a:ext cx="8569325" cy="738336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Учреждения образования,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осуществляющие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проведение КЭ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6537278"/>
              </p:ext>
            </p:extLst>
          </p:nvPr>
        </p:nvGraphicFramePr>
        <p:xfrm>
          <a:off x="149708" y="1138812"/>
          <a:ext cx="8856662" cy="55467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35422"/>
                <a:gridCol w="4821240"/>
              </a:tblGrid>
              <a:tr h="5546725">
                <a:tc>
                  <a:txBody>
                    <a:bodyPr/>
                    <a:lstStyle/>
                    <a:p>
                      <a:pPr marL="0" algn="l" rtl="0" eaLnBrk="1" latinLnBrk="0" hangingPunct="1">
                        <a:buFont typeface="Wingdings" pitchFamily="2" charset="2"/>
                        <a:buNone/>
                      </a:pPr>
                      <a:endParaRPr lang="ru-RU" sz="2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 АПО, РИПО, РИВШ,</a:t>
                      </a:r>
                    </a:p>
                    <a:p>
                      <a:pPr marL="0" algn="l" rtl="0" eaLnBrk="1" latinLnBrk="0" hangingPunct="1">
                        <a:buFont typeface="Wingdings" pitchFamily="2" charset="2"/>
                        <a:buNone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 ИПК БГУФК</a:t>
                      </a:r>
                    </a:p>
                    <a:p>
                      <a:pPr marL="0" algn="l" rtl="0" eaLnBrk="1" latinLnBrk="0" hangingPunct="1">
                        <a:buFont typeface="Wingdings" pitchFamily="2" charset="2"/>
                        <a:buChar char="Ø"/>
                      </a:pPr>
                      <a:endParaRPr lang="ru-RU" sz="2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Char char="Ø"/>
                      </a:pPr>
                      <a:endParaRPr kumimoji="0"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Char char="Ø"/>
                      </a:pPr>
                      <a:endParaRPr kumimoji="0"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Char char="Ø"/>
                      </a:pPr>
                      <a:endParaRPr kumimoji="0"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None/>
                      </a:pPr>
                      <a:endParaRPr kumimoji="0"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Char char="Ø"/>
                      </a:pPr>
                      <a:endParaRPr kumimoji="0"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07950" indent="0">
                        <a:buFont typeface="Wingdings" pitchFamily="2" charset="2"/>
                        <a:buChar char="Ø"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 АПО, РИПО, РИВШ</a:t>
                      </a:r>
                    </a:p>
                    <a:p>
                      <a:pPr marL="107950" indent="0">
                        <a:buFont typeface="Wingdings" pitchFamily="2" charset="2"/>
                        <a:buNone/>
                      </a:pP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+ </a:t>
                      </a:r>
                    </a:p>
                    <a:p>
                      <a:pPr marL="107950" indent="0">
                        <a:buFont typeface="Georgia" pitchFamily="18" charset="0"/>
                        <a:buNone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   ОБЛАСТНЫЕ ИРО</a:t>
                      </a:r>
                    </a:p>
                    <a:p>
                      <a:pPr marL="0" algn="l" rtl="0" eaLnBrk="1" latinLnBrk="0" hangingPunct="1">
                        <a:buFont typeface="Wingdings" pitchFamily="2" charset="2"/>
                        <a:buChar char="Ø"/>
                      </a:pPr>
                      <a:endParaRPr kumimoji="0" lang="ru-RU" sz="22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7" marR="91447" marT="45635" marB="45635">
                    <a:lnR w="285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buFont typeface="Wingdings" pitchFamily="2" charset="2"/>
                        <a:buChar char="Ø"/>
                      </a:pPr>
                      <a:endParaRPr lang="ru-RU" sz="2800" b="1" u="none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algn="just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ru-RU" sz="2800" b="1" u="none" dirty="0" smtClean="0">
                          <a:solidFill>
                            <a:srgbClr val="002060"/>
                          </a:solidFill>
                        </a:rPr>
                        <a:t>  </a:t>
                      </a:r>
                      <a:r>
                        <a:rPr lang="ru-RU" sz="24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присвоение высшей КК</a:t>
                      </a:r>
                    </a:p>
                    <a:p>
                      <a:pPr marL="0" algn="just" rtl="0" eaLnBrk="1" latinLnBrk="0" hangingPunct="1">
                        <a:buFont typeface="Wingdings" pitchFamily="2" charset="2"/>
                        <a:buNone/>
                      </a:pPr>
                      <a:endParaRPr lang="ru-RU" sz="2400" b="1" u="none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algn="just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ru-RU" sz="24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на присвоение и подтверждение КК «учитель-методист» 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ru-RU" sz="2400" b="1" u="none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ru-RU" sz="2400" b="1" u="none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ru-RU" sz="2400" b="1" u="none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24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на подтверждение высшей КК </a:t>
                      </a:r>
                      <a:endParaRPr kumimoji="0" lang="ru-RU" sz="2400" b="1" i="1" u="none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7" marR="91447" marT="45635" marB="45635">
                    <a:lnL w="285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Загнутый угол 4">
            <a:hlinkClick r:id="rId3" action="ppaction://hlinkfile"/>
          </p:cNvPr>
          <p:cNvSpPr/>
          <p:nvPr/>
        </p:nvSpPr>
        <p:spPr>
          <a:xfrm>
            <a:off x="8460432" y="6237312"/>
            <a:ext cx="504056" cy="47667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04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332656"/>
            <a:ext cx="8569325" cy="79208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Учреждения образования,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осуществляющие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проведение КЭ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1161060"/>
              </p:ext>
            </p:extLst>
          </p:nvPr>
        </p:nvGraphicFramePr>
        <p:xfrm>
          <a:off x="179512" y="1556792"/>
          <a:ext cx="8640960" cy="5040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96344"/>
                <a:gridCol w="5544616"/>
              </a:tblGrid>
              <a:tr h="5040560">
                <a:tc>
                  <a:txBody>
                    <a:bodyPr/>
                    <a:lstStyle/>
                    <a:p>
                      <a:pPr algn="ctr">
                        <a:buFont typeface="Georgia" pitchFamily="18" charset="0"/>
                        <a:buNone/>
                      </a:pPr>
                      <a:endParaRPr lang="ru-RU" sz="2000" b="1" dirty="0" smtClean="0">
                        <a:solidFill>
                          <a:srgbClr val="002060"/>
                        </a:solidFill>
                        <a:cs typeface="Arial" charset="0"/>
                      </a:endParaRPr>
                    </a:p>
                    <a:p>
                      <a:pPr algn="ctr">
                        <a:buFont typeface="Georgia" pitchFamily="18" charset="0"/>
                        <a:buNone/>
                      </a:pPr>
                      <a:endParaRPr lang="ru-RU" sz="2000" b="1" dirty="0" smtClean="0">
                        <a:solidFill>
                          <a:srgbClr val="002060"/>
                        </a:solidFill>
                        <a:cs typeface="Arial" charset="0"/>
                      </a:endParaRPr>
                    </a:p>
                    <a:p>
                      <a:pPr algn="ctr">
                        <a:buFont typeface="Georgia" pitchFamily="18" charset="0"/>
                        <a:buNone/>
                      </a:pPr>
                      <a:endParaRPr lang="ru-RU" sz="2000" b="1" dirty="0" smtClean="0">
                        <a:solidFill>
                          <a:srgbClr val="002060"/>
                        </a:solidFill>
                        <a:cs typeface="Arial" charset="0"/>
                      </a:endParaRPr>
                    </a:p>
                    <a:p>
                      <a:pPr algn="ctr">
                        <a:buFont typeface="Georgia" pitchFamily="18" charset="0"/>
                        <a:buNone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cs typeface="Arial" charset="0"/>
                        </a:rPr>
                        <a:t>Академия последипломного образования</a:t>
                      </a:r>
                    </a:p>
                    <a:p>
                      <a:pPr algn="ctr">
                        <a:buFont typeface="Georgia" pitchFamily="18" charset="0"/>
                        <a:buNone/>
                      </a:pPr>
                      <a:r>
                        <a:rPr lang="en-US" sz="2400" b="1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http://academy.edu.by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cs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800" b="1" i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kumimoji="0" lang="ru-RU" sz="1800" b="1" i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None/>
                      </a:pPr>
                      <a:endParaRPr kumimoji="0"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None/>
                      </a:pPr>
                      <a:endParaRPr kumimoji="0"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Char char="Ø"/>
                      </a:pPr>
                      <a:endParaRPr kumimoji="0"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Char char="Ø"/>
                      </a:pPr>
                      <a:endParaRPr kumimoji="0" lang="ru-RU" sz="24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7" marR="91447" marT="45643" marB="4564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Ø"/>
                      </a:pP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>
                        <a:buFont typeface="Wingdings" pitchFamily="2" charset="2"/>
                        <a:buChar char="Ø"/>
                      </a:pP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>
                        <a:buFont typeface="Wingdings" pitchFamily="2" charset="2"/>
                        <a:buChar char="Ø"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Педагогические работники, реализующие  содержание образовательных программ дошкольного, общего среднего, специального, дополнительного образования детей и молодежи, программ воспитания</a:t>
                      </a:r>
                    </a:p>
                    <a:p>
                      <a:pPr algn="just">
                        <a:buFont typeface="Wingdings" pitchFamily="2" charset="2"/>
                        <a:buChar char="Ø"/>
                      </a:pPr>
                      <a:endParaRPr lang="ru-RU" sz="2000" b="1" u="non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>
                        <a:buFont typeface="Wingdings" pitchFamily="2" charset="2"/>
                        <a:buChar char="Ø"/>
                      </a:pPr>
                      <a:r>
                        <a:rPr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Методисты РУМК, учреждений дополнительного образования детей и молодежи</a:t>
                      </a:r>
                    </a:p>
                    <a:p>
                      <a:pPr marL="457200" indent="-457200" algn="just" rtl="0" eaLnBrk="1" latinLnBrk="0" hangingPunct="1">
                        <a:buFont typeface="Wingdings" pitchFamily="2" charset="2"/>
                        <a:buChar char="Ø"/>
                      </a:pPr>
                      <a:endParaRPr kumimoji="0" lang="ru-RU" sz="1800" b="1" i="1" u="none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7" marR="91447" marT="45643" marB="4564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Загнутый угол 4">
            <a:hlinkClick r:id="rId3" action="ppaction://hlinkfile"/>
          </p:cNvPr>
          <p:cNvSpPr/>
          <p:nvPr/>
        </p:nvSpPr>
        <p:spPr>
          <a:xfrm>
            <a:off x="8460432" y="6237312"/>
            <a:ext cx="504056" cy="47667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94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332656"/>
            <a:ext cx="8569325" cy="792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Учреждения образования, </a:t>
            </a:r>
            <a:r>
              <a:rPr lang="ru-RU" sz="2000" b="1" dirty="0" smtClean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 smtClean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осуществляющие </a:t>
            </a:r>
            <a:r>
              <a:rPr lang="ru-RU" sz="2000" b="1" dirty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проведение КЭ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0452724"/>
              </p:ext>
            </p:extLst>
          </p:nvPr>
        </p:nvGraphicFramePr>
        <p:xfrm>
          <a:off x="179512" y="1066954"/>
          <a:ext cx="8712968" cy="61568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94493"/>
                <a:gridCol w="4918475"/>
              </a:tblGrid>
              <a:tr h="5602406">
                <a:tc>
                  <a:txBody>
                    <a:bodyPr/>
                    <a:lstStyle/>
                    <a:p>
                      <a:pPr marL="342900" indent="-342900" algn="l" rtl="0" eaLnBrk="1" latinLnBrk="0" hangingPunct="1">
                        <a:buFont typeface="Wingdings" pitchFamily="2" charset="2"/>
                        <a:buChar char="§"/>
                      </a:pPr>
                      <a:endParaRPr lang="ru-RU" sz="20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 rtl="0" eaLnBrk="1" latinLnBrk="0" hangingPunct="1">
                        <a:buFont typeface="Wingdings" pitchFamily="2" charset="2"/>
                        <a:buChar char="§"/>
                      </a:pPr>
                      <a:endParaRPr lang="ru-RU" sz="20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 rtl="0" eaLnBrk="1" latinLnBrk="0" hangingPunct="1">
                        <a:buFont typeface="Wingdings" pitchFamily="2" charset="2"/>
                        <a:buChar char="§"/>
                      </a:pPr>
                      <a:endParaRPr lang="ru-RU" sz="20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ctr" rtl="0" eaLnBrk="1" latinLnBrk="0" hangingPunct="1">
                        <a:buFont typeface="Wingdings" pitchFamily="2" charset="2"/>
                        <a:buNone/>
                      </a:pPr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Arial" charset="0"/>
                        </a:rPr>
                        <a:t>Республиканский институт профессионального образования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http://ripo.unibel.by</a:t>
                      </a:r>
                      <a:endParaRPr lang="ru-RU" sz="20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 rtl="0" eaLnBrk="1" latinLnBrk="0" hangingPunct="1">
                        <a:buFont typeface="Wingdings" pitchFamily="2" charset="2"/>
                        <a:buChar char="§"/>
                      </a:pPr>
                      <a:endParaRPr lang="ru-RU" sz="2400" b="1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lang="ru-RU" sz="20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lang="ru-RU" sz="20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lang="ru-RU" sz="20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lang="ru-RU" sz="20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800" b="1" i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None/>
                      </a:pPr>
                      <a:endParaRPr kumimoji="0"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None/>
                      </a:pPr>
                      <a:endParaRPr kumimoji="0"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Char char="Ø"/>
                      </a:pPr>
                      <a:endParaRPr kumimoji="0"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Char char="Ø"/>
                      </a:pPr>
                      <a:endParaRPr kumimoji="0" lang="ru-RU" sz="24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7" marR="91447" marT="45643" marB="4564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just" rtl="0" eaLnBrk="1" latinLnBrk="0" hangingPunct="1">
                        <a:buFont typeface="Wingdings" pitchFamily="2" charset="2"/>
                        <a:buChar char="Ø"/>
                      </a:pPr>
                      <a:endParaRPr lang="ru-RU" sz="2000" b="1" u="none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indent="-457200" algn="just" rtl="0" eaLnBrk="1" latinLnBrk="0" hangingPunct="1">
                        <a:buFont typeface="Wingdings" pitchFamily="2" charset="2"/>
                        <a:buChar char="Ø"/>
                      </a:pPr>
                      <a:endParaRPr lang="ru-RU" sz="2000" b="1" u="none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indent="-457200" algn="just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ru-RU" sz="20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Учителя трудового обучения,</a:t>
                      </a:r>
                    </a:p>
                    <a:p>
                      <a:pPr marL="457200" indent="-457200" algn="just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ru-RU" sz="20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черчения      учреждений общего среднего образования</a:t>
                      </a:r>
                    </a:p>
                    <a:p>
                      <a:pPr marL="0" indent="0" algn="just" rtl="0" eaLnBrk="1" latinLnBrk="0" hangingPunct="1">
                        <a:buFont typeface="Wingdings" pitchFamily="2" charset="2"/>
                        <a:buNone/>
                      </a:pPr>
                      <a:endParaRPr lang="ru-RU" sz="2000" b="1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 eaLnBrk="1" hangingPunct="1">
                        <a:buFont typeface="Wingdings" pitchFamily="2" charset="2"/>
                        <a:buChar char="Ø"/>
                        <a:defRPr/>
                      </a:pPr>
                      <a:r>
                        <a:rPr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Учителя, реализующие образовательную программу профессиональной подготовки рабочих (служащих)   УО «Межшкольный УПК трудового обучения и профессиональной ориентации учащихся»</a:t>
                      </a:r>
                    </a:p>
                    <a:p>
                      <a:pPr marL="0" indent="0" algn="just" rtl="0" eaLnBrk="1" latinLnBrk="0" hangingPunct="1">
                        <a:buFont typeface="Wingdings" pitchFamily="2" charset="2"/>
                        <a:buNone/>
                      </a:pPr>
                      <a:endParaRPr lang="ru-RU" sz="2000" b="1" u="none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 marT="45643" marB="4564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Загнутый угол 4">
            <a:hlinkClick r:id="rId3" action="ppaction://hlinkfile"/>
          </p:cNvPr>
          <p:cNvSpPr/>
          <p:nvPr/>
        </p:nvSpPr>
        <p:spPr>
          <a:xfrm>
            <a:off x="8460432" y="6237312"/>
            <a:ext cx="504056" cy="47667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92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332656"/>
            <a:ext cx="8569325" cy="79208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</a:rPr>
              <a:t>Учреждения образования, </a:t>
            </a:r>
            <a:r>
              <a:rPr lang="ru-RU" sz="2000" b="1" dirty="0" smtClean="0">
                <a:solidFill>
                  <a:srgbClr val="002060"/>
                </a:solidFill>
              </a:rPr>
              <a:t/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осуществляющие </a:t>
            </a:r>
            <a:r>
              <a:rPr lang="ru-RU" sz="2000" b="1" dirty="0">
                <a:solidFill>
                  <a:srgbClr val="002060"/>
                </a:solidFill>
              </a:rPr>
              <a:t>проведение КЭ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8930421"/>
              </p:ext>
            </p:extLst>
          </p:nvPr>
        </p:nvGraphicFramePr>
        <p:xfrm>
          <a:off x="251520" y="1340768"/>
          <a:ext cx="8496944" cy="5040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23252"/>
                <a:gridCol w="4973692"/>
              </a:tblGrid>
              <a:tr h="50405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2400" b="1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ИПКиПРРСО</a:t>
                      </a:r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физической культуры, спорта и туризма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800" b="1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2000" b="1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основании письма МО РБ от 20.11.2012 №10-17/6402/ДС)</a:t>
                      </a:r>
                      <a:endParaRPr kumimoji="0" lang="en-US" sz="2000" b="1" i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2000" b="1" i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http://ippkbgufk. edu.by</a:t>
                      </a:r>
                      <a:endParaRPr lang="ru-RU" sz="2400" b="1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 marT="45643" marB="4564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just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Руководители физического воспитания учреждений дошкольного образования</a:t>
                      </a:r>
                    </a:p>
                    <a:p>
                      <a:pPr marL="0" indent="0" algn="just" rtl="0" eaLnBrk="1" latinLnBrk="0" hangingPunct="1">
                        <a:buFont typeface="Wingdings" pitchFamily="2" charset="2"/>
                        <a:buNone/>
                      </a:pPr>
                      <a:endParaRPr lang="ru-RU" sz="1600" b="1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indent="-457200" algn="just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ru-RU" sz="20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Учителя </a:t>
                      </a:r>
                      <a:r>
                        <a:rPr lang="ru-RU" sz="2000" b="1" u="non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ФКиЗ</a:t>
                      </a:r>
                      <a:endParaRPr lang="ru-RU" sz="2000" b="1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 rtl="0" eaLnBrk="1" latinLnBrk="0" hangingPunct="1">
                        <a:buFont typeface="Wingdings" pitchFamily="2" charset="2"/>
                        <a:buNone/>
                      </a:pPr>
                      <a:endParaRPr lang="ru-RU" sz="2000" b="1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20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Педагоги дополнительного образования,  </a:t>
                      </a:r>
                      <a:r>
                        <a:rPr lang="ru-RU" sz="2000" b="1" i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реализующие образовательные программы дополнительного образования  детей и молодежи туристско-краеведческого, спортивно-технического, физкультурно-спортивного профилей</a:t>
                      </a:r>
                      <a:endParaRPr kumimoji="0" lang="ru-RU" sz="1800" b="1" i="1" u="non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7" marR="91447" marT="45643" marB="4564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Загнутый угол 4">
            <a:hlinkClick r:id="rId3" action="ppaction://hlinkfile"/>
          </p:cNvPr>
          <p:cNvSpPr/>
          <p:nvPr/>
        </p:nvSpPr>
        <p:spPr>
          <a:xfrm>
            <a:off x="8460432" y="6237312"/>
            <a:ext cx="504056" cy="47667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054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332656"/>
            <a:ext cx="8569325" cy="79208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</a:rPr>
              <a:t>Учреждения образования, </a:t>
            </a:r>
            <a:r>
              <a:rPr lang="ru-RU" sz="2000" b="1" dirty="0" smtClean="0">
                <a:solidFill>
                  <a:srgbClr val="002060"/>
                </a:solidFill>
              </a:rPr>
              <a:t/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осуществляющие </a:t>
            </a:r>
            <a:r>
              <a:rPr lang="ru-RU" sz="2000" b="1" dirty="0">
                <a:solidFill>
                  <a:srgbClr val="002060"/>
                </a:solidFill>
              </a:rPr>
              <a:t>проведение КЭ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034866"/>
              </p:ext>
            </p:extLst>
          </p:nvPr>
        </p:nvGraphicFramePr>
        <p:xfrm>
          <a:off x="251520" y="1340768"/>
          <a:ext cx="8496944" cy="5040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23252"/>
                <a:gridCol w="4973692"/>
              </a:tblGrid>
              <a:tr h="50405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2400" b="1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ИПКиПРРСО</a:t>
                      </a:r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физической культуры, спорта и туризма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800" b="1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2000" b="1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основании письма МО РБ от 20.11.2012 №10-17/6402/ДС)</a:t>
                      </a:r>
                      <a:endParaRPr kumimoji="0" lang="en-US" sz="2000" b="1" i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2000" b="1" i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http://ippkbgufk. edu.by</a:t>
                      </a:r>
                      <a:endParaRPr lang="ru-RU" sz="2400" b="1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 marT="45643" marB="4564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just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Руководители физического воспитания учреждений дошкольного образования</a:t>
                      </a:r>
                    </a:p>
                    <a:p>
                      <a:pPr marL="0" indent="0" algn="just" rtl="0" eaLnBrk="1" latinLnBrk="0" hangingPunct="1">
                        <a:buFont typeface="Wingdings" pitchFamily="2" charset="2"/>
                        <a:buNone/>
                      </a:pPr>
                      <a:endParaRPr lang="ru-RU" sz="1600" b="1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indent="-457200" algn="just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ru-RU" sz="20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Учителя </a:t>
                      </a:r>
                      <a:r>
                        <a:rPr lang="ru-RU" sz="2000" b="1" u="non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ФКиЗ</a:t>
                      </a:r>
                      <a:endParaRPr lang="ru-RU" sz="2000" b="1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 rtl="0" eaLnBrk="1" latinLnBrk="0" hangingPunct="1">
                        <a:buFont typeface="Wingdings" pitchFamily="2" charset="2"/>
                        <a:buNone/>
                      </a:pPr>
                      <a:endParaRPr lang="ru-RU" sz="2000" b="1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20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Педагоги дополнительного образования,  </a:t>
                      </a:r>
                      <a:r>
                        <a:rPr lang="ru-RU" sz="2000" b="1" i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реализующие образовательные программы дополнительного образования  детей и молодежи туристско-краеведческого, спортивно-технического, физкультурно-спортивного профилей</a:t>
                      </a:r>
                      <a:endParaRPr kumimoji="0" lang="ru-RU" sz="1800" b="1" i="1" u="non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7" marR="91447" marT="45643" marB="4564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Загнутый угол 4">
            <a:hlinkClick r:id="rId3" action="ppaction://hlinkfile"/>
          </p:cNvPr>
          <p:cNvSpPr/>
          <p:nvPr/>
        </p:nvSpPr>
        <p:spPr>
          <a:xfrm>
            <a:off x="8460432" y="6237312"/>
            <a:ext cx="504056" cy="47667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664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4664"/>
            <a:ext cx="8260672" cy="936104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/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квалификационный экзамен </a:t>
            </a:r>
            <a:b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 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ПРИ АТТЕСТАЦИИ НА ПРИСВОЕНИЕ ВЫСШЕЙ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кк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2400" b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2400" b="1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71612"/>
            <a:ext cx="8856984" cy="502574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http://academy.edu.by</a:t>
            </a: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endParaRPr lang="ru-RU" sz="2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Процедура </a:t>
            </a: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квалификационного экзамена  при проведении аттестации на присвоение высшей квалификационной </a:t>
            </a: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категории</a:t>
            </a:r>
          </a:p>
          <a:p>
            <a:pPr marL="114300" indent="0" algn="just">
              <a:buNone/>
            </a:pPr>
            <a:endParaRPr lang="en-US" sz="2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Программы КЭ</a:t>
            </a:r>
          </a:p>
          <a:p>
            <a:pPr marL="114300" indent="0" algn="just">
              <a:buNone/>
            </a:pPr>
            <a:endParaRPr lang="ru-RU" sz="2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Требования к описанию и оформлению опыта работы </a:t>
            </a:r>
            <a:endParaRPr lang="en-US" sz="2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2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График на август-сентябрь </a:t>
            </a: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2013 года</a:t>
            </a:r>
            <a:endParaRPr lang="en-US" sz="2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Консультативная </a:t>
            </a: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помощь </a:t>
            </a: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вопросам сдачи </a:t>
            </a: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КЭ</a:t>
            </a:r>
          </a:p>
          <a:p>
            <a:pPr>
              <a:buFont typeface="Wingdings" pitchFamily="2" charset="2"/>
              <a:buChar char="Ø"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нутый угол 3">
            <a:hlinkClick r:id="rId2" action="ppaction://hlinkfile"/>
          </p:cNvPr>
          <p:cNvSpPr/>
          <p:nvPr/>
        </p:nvSpPr>
        <p:spPr>
          <a:xfrm>
            <a:off x="8460432" y="6237312"/>
            <a:ext cx="504056" cy="47667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06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6128" y="214290"/>
            <a:ext cx="8260672" cy="1233509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00184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/>
            </a:r>
            <a:br>
              <a:rPr lang="ru-RU" sz="3600" b="1" dirty="0">
                <a:solidFill>
                  <a:srgbClr val="00184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определение 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уровня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научно-теоретической 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и методической подготовки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педагога </a:t>
            </a:r>
            <a:b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(ПЕРВЫЙ ДЕНЬ)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2400" b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2400" b="1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67544" y="1484784"/>
            <a:ext cx="4040188" cy="4320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i="1" dirty="0">
                <a:solidFill>
                  <a:schemeClr val="tx1"/>
                </a:solidFill>
              </a:rPr>
              <a:t>инвариантный блок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7544" y="2132856"/>
            <a:ext cx="3888432" cy="43924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114300" indent="0">
              <a:buNone/>
            </a:pP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ест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(10 вопросов) на определение общепрофессиональной педагогической компетентности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5025" y="1484784"/>
            <a:ext cx="4041775" cy="4320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i="1" dirty="0">
                <a:solidFill>
                  <a:schemeClr val="tx1"/>
                </a:solidFill>
              </a:rPr>
              <a:t>вариативный блок</a:t>
            </a: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572000" y="2132856"/>
            <a:ext cx="4319972" cy="43924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114300" indent="0" algn="just">
              <a:buNone/>
              <a:defRPr/>
            </a:pP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Тесты, вопросы, задания на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знание: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14300" indent="0" algn="just">
              <a:buFont typeface="Wingdings" pitchFamily="2" charset="2"/>
              <a:buChar char="Ø"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основных НД;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14300" indent="0" algn="just">
              <a:buFont typeface="Wingdings" pitchFamily="2" charset="2"/>
              <a:buChar char="Ø"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теории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содержания преподаваемого предмета (или реализуемого направления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педагогической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деятельности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pPr marL="114300" indent="0" algn="just">
              <a:buFont typeface="Wingdings" pitchFamily="2" charset="2"/>
              <a:buChar char="Ø"/>
              <a:defRPr/>
            </a:pP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современных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технологий, методов, приемов, средств обучения и воспитания, социально-педагогической поддержки и психологической помощи </a:t>
            </a:r>
          </a:p>
          <a:p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Загнутый угол 8">
            <a:hlinkClick r:id="rId2" action="ppaction://hlinkfile"/>
          </p:cNvPr>
          <p:cNvSpPr/>
          <p:nvPr/>
        </p:nvSpPr>
        <p:spPr>
          <a:xfrm>
            <a:off x="8639944" y="6381328"/>
            <a:ext cx="504056" cy="47667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4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5180</TotalTime>
  <Words>424</Words>
  <Application>Microsoft Office PowerPoint</Application>
  <PresentationFormat>Экран (4:3)</PresentationFormat>
  <Paragraphs>127</Paragraphs>
  <Slides>10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Аптека</vt:lpstr>
      <vt:lpstr>       Особенности  организации  и проведения КЭ при прохождении аттестации  на присвоение и подтверждение высшей КК </vt:lpstr>
      <vt:lpstr>Квалификационный экзамен</vt:lpstr>
      <vt:lpstr>Учреждения образования,  осуществляющие проведение КЭ</vt:lpstr>
      <vt:lpstr>Учреждения образования,  осуществляющие проведение КЭ</vt:lpstr>
      <vt:lpstr>Учреждения образования,  осуществляющие проведение КЭ</vt:lpstr>
      <vt:lpstr>Учреждения образования,  осуществляющие проведение КЭ</vt:lpstr>
      <vt:lpstr>Учреждения образования,  осуществляющие проведение КЭ</vt:lpstr>
      <vt:lpstr> квалификационный экзамен    ПРИ АТТЕСТАЦИИ НА ПРИСВОЕНИЕ ВЫСШЕЙ кк   </vt:lpstr>
      <vt:lpstr> определение уровня научно-теоретической и методической подготовки педагога   (ПЕРВЫЙ ДЕНЬ) </vt:lpstr>
      <vt:lpstr> определение уровня  профессиональной деятельности педагогического работника  (ВТОРОЙ ДЕНЬ) Критерии и показатели оценки в соответствии с методическими рекомендациями, утвержденными Министерством образования Республики Беларусь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analitik</dc:creator>
  <cp:lastModifiedBy>Пользователь Windows</cp:lastModifiedBy>
  <cp:revision>511</cp:revision>
  <cp:lastPrinted>2013-09-03T15:02:10Z</cp:lastPrinted>
  <dcterms:created xsi:type="dcterms:W3CDTF">2013-08-14T12:17:56Z</dcterms:created>
  <dcterms:modified xsi:type="dcterms:W3CDTF">2014-02-11T18:00:40Z</dcterms:modified>
</cp:coreProperties>
</file>