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D07"/>
    <a:srgbClr val="CC0099"/>
    <a:srgbClr val="1E96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cf4fe7ad40a.jpg"/>
          <p:cNvPicPr>
            <a:picLocks noChangeAspect="1"/>
          </p:cNvPicPr>
          <p:nvPr userDrawn="1"/>
        </p:nvPicPr>
        <p:blipFill>
          <a:blip r:embed="rId2" cstate="print"/>
          <a:srcRect b="3225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F05-25FD-485C-90EC-56B3AB82624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59B-A4EE-4CC8-AB11-694096BF9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F05-25FD-485C-90EC-56B3AB82624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59B-A4EE-4CC8-AB11-694096BF9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F05-25FD-485C-90EC-56B3AB82624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59B-A4EE-4CC8-AB11-694096BF9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F05-25FD-485C-90EC-56B3AB82624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59B-A4EE-4CC8-AB11-694096BF9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F05-25FD-485C-90EC-56B3AB82624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59B-A4EE-4CC8-AB11-694096BF9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F05-25FD-485C-90EC-56B3AB82624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59B-A4EE-4CC8-AB11-694096BF9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F05-25FD-485C-90EC-56B3AB82624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59B-A4EE-4CC8-AB11-694096BF9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F05-25FD-485C-90EC-56B3AB82624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59B-A4EE-4CC8-AB11-694096BF9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F05-25FD-485C-90EC-56B3AB82624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59B-A4EE-4CC8-AB11-694096BF9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F05-25FD-485C-90EC-56B3AB82624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59B-A4EE-4CC8-AB11-694096BF9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1F05-25FD-485C-90EC-56B3AB82624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659B-A4EE-4CC8-AB11-694096BF9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142852"/>
            <a:ext cx="8643998" cy="6572296"/>
          </a:xfrm>
          <a:prstGeom prst="roundRect">
            <a:avLst>
              <a:gd name="adj" fmla="val 5459"/>
            </a:avLst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31F05-25FD-485C-90EC-56B3AB82624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be-BY" b="1" dirty="0" smtClean="0">
                <a:solidFill>
                  <a:srgbClr val="CC0099"/>
                </a:solidFill>
              </a:rPr>
              <a:t>ТЭМАТЫЧНАЕ</a:t>
            </a:r>
            <a:br>
              <a:rPr lang="be-BY" b="1" dirty="0" smtClean="0">
                <a:solidFill>
                  <a:srgbClr val="CC0099"/>
                </a:solidFill>
              </a:rPr>
            </a:br>
            <a:r>
              <a:rPr lang="be-BY" b="1" dirty="0" smtClean="0">
                <a:solidFill>
                  <a:srgbClr val="CC0099"/>
                </a:solidFill>
              </a:rPr>
              <a:t>РЭПЕТЫЦЫЙНАЕ</a:t>
            </a:r>
            <a:br>
              <a:rPr lang="be-BY" b="1" dirty="0" smtClean="0">
                <a:solidFill>
                  <a:srgbClr val="CC0099"/>
                </a:solidFill>
              </a:rPr>
            </a:br>
            <a:r>
              <a:rPr lang="be-BY" b="1" dirty="0" smtClean="0">
                <a:solidFill>
                  <a:srgbClr val="CC0099"/>
                </a:solidFill>
              </a:rPr>
              <a:t>ТЭСЦІРАВАННЕ </a:t>
            </a:r>
            <a:endParaRPr lang="ru-RU" b="1" dirty="0">
              <a:solidFill>
                <a:srgbClr val="CC0099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e-BY" sz="3600" b="1" dirty="0" smtClean="0">
                <a:solidFill>
                  <a:srgbClr val="7030A0"/>
                </a:solidFill>
              </a:rPr>
              <a:t>2014 - 2015 н.г.</a:t>
            </a:r>
          </a:p>
          <a:p>
            <a:r>
              <a:rPr lang="be-BY" sz="3600" b="1" dirty="0" smtClean="0">
                <a:solidFill>
                  <a:srgbClr val="0F4D07"/>
                </a:solidFill>
              </a:rPr>
              <a:t>СІНТАКСІС І ПУНКТУАЦЫЯ</a:t>
            </a:r>
            <a:endParaRPr lang="ru-RU" sz="3600" b="1" dirty="0">
              <a:solidFill>
                <a:srgbClr val="0F4D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А8. Адзначце сказы, у якіх на месцы пропуску абавязкова ставіцца працяжнік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 lvl="0">
              <a:buNone/>
            </a:pPr>
            <a:endParaRPr lang="be-BY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1)Ля самага берага </a:t>
            </a:r>
            <a:r>
              <a:rPr lang="be-BY" b="1" u="sng" dirty="0" smtClean="0">
                <a:solidFill>
                  <a:srgbClr val="0070C0"/>
                </a:solidFill>
              </a:rPr>
              <a:t>лядок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dbl" dirty="0" smtClean="0">
                <a:solidFill>
                  <a:srgbClr val="0070C0"/>
                </a:solidFill>
              </a:rPr>
              <a:t>тоўсты і надзейны</a:t>
            </a:r>
            <a:r>
              <a:rPr lang="be-BY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2)Наш </a:t>
            </a:r>
            <a:r>
              <a:rPr lang="be-BY" b="1" u="sng" dirty="0" smtClean="0">
                <a:solidFill>
                  <a:srgbClr val="0070C0"/>
                </a:solidFill>
              </a:rPr>
              <a:t>калгас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dbl" dirty="0" smtClean="0">
                <a:solidFill>
                  <a:srgbClr val="0070C0"/>
                </a:solidFill>
              </a:rPr>
              <a:t>як дружная сям’я</a:t>
            </a:r>
            <a:r>
              <a:rPr lang="be-BY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3)</a:t>
            </a:r>
            <a:r>
              <a:rPr lang="be-BY" b="1" u="sng" dirty="0" smtClean="0">
                <a:solidFill>
                  <a:srgbClr val="FF0000"/>
                </a:solidFill>
              </a:rPr>
              <a:t>Карміць, абшываць </a:t>
            </a:r>
            <a:r>
              <a:rPr lang="be-BY" b="1" dirty="0" smtClean="0">
                <a:solidFill>
                  <a:srgbClr val="FF0000"/>
                </a:solidFill>
              </a:rPr>
              <a:t>дзяцей - </a:t>
            </a:r>
            <a:r>
              <a:rPr lang="be-BY" b="1" u="dbl" dirty="0" smtClean="0">
                <a:solidFill>
                  <a:srgbClr val="FF0000"/>
                </a:solidFill>
              </a:rPr>
              <a:t>клопат маці</a:t>
            </a:r>
            <a:r>
              <a:rPr lang="be-BY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4)</a:t>
            </a:r>
            <a:r>
              <a:rPr lang="be-BY" b="1" u="sng" dirty="0" smtClean="0">
                <a:solidFill>
                  <a:srgbClr val="0070C0"/>
                </a:solidFill>
              </a:rPr>
              <a:t>Ты</a:t>
            </a:r>
            <a:r>
              <a:rPr lang="be-BY" b="1" dirty="0" smtClean="0">
                <a:solidFill>
                  <a:srgbClr val="0070C0"/>
                </a:solidFill>
              </a:rPr>
              <a:t> мой </a:t>
            </a:r>
            <a:r>
              <a:rPr lang="be-BY" b="1" u="dbl" dirty="0" smtClean="0">
                <a:solidFill>
                  <a:srgbClr val="0070C0"/>
                </a:solidFill>
              </a:rPr>
              <a:t>боль</a:t>
            </a:r>
            <a:r>
              <a:rPr lang="be-BY" b="1" dirty="0" smtClean="0">
                <a:solidFill>
                  <a:srgbClr val="0070C0"/>
                </a:solidFill>
              </a:rPr>
              <a:t> святы, Беларусь мая.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5)</a:t>
            </a:r>
            <a:r>
              <a:rPr lang="be-BY" b="1" u="sng" dirty="0" smtClean="0">
                <a:solidFill>
                  <a:srgbClr val="FF0000"/>
                </a:solidFill>
              </a:rPr>
              <a:t>Гераізм</a:t>
            </a:r>
            <a:r>
              <a:rPr lang="be-BY" b="1" dirty="0" smtClean="0">
                <a:solidFill>
                  <a:srgbClr val="FF0000"/>
                </a:solidFill>
              </a:rPr>
              <a:t> - найвышэйшае </a:t>
            </a:r>
            <a:r>
              <a:rPr lang="be-BY" b="1" u="dbl" dirty="0" smtClean="0">
                <a:solidFill>
                  <a:srgbClr val="FF0000"/>
                </a:solidFill>
              </a:rPr>
              <a:t>праяўленне смеласці і адвагі</a:t>
            </a:r>
            <a:r>
              <a:rPr lang="be-BY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b="1" i="1" dirty="0" smtClean="0">
                <a:solidFill>
                  <a:srgbClr val="CC0099"/>
                </a:solidFill>
              </a:rPr>
              <a:t>А9. Адзначце сказы, у якіх прапушчана коска</a:t>
            </a:r>
            <a:endParaRPr lang="ru-RU" sz="28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1) Агееў пачаў капаць і адкідваць на абрыў </a:t>
            </a:r>
            <a:r>
              <a:rPr lang="be-BY" b="1" u="wavy" dirty="0" smtClean="0">
                <a:solidFill>
                  <a:srgbClr val="FF0000"/>
                </a:solidFill>
              </a:rPr>
              <a:t>мяккую</a:t>
            </a:r>
            <a:r>
              <a:rPr lang="be-BY" b="1" u="sng" dirty="0" smtClean="0">
                <a:solidFill>
                  <a:srgbClr val="FF0000"/>
                </a:solidFill>
              </a:rPr>
              <a:t>,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wavy" dirty="0" smtClean="0">
                <a:solidFill>
                  <a:srgbClr val="FF0000"/>
                </a:solidFill>
              </a:rPr>
              <a:t>разрыхленую бульдозерам </a:t>
            </a:r>
            <a:r>
              <a:rPr lang="be-BY" b="1" dirty="0" smtClean="0">
                <a:solidFill>
                  <a:srgbClr val="FF0000"/>
                </a:solidFill>
              </a:rPr>
              <a:t>зямлю з розным гаспадарскім хламам.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2) Бусел </a:t>
            </a:r>
            <a:r>
              <a:rPr lang="be-BY" b="1" u="dbl" dirty="0" smtClean="0">
                <a:solidFill>
                  <a:srgbClr val="0070C0"/>
                </a:solidFill>
              </a:rPr>
              <a:t>падскочыў</a:t>
            </a:r>
            <a:r>
              <a:rPr lang="be-BY" b="1" dirty="0" smtClean="0">
                <a:solidFill>
                  <a:srgbClr val="0070C0"/>
                </a:solidFill>
              </a:rPr>
              <a:t>, міжвольна </a:t>
            </a:r>
            <a:r>
              <a:rPr lang="be-BY" b="1" u="dbl" dirty="0" smtClean="0">
                <a:solidFill>
                  <a:srgbClr val="0070C0"/>
                </a:solidFill>
              </a:rPr>
              <a:t>распасцёр</a:t>
            </a:r>
            <a:r>
              <a:rPr lang="be-BY" b="1" dirty="0" smtClean="0">
                <a:solidFill>
                  <a:srgbClr val="0070C0"/>
                </a:solidFill>
              </a:rPr>
              <a:t> крылы ды тут жа зноў </a:t>
            </a:r>
            <a:r>
              <a:rPr lang="be-BY" b="1" u="dbl" dirty="0" smtClean="0">
                <a:solidFill>
                  <a:srgbClr val="0070C0"/>
                </a:solidFill>
              </a:rPr>
              <a:t>падцяў</a:t>
            </a:r>
            <a:r>
              <a:rPr lang="be-BY" b="1" dirty="0" smtClean="0">
                <a:solidFill>
                  <a:srgbClr val="0070C0"/>
                </a:solidFill>
              </a:rPr>
              <a:t> іх, каб не ўзняцца з гнязда.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3) Мы </a:t>
            </a:r>
            <a:r>
              <a:rPr lang="be-BY" b="1" u="dbl" dirty="0" smtClean="0">
                <a:solidFill>
                  <a:srgbClr val="0070C0"/>
                </a:solidFill>
              </a:rPr>
              <a:t>павінны прыгледзецца </a:t>
            </a:r>
            <a:r>
              <a:rPr lang="be-BY" b="1" dirty="0" smtClean="0">
                <a:solidFill>
                  <a:srgbClr val="0070C0"/>
                </a:solidFill>
              </a:rPr>
              <a:t>і </a:t>
            </a:r>
            <a:r>
              <a:rPr lang="be-BY" b="1" u="dashLong" dirty="0" smtClean="0">
                <a:solidFill>
                  <a:srgbClr val="0070C0"/>
                </a:solidFill>
              </a:rPr>
              <a:t>да гора</a:t>
            </a:r>
            <a:r>
              <a:rPr lang="be-BY" b="1" dirty="0" smtClean="0">
                <a:solidFill>
                  <a:srgbClr val="0070C0"/>
                </a:solidFill>
              </a:rPr>
              <a:t>, і </a:t>
            </a:r>
            <a:r>
              <a:rPr lang="be-BY" b="1" u="dashLong" dirty="0" smtClean="0">
                <a:solidFill>
                  <a:srgbClr val="0070C0"/>
                </a:solidFill>
              </a:rPr>
              <a:t>да шчасця </a:t>
            </a:r>
            <a:r>
              <a:rPr lang="be-BY" b="1" dirty="0" smtClean="0">
                <a:solidFill>
                  <a:srgbClr val="0070C0"/>
                </a:solidFill>
              </a:rPr>
              <a:t>і </a:t>
            </a:r>
            <a:r>
              <a:rPr lang="be-BY" b="1" u="dbl" dirty="0" smtClean="0">
                <a:solidFill>
                  <a:srgbClr val="0070C0"/>
                </a:solidFill>
              </a:rPr>
              <a:t>адкрыць</a:t>
            </a:r>
            <a:r>
              <a:rPr lang="be-BY" b="1" dirty="0" smtClean="0">
                <a:solidFill>
                  <a:srgbClr val="0070C0"/>
                </a:solidFill>
              </a:rPr>
              <a:t> для сябе магчымасці разумення іх.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4) Грыбы сядзелі і </a:t>
            </a:r>
            <a:r>
              <a:rPr lang="be-BY" b="1" u="dotDash" dirty="0" smtClean="0">
                <a:solidFill>
                  <a:srgbClr val="FF0000"/>
                </a:solidFill>
              </a:rPr>
              <a:t>паасобку</a:t>
            </a:r>
            <a:r>
              <a:rPr lang="be-BY" b="1" u="sng" dirty="0" smtClean="0">
                <a:solidFill>
                  <a:srgbClr val="FF0000"/>
                </a:solidFill>
              </a:rPr>
              <a:t>,</a:t>
            </a:r>
            <a:r>
              <a:rPr lang="be-BY" b="1" dirty="0" smtClean="0">
                <a:solidFill>
                  <a:srgbClr val="FF0000"/>
                </a:solidFill>
              </a:rPr>
              <a:t> і </a:t>
            </a:r>
            <a:r>
              <a:rPr lang="be-BY" b="1" u="dotDash" dirty="0" smtClean="0">
                <a:solidFill>
                  <a:srgbClr val="FF0000"/>
                </a:solidFill>
              </a:rPr>
              <a:t>парамі</a:t>
            </a:r>
            <a:r>
              <a:rPr lang="be-BY" b="1" dirty="0" smtClean="0">
                <a:solidFill>
                  <a:srgbClr val="FF0000"/>
                </a:solidFill>
              </a:rPr>
              <a:t>, і цэлымі </a:t>
            </a:r>
            <a:r>
              <a:rPr lang="be-BY" b="1" u="dotDash" dirty="0" smtClean="0">
                <a:solidFill>
                  <a:srgbClr val="FF0000"/>
                </a:solidFill>
              </a:rPr>
              <a:t>гуртамі</a:t>
            </a:r>
            <a:r>
              <a:rPr lang="be-BY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У багатае </a:t>
            </a:r>
            <a:r>
              <a:rPr lang="be-BY" b="1" u="dash" dirty="0" smtClean="0">
                <a:solidFill>
                  <a:srgbClr val="0070C0"/>
                </a:solidFill>
              </a:rPr>
              <a:t>дажджом</a:t>
            </a:r>
            <a:r>
              <a:rPr lang="be-BY" b="1" dirty="0" smtClean="0">
                <a:solidFill>
                  <a:srgbClr val="0070C0"/>
                </a:solidFill>
              </a:rPr>
              <a:t> ці </a:t>
            </a:r>
            <a:r>
              <a:rPr lang="be-BY" b="1" u="dashLong" dirty="0" smtClean="0">
                <a:solidFill>
                  <a:srgbClr val="0070C0"/>
                </a:solidFill>
              </a:rPr>
              <a:t>навальніцамі</a:t>
            </a:r>
            <a:r>
              <a:rPr lang="be-BY" b="1" dirty="0" smtClean="0">
                <a:solidFill>
                  <a:srgbClr val="0070C0"/>
                </a:solidFill>
              </a:rPr>
              <a:t> або </a:t>
            </a:r>
            <a:r>
              <a:rPr lang="be-BY" b="1" u="dashLong" dirty="0" smtClean="0">
                <a:solidFill>
                  <a:srgbClr val="0070C0"/>
                </a:solidFill>
              </a:rPr>
              <a:t>сонцам</a:t>
            </a:r>
            <a:r>
              <a:rPr lang="be-BY" b="1" dirty="0" smtClean="0">
                <a:solidFill>
                  <a:srgbClr val="0070C0"/>
                </a:solidFill>
              </a:rPr>
              <a:t> летам грыбы ідуць </a:t>
            </a:r>
            <a:r>
              <a:rPr lang="be-BY" b="1" u="dotDash" dirty="0" smtClean="0">
                <a:solidFill>
                  <a:srgbClr val="0070C0"/>
                </a:solidFill>
              </a:rPr>
              <a:t>па бары, па бярэзніку </a:t>
            </a:r>
            <a:r>
              <a:rPr lang="be-BY" b="1" dirty="0" smtClean="0">
                <a:solidFill>
                  <a:srgbClr val="0070C0"/>
                </a:solidFill>
              </a:rPr>
              <a:t>і </a:t>
            </a:r>
            <a:r>
              <a:rPr lang="be-BY" b="1" u="dotDash" dirty="0" smtClean="0">
                <a:solidFill>
                  <a:srgbClr val="0070C0"/>
                </a:solidFill>
              </a:rPr>
              <a:t>верасе</a:t>
            </a:r>
            <a:r>
              <a:rPr lang="be-BY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А10. Адзначце сказы з пунктуацыйнай памылкамі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1) Штодня з раніцы выклікаюцца жыхары: чыгуначнікі, работнікі пошты, бухгалтар</a:t>
            </a:r>
            <a:r>
              <a:rPr lang="be-BY" b="1" u="sng" dirty="0" smtClean="0">
                <a:solidFill>
                  <a:srgbClr val="FF0000"/>
                </a:solidFill>
              </a:rPr>
              <a:t>ы - у</a:t>
            </a:r>
            <a:r>
              <a:rPr lang="be-BY" b="1" dirty="0" smtClean="0">
                <a:solidFill>
                  <a:srgbClr val="FF0000"/>
                </a:solidFill>
              </a:rPr>
              <a:t>се, хто да вайны займаў якую-небудзь пасаду.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Зубіць сярпы </a:t>
            </a:r>
            <a:r>
              <a:rPr lang="be-BY" b="1" u="dbl" dirty="0" smtClean="0">
                <a:solidFill>
                  <a:srgbClr val="FF0000"/>
                </a:solidFill>
              </a:rPr>
              <a:t>нялёгка</a:t>
            </a:r>
            <a:r>
              <a:rPr lang="be-BY" b="1" u="sng" dirty="0" smtClean="0">
                <a:solidFill>
                  <a:srgbClr val="FF0000"/>
                </a:solidFill>
              </a:rPr>
              <a:t>,</a:t>
            </a:r>
            <a:r>
              <a:rPr lang="be-BY" b="1" dirty="0" smtClean="0">
                <a:solidFill>
                  <a:srgbClr val="FF0000"/>
                </a:solidFill>
              </a:rPr>
              <a:t> хоць і </a:t>
            </a:r>
            <a:r>
              <a:rPr lang="be-BY" b="1" u="dbl" dirty="0" smtClean="0">
                <a:solidFill>
                  <a:srgbClr val="FF0000"/>
                </a:solidFill>
              </a:rPr>
              <a:t>цікава</a:t>
            </a:r>
            <a:r>
              <a:rPr lang="be-BY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3) За час свайго замужжа Ганна прывыкла таіцца, хаваць у душы пакутны </a:t>
            </a:r>
            <a:r>
              <a:rPr lang="be-BY" b="1" u="dash" dirty="0" smtClean="0">
                <a:solidFill>
                  <a:srgbClr val="FF0000"/>
                </a:solidFill>
              </a:rPr>
              <a:t>боль, і тугу, і надзеі</a:t>
            </a:r>
            <a:r>
              <a:rPr lang="be-BY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4) Па </a:t>
            </a:r>
            <a:r>
              <a:rPr lang="be-BY" b="1" u="wavy" dirty="0" smtClean="0">
                <a:solidFill>
                  <a:srgbClr val="0070C0"/>
                </a:solidFill>
              </a:rPr>
              <a:t>крутой знадворнай </a:t>
            </a:r>
            <a:r>
              <a:rPr lang="be-BY" b="1" dirty="0" smtClean="0">
                <a:solidFill>
                  <a:srgbClr val="0070C0"/>
                </a:solidFill>
              </a:rPr>
              <a:t>лесвіцы я лёгка падняўся на другі паверх.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Нават пры слабым святле ліхтароў было відаць, як пачырванелі Міхасёвы вушы – </a:t>
            </a:r>
            <a:r>
              <a:rPr lang="be-BY" b="1" i="1" dirty="0" smtClean="0">
                <a:solidFill>
                  <a:srgbClr val="0F4D07"/>
                </a:solidFill>
              </a:rPr>
              <a:t>ні даць ні ўзяць </a:t>
            </a:r>
            <a:r>
              <a:rPr lang="be-BY" b="1" dirty="0" smtClean="0">
                <a:solidFill>
                  <a:srgbClr val="0070C0"/>
                </a:solidFill>
              </a:rPr>
              <a:t>петушыныя грабяні.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А11. Адзначце сказы, у якіх на месцы пропуску патрэбна паставіць коску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1) </a:t>
            </a:r>
            <a:r>
              <a:rPr lang="be-BY" b="1" u="dbl" dirty="0" smtClean="0">
                <a:solidFill>
                  <a:srgbClr val="FF0000"/>
                </a:solidFill>
              </a:rPr>
              <a:t>Рассыпаліся</a:t>
            </a:r>
            <a:r>
              <a:rPr lang="be-BY" b="1" dirty="0" smtClean="0">
                <a:solidFill>
                  <a:srgbClr val="FF0000"/>
                </a:solidFill>
              </a:rPr>
              <a:t> ў небе </a:t>
            </a:r>
            <a:r>
              <a:rPr lang="be-BY" b="1" u="sng" dirty="0" smtClean="0">
                <a:solidFill>
                  <a:srgbClr val="FF0000"/>
                </a:solidFill>
              </a:rPr>
              <a:t>зоры,</a:t>
            </a:r>
            <a:r>
              <a:rPr lang="be-BY" b="1" dirty="0" smtClean="0">
                <a:solidFill>
                  <a:srgbClr val="FF0000"/>
                </a:solidFill>
              </a:rPr>
              <a:t> нібы сярэбраны пясок. </a:t>
            </a:r>
            <a:r>
              <a:rPr lang="be-BY" b="1" dirty="0" smtClean="0">
                <a:solidFill>
                  <a:srgbClr val="0F4D07"/>
                </a:solidFill>
              </a:rPr>
              <a:t>(параўнальны зварот)</a:t>
            </a:r>
            <a:endParaRPr lang="ru-RU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2) Жытняя </a:t>
            </a:r>
            <a:r>
              <a:rPr lang="be-BY" b="1" u="sng" dirty="0" smtClean="0">
                <a:solidFill>
                  <a:srgbClr val="0070C0"/>
                </a:solidFill>
              </a:rPr>
              <a:t>рунь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dbl" dirty="0" smtClean="0">
                <a:solidFill>
                  <a:srgbClr val="0F4D07"/>
                </a:solidFill>
              </a:rPr>
              <a:t>нібы</a:t>
            </a:r>
            <a:r>
              <a:rPr lang="be-BY" b="1" dirty="0" smtClean="0">
                <a:solidFill>
                  <a:srgbClr val="0070C0"/>
                </a:solidFill>
              </a:rPr>
              <a:t> цёмна-зялёны </a:t>
            </a:r>
            <a:r>
              <a:rPr lang="be-BY" b="1" u="dbl" dirty="0" smtClean="0">
                <a:solidFill>
                  <a:srgbClr val="0F4D07"/>
                </a:solidFill>
              </a:rPr>
              <a:t>аксаміт</a:t>
            </a:r>
            <a:r>
              <a:rPr lang="be-BY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3) </a:t>
            </a:r>
            <a:r>
              <a:rPr lang="be-BY" b="1" u="sng" dirty="0" smtClean="0">
                <a:solidFill>
                  <a:srgbClr val="FF0000"/>
                </a:solidFill>
              </a:rPr>
              <a:t>Народная песня </a:t>
            </a:r>
            <a:r>
              <a:rPr lang="be-BY" b="1" u="dbl" dirty="0" smtClean="0">
                <a:solidFill>
                  <a:srgbClr val="FF0000"/>
                </a:solidFill>
              </a:rPr>
              <a:t>шматфарбная</a:t>
            </a:r>
            <a:r>
              <a:rPr lang="be-BY" b="1" u="sng" dirty="0" smtClean="0">
                <a:solidFill>
                  <a:srgbClr val="FF0000"/>
                </a:solidFill>
              </a:rPr>
              <a:t>,</a:t>
            </a:r>
            <a:r>
              <a:rPr lang="be-BY" b="1" dirty="0" smtClean="0">
                <a:solidFill>
                  <a:srgbClr val="FF0000"/>
                </a:solidFill>
              </a:rPr>
              <a:t> нібы само жыццё. </a:t>
            </a:r>
            <a:r>
              <a:rPr lang="be-BY" b="1" dirty="0" smtClean="0">
                <a:solidFill>
                  <a:srgbClr val="0F4D07"/>
                </a:solidFill>
              </a:rPr>
              <a:t>(параўнальны зварот)</a:t>
            </a:r>
            <a:endParaRPr lang="ru-RU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4) Бацька некалі на лесапавале працаваў </a:t>
            </a:r>
            <a:r>
              <a:rPr lang="be-BY" b="1" dirty="0" smtClean="0">
                <a:solidFill>
                  <a:srgbClr val="0F4D07"/>
                </a:solidFill>
              </a:rPr>
              <a:t>як вол. (фразеалагізм)</a:t>
            </a:r>
            <a:endParaRPr lang="ru-RU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</a:t>
            </a:r>
            <a:r>
              <a:rPr lang="be-BY" b="1" u="sng" dirty="0" smtClean="0">
                <a:solidFill>
                  <a:srgbClr val="0070C0"/>
                </a:solidFill>
              </a:rPr>
              <a:t>Пытанне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dbl" dirty="0" smtClean="0">
                <a:solidFill>
                  <a:srgbClr val="0F4D07"/>
                </a:solidFill>
              </a:rPr>
              <a:t>было як пытанне</a:t>
            </a:r>
            <a:r>
              <a:rPr lang="be-BY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2700" b="1" i="1" dirty="0" smtClean="0">
                <a:solidFill>
                  <a:srgbClr val="CC0099"/>
                </a:solidFill>
              </a:rPr>
              <a:t>А12. Адзначце сказы, у якіх набраныя курсівам канструкцыі патрэбна выдзеліць знакамі прыпынку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1) </a:t>
            </a:r>
            <a:r>
              <a:rPr lang="be-BY" b="1" u="sng" dirty="0" smtClean="0">
                <a:solidFill>
                  <a:srgbClr val="FF0000"/>
                </a:solidFill>
              </a:rPr>
              <a:t>Яна</a:t>
            </a:r>
            <a:r>
              <a:rPr lang="be-BY" b="1" dirty="0" smtClean="0">
                <a:solidFill>
                  <a:srgbClr val="FF0000"/>
                </a:solidFill>
              </a:rPr>
              <a:t> выбягала з падскокам, </a:t>
            </a:r>
            <a:r>
              <a:rPr lang="be-BY" b="1" u="wavy" dirty="0" smtClean="0">
                <a:solidFill>
                  <a:srgbClr val="FF0000"/>
                </a:solidFill>
              </a:rPr>
              <a:t>дзяўчынка гадкоў дзесяці.</a:t>
            </a:r>
            <a:endParaRPr lang="ru-RU" b="1" u="wavy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2) Схаваўся месяц, і заснулі </a:t>
            </a:r>
            <a:r>
              <a:rPr lang="be-BY" b="1" u="wavy" dirty="0" smtClean="0">
                <a:solidFill>
                  <a:srgbClr val="0070C0"/>
                </a:solidFill>
              </a:rPr>
              <a:t>дажджом прыбітыя </a:t>
            </a:r>
            <a:r>
              <a:rPr lang="be-BY" b="1" u="sng" dirty="0" smtClean="0">
                <a:solidFill>
                  <a:srgbClr val="0070C0"/>
                </a:solidFill>
              </a:rPr>
              <a:t>палі</a:t>
            </a:r>
            <a:r>
              <a:rPr lang="be-BY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3) Сонцу карцела спусціцца туды, дзе ў нізіне дыхала халадком </a:t>
            </a:r>
            <a:r>
              <a:rPr lang="be-BY" b="1" u="sng" dirty="0" smtClean="0">
                <a:solidFill>
                  <a:srgbClr val="FF0000"/>
                </a:solidFill>
              </a:rPr>
              <a:t>балота</a:t>
            </a:r>
            <a:r>
              <a:rPr lang="be-BY" b="1" dirty="0" smtClean="0">
                <a:solidFill>
                  <a:srgbClr val="FF0000"/>
                </a:solidFill>
              </a:rPr>
              <a:t>, </a:t>
            </a:r>
            <a:r>
              <a:rPr lang="be-BY" b="1" u="wavy" dirty="0" smtClean="0">
                <a:solidFill>
                  <a:srgbClr val="FF0000"/>
                </a:solidFill>
              </a:rPr>
              <a:t>усеянае багуном і журавіннікам</a:t>
            </a:r>
            <a:r>
              <a:rPr lang="be-BY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4) Дыхнуў </a:t>
            </a:r>
            <a:r>
              <a:rPr lang="be-BY" b="1" u="wavy" dirty="0" smtClean="0">
                <a:solidFill>
                  <a:srgbClr val="FF0000"/>
                </a:solidFill>
              </a:rPr>
              <a:t>ліпеньскі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sng" dirty="0" smtClean="0">
                <a:solidFill>
                  <a:srgbClr val="FF0000"/>
                </a:solidFill>
              </a:rPr>
              <a:t>ветрык</a:t>
            </a:r>
            <a:r>
              <a:rPr lang="be-BY" b="1" dirty="0" smtClean="0">
                <a:solidFill>
                  <a:srgbClr val="FF0000"/>
                </a:solidFill>
              </a:rPr>
              <a:t>, </a:t>
            </a:r>
            <a:r>
              <a:rPr lang="be-BY" b="1" u="wavy" dirty="0" smtClean="0">
                <a:solidFill>
                  <a:srgbClr val="FF0000"/>
                </a:solidFill>
              </a:rPr>
              <a:t>густы і цёплы</a:t>
            </a:r>
            <a:r>
              <a:rPr lang="be-BY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5) </a:t>
            </a:r>
            <a:r>
              <a:rPr lang="be-BY" b="1" u="wavy" dirty="0" smtClean="0">
                <a:solidFill>
                  <a:srgbClr val="FF0000"/>
                </a:solidFill>
              </a:rPr>
              <a:t>Падобны на казку</a:t>
            </a:r>
            <a:r>
              <a:rPr lang="be-BY" b="1" dirty="0" smtClean="0">
                <a:solidFill>
                  <a:srgbClr val="FF0000"/>
                </a:solidFill>
              </a:rPr>
              <a:t>, асабліва </a:t>
            </a:r>
            <a:r>
              <a:rPr lang="be-BY" b="1" u="dbl" dirty="0" smtClean="0">
                <a:solidFill>
                  <a:srgbClr val="FF0000"/>
                </a:solidFill>
              </a:rPr>
              <a:t>ўражвае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sng" dirty="0" smtClean="0">
                <a:solidFill>
                  <a:srgbClr val="FF0000"/>
                </a:solidFill>
              </a:rPr>
              <a:t>палац</a:t>
            </a:r>
            <a:r>
              <a:rPr lang="be-BY" b="1" dirty="0" smtClean="0">
                <a:solidFill>
                  <a:srgbClr val="FF0000"/>
                </a:solidFill>
              </a:rPr>
              <a:t> сваёй архітэктурай.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700" b="1" i="1" dirty="0" smtClean="0">
                <a:solidFill>
                  <a:srgbClr val="CC0099"/>
                </a:solidFill>
              </a:rPr>
              <a:t>А13. Адзначце сказы, у якіх правільна расстаўлены знакі прыпынку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1) Адтуль, </a:t>
            </a:r>
            <a:r>
              <a:rPr lang="be-BY" b="1" u="dotDash" dirty="0" smtClean="0">
                <a:solidFill>
                  <a:srgbClr val="0070C0"/>
                </a:solidFill>
              </a:rPr>
              <a:t>са змроку</a:t>
            </a:r>
            <a:r>
              <a:rPr lang="be-BY" b="1" u="sng" dirty="0" smtClean="0">
                <a:solidFill>
                  <a:srgbClr val="0070C0"/>
                </a:solidFill>
              </a:rPr>
              <a:t>,</a:t>
            </a:r>
            <a:r>
              <a:rPr lang="be-BY" b="1" dirty="0" smtClean="0">
                <a:solidFill>
                  <a:srgbClr val="0070C0"/>
                </a:solidFill>
              </a:rPr>
              <a:t> далятаў усхваляваны гук вады.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Трэба быць аптымістам і жыц</a:t>
            </a:r>
            <a:r>
              <a:rPr lang="be-BY" b="1" u="sng" dirty="0" smtClean="0">
                <a:solidFill>
                  <a:srgbClr val="FF0000"/>
                </a:solidFill>
              </a:rPr>
              <a:t>ь </a:t>
            </a:r>
            <a:r>
              <a:rPr lang="be-BY" b="1" u="sng" dirty="0" smtClean="0">
                <a:solidFill>
                  <a:srgbClr val="0F4D07"/>
                </a:solidFill>
              </a:rPr>
              <a:t>н</a:t>
            </a:r>
            <a:r>
              <a:rPr lang="be-BY" b="1" dirty="0" smtClean="0">
                <a:solidFill>
                  <a:srgbClr val="0F4D07"/>
                </a:solidFill>
              </a:rPr>
              <a:t>е апускаючы рук. (фразеалагізм)</a:t>
            </a:r>
            <a:endParaRPr lang="ru-RU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3) Воўк бярэ авечк</a:t>
            </a:r>
            <a:r>
              <a:rPr lang="be-BY" b="1" u="sng" dirty="0" smtClean="0">
                <a:solidFill>
                  <a:srgbClr val="0070C0"/>
                </a:solidFill>
              </a:rPr>
              <a:t>у </a:t>
            </a:r>
            <a:r>
              <a:rPr lang="be-BY" b="1" u="dotDash" dirty="0" smtClean="0">
                <a:solidFill>
                  <a:srgbClr val="0070C0"/>
                </a:solidFill>
              </a:rPr>
              <a:t>не выбіраючы</a:t>
            </a:r>
            <a:r>
              <a:rPr lang="be-BY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4) </a:t>
            </a:r>
            <a:r>
              <a:rPr lang="be-BY" b="1" u="dotDash" dirty="0" smtClean="0">
                <a:solidFill>
                  <a:srgbClr val="FF0000"/>
                </a:solidFill>
              </a:rPr>
              <a:t>Разносячы вакол сябе прыемны водар</a:t>
            </a:r>
            <a:r>
              <a:rPr lang="be-BY" b="1" dirty="0" smtClean="0">
                <a:solidFill>
                  <a:srgbClr val="FF0000"/>
                </a:solidFill>
              </a:rPr>
              <a:t>, дрэвы вакол браліся дружна зацвітаць.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5) </a:t>
            </a:r>
            <a:r>
              <a:rPr lang="be-BY" b="1" u="dotDash" dirty="0" smtClean="0">
                <a:solidFill>
                  <a:srgbClr val="FF0000"/>
                </a:solidFill>
              </a:rPr>
              <a:t>Нягледзячы на гэту невыносную спёку</a:t>
            </a:r>
            <a:r>
              <a:rPr lang="be-BY" b="1" dirty="0" smtClean="0">
                <a:solidFill>
                  <a:srgbClr val="FF0000"/>
                </a:solidFill>
              </a:rPr>
              <a:t>, на душы было незвычайна лёгка.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2800" b="1" i="1" dirty="0" smtClean="0">
                <a:solidFill>
                  <a:srgbClr val="CC0099"/>
                </a:solidFill>
              </a:rPr>
              <a:t>А14. Адзначце сказы, у якіх адасоблена дапаўненне</a:t>
            </a:r>
            <a:endParaRPr lang="ru-RU" sz="28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1) Жаўранкавым спевам звінела ўсё навокал у гэты незвычайны дзень, </a:t>
            </a:r>
            <a:r>
              <a:rPr lang="be-BY" b="1" u="wavy" dirty="0" smtClean="0">
                <a:solidFill>
                  <a:srgbClr val="0070C0"/>
                </a:solidFill>
              </a:rPr>
              <a:t>першы такі ясны і цёплы пасля зімы</a:t>
            </a:r>
            <a:r>
              <a:rPr lang="be-BY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</a:t>
            </a:r>
            <a:r>
              <a:rPr lang="be-BY" b="1" u="dash" dirty="0" smtClean="0">
                <a:solidFill>
                  <a:srgbClr val="FF0000"/>
                </a:solidFill>
              </a:rPr>
              <a:t>Акрамя спеваў</a:t>
            </a:r>
            <a:r>
              <a:rPr lang="be-BY" b="1" dirty="0" smtClean="0">
                <a:solidFill>
                  <a:srgbClr val="FF0000"/>
                </a:solidFill>
              </a:rPr>
              <a:t>, Пётр вучыўся самастойна іграць на розных музычных інструментах.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3) Перад вамі, </a:t>
            </a:r>
            <a:r>
              <a:rPr lang="be-BY" b="1" u="wavy" dirty="0" smtClean="0">
                <a:solidFill>
                  <a:srgbClr val="0070C0"/>
                </a:solidFill>
              </a:rPr>
              <a:t>дзеці</a:t>
            </a:r>
            <a:r>
              <a:rPr lang="be-BY" b="1" dirty="0" smtClean="0">
                <a:solidFill>
                  <a:srgbClr val="0070C0"/>
                </a:solidFill>
              </a:rPr>
              <a:t>, скрозь яснеюць далі.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4) </a:t>
            </a:r>
            <a:r>
              <a:rPr lang="be-BY" b="1" u="wavy" dirty="0" smtClean="0">
                <a:solidFill>
                  <a:srgbClr val="0070C0"/>
                </a:solidFill>
              </a:rPr>
              <a:t>Увесь белы і маршчыністы, у парыжэлым салдацкім шынялі</a:t>
            </a:r>
            <a:r>
              <a:rPr lang="be-BY" b="1" dirty="0" smtClean="0">
                <a:solidFill>
                  <a:srgbClr val="0070C0"/>
                </a:solidFill>
              </a:rPr>
              <a:t>, ён ехаў у лес па дровы.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5) Шмат каму з настаўнікаў, </a:t>
            </a:r>
            <a:r>
              <a:rPr lang="be-BY" b="1" u="dash" dirty="0" smtClean="0">
                <a:solidFill>
                  <a:srgbClr val="FF0000"/>
                </a:solidFill>
              </a:rPr>
              <a:t>у тым ліку і Лабановічу</a:t>
            </a:r>
            <a:r>
              <a:rPr lang="be-BY" b="1" dirty="0" smtClean="0">
                <a:solidFill>
                  <a:srgbClr val="FF0000"/>
                </a:solidFill>
              </a:rPr>
              <a:t>, здавалася, што належным чынам зложаная песня пракладае дарогу перамозе народа.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А15. Адзначце сказы, у якіх правільна расстаўлены знакі прыпынку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1) </a:t>
            </a:r>
            <a:r>
              <a:rPr lang="be-BY" b="1" u="sng" dirty="0" smtClean="0">
                <a:solidFill>
                  <a:srgbClr val="0070C0"/>
                </a:solidFill>
              </a:rPr>
              <a:t>Сустрэчы</a:t>
            </a:r>
            <a:r>
              <a:rPr lang="be-BY" b="1" dirty="0" smtClean="0">
                <a:solidFill>
                  <a:srgbClr val="0070C0"/>
                </a:solidFill>
              </a:rPr>
              <a:t> наш</a:t>
            </a:r>
            <a:r>
              <a:rPr lang="be-BY" b="1" u="sng" dirty="0" smtClean="0">
                <a:solidFill>
                  <a:srgbClr val="0070C0"/>
                </a:solidFill>
              </a:rPr>
              <a:t>ы </a:t>
            </a:r>
            <a:r>
              <a:rPr lang="be-BY" b="1" u="dbl" dirty="0" smtClean="0">
                <a:solidFill>
                  <a:srgbClr val="0070C0"/>
                </a:solidFill>
              </a:rPr>
              <a:t>як чароўны сон</a:t>
            </a:r>
            <a:r>
              <a:rPr lang="be-BY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Сцяжынка </a:t>
            </a:r>
            <a:r>
              <a:rPr lang="be-BY" b="1" u="dbl" dirty="0" smtClean="0">
                <a:solidFill>
                  <a:srgbClr val="FF0000"/>
                </a:solidFill>
              </a:rPr>
              <a:t>шырокая, росная</a:t>
            </a:r>
            <a:r>
              <a:rPr lang="be-BY" b="1" dirty="0" smtClean="0">
                <a:solidFill>
                  <a:srgbClr val="FF0000"/>
                </a:solidFill>
              </a:rPr>
              <a:t>, прыемна мне па ёй ісці.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3) Завіляла, </a:t>
            </a:r>
            <a:r>
              <a:rPr lang="be-BY" b="1" u="dotDash" dirty="0" smtClean="0">
                <a:solidFill>
                  <a:srgbClr val="FF0000"/>
                </a:solidFill>
              </a:rPr>
              <a:t>то спадаючы ў нізінкі, то ўзлятаючы на ўзгоркі</a:t>
            </a:r>
            <a:r>
              <a:rPr lang="be-BY" b="1" dirty="0" smtClean="0">
                <a:solidFill>
                  <a:srgbClr val="FF0000"/>
                </a:solidFill>
              </a:rPr>
              <a:t>, лясная сцяжынка.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4) Зрываецца звонкі капеж са стрэх, разгойдвае неба дзіцячы смех, а ў памяці вечна стыне </a:t>
            </a:r>
            <a:r>
              <a:rPr lang="be-BY" b="1" u="wavy" dirty="0" smtClean="0">
                <a:solidFill>
                  <a:srgbClr val="FF0000"/>
                </a:solidFill>
              </a:rPr>
              <a:t>белы, чырвоны, чорны </a:t>
            </a:r>
            <a:r>
              <a:rPr lang="be-BY" b="1" dirty="0" smtClean="0">
                <a:solidFill>
                  <a:srgbClr val="FF0000"/>
                </a:solidFill>
              </a:rPr>
              <a:t>снег </a:t>
            </a:r>
            <a:r>
              <a:rPr lang="be-BY" b="1" u="wavy" dirty="0" smtClean="0">
                <a:solidFill>
                  <a:srgbClr val="FF0000"/>
                </a:solidFill>
              </a:rPr>
              <a:t>нашай святыні </a:t>
            </a:r>
            <a:r>
              <a:rPr lang="be-BY" b="1" dirty="0" smtClean="0">
                <a:solidFill>
                  <a:srgbClr val="FF0000"/>
                </a:solidFill>
              </a:rPr>
              <a:t>– Хатыні.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Увесь дзень</a:t>
            </a:r>
            <a:r>
              <a:rPr lang="be-BY" b="1" u="sng" dirty="0" smtClean="0">
                <a:solidFill>
                  <a:srgbClr val="0070C0"/>
                </a:solidFill>
              </a:rPr>
              <a:t>,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dash" dirty="0" smtClean="0">
                <a:solidFill>
                  <a:srgbClr val="0070C0"/>
                </a:solidFill>
              </a:rPr>
              <a:t>за выключэннем перапынку на абед</a:t>
            </a:r>
            <a:r>
              <a:rPr lang="be-BY" b="1" u="sng" dirty="0" smtClean="0">
                <a:solidFill>
                  <a:srgbClr val="0070C0"/>
                </a:solidFill>
              </a:rPr>
              <a:t>,</a:t>
            </a:r>
            <a:r>
              <a:rPr lang="be-BY" b="1" dirty="0" smtClean="0">
                <a:solidFill>
                  <a:srgbClr val="0070C0"/>
                </a:solidFill>
              </a:rPr>
              <a:t> быў прызначаны агляду гаспадаркі.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А16. Адзначце сказы, у якіх выдзеленую курсівам канструкцыю патрэбна выдзеліць коскамі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1) У цішыні (</a:t>
            </a:r>
            <a:r>
              <a:rPr lang="be-BY" b="1" i="1" dirty="0" smtClean="0">
                <a:solidFill>
                  <a:srgbClr val="0070C0"/>
                </a:solidFill>
              </a:rPr>
              <a:t>было ўжо за поўнач)</a:t>
            </a:r>
            <a:r>
              <a:rPr lang="be-BY" b="1" dirty="0" smtClean="0">
                <a:solidFill>
                  <a:srgbClr val="0070C0"/>
                </a:solidFill>
              </a:rPr>
              <a:t> пачуўся гудок паравоза.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Партрэт збіраешся, </a:t>
            </a:r>
            <a:r>
              <a:rPr lang="be-BY" b="1" i="1" dirty="0" smtClean="0">
                <a:solidFill>
                  <a:srgbClr val="FF0000"/>
                </a:solidFill>
              </a:rPr>
              <a:t>мой дружа,</a:t>
            </a:r>
            <a:r>
              <a:rPr lang="be-BY" b="1" dirty="0" smtClean="0">
                <a:solidFill>
                  <a:srgbClr val="FF0000"/>
                </a:solidFill>
              </a:rPr>
              <a:t> напісаць? </a:t>
            </a:r>
            <a:r>
              <a:rPr lang="be-BY" b="1" dirty="0" smtClean="0">
                <a:solidFill>
                  <a:srgbClr val="0F4D07"/>
                </a:solidFill>
              </a:rPr>
              <a:t>(зваротак)</a:t>
            </a:r>
            <a:endParaRPr lang="ru-RU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3) Я, </a:t>
            </a:r>
            <a:r>
              <a:rPr lang="be-BY" b="1" i="1" dirty="0" smtClean="0">
                <a:solidFill>
                  <a:srgbClr val="FF0000"/>
                </a:solidFill>
              </a:rPr>
              <a:t>шчыра прызнацца,</a:t>
            </a:r>
            <a:r>
              <a:rPr lang="be-BY" b="1" dirty="0" smtClean="0">
                <a:solidFill>
                  <a:srgbClr val="FF0000"/>
                </a:solidFill>
              </a:rPr>
              <a:t> і загад на вас напісаў.</a:t>
            </a:r>
          </a:p>
          <a:p>
            <a:pPr lvl="0">
              <a:buNone/>
            </a:pPr>
            <a:r>
              <a:rPr lang="be-BY" b="1" dirty="0" smtClean="0">
                <a:solidFill>
                  <a:srgbClr val="0F4D07"/>
                </a:solidFill>
              </a:rPr>
              <a:t>(пабочнае словазлучэнне)</a:t>
            </a:r>
            <a:endParaRPr lang="ru-RU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4) Хутка вось мы разлучымся і (</a:t>
            </a:r>
            <a:r>
              <a:rPr lang="be-BY" b="1" i="1" dirty="0" smtClean="0">
                <a:solidFill>
                  <a:srgbClr val="0070C0"/>
                </a:solidFill>
              </a:rPr>
              <a:t>хто ведае?)</a:t>
            </a:r>
            <a:r>
              <a:rPr lang="be-BY" b="1" dirty="0" smtClean="0">
                <a:solidFill>
                  <a:srgbClr val="0070C0"/>
                </a:solidFill>
              </a:rPr>
              <a:t> на які час.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Толькі на вуснах засталіся (</a:t>
            </a:r>
            <a:r>
              <a:rPr lang="be-BY" b="1" i="1" dirty="0" smtClean="0">
                <a:solidFill>
                  <a:srgbClr val="0070C0"/>
                </a:solidFill>
              </a:rPr>
              <a:t>ні агонь ні жалеза не змаглі іх сцерці)</a:t>
            </a:r>
            <a:r>
              <a:rPr lang="be-BY" b="1" dirty="0" smtClean="0">
                <a:solidFill>
                  <a:srgbClr val="0070C0"/>
                </a:solidFill>
              </a:rPr>
              <a:t> сляды ўсмешкі слаўнай.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А17. Адзначце сказы, у якіх на месцы пропускаў патрэбна ставіць коскі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1) </a:t>
            </a:r>
            <a:r>
              <a:rPr lang="be-BY" b="1" u="dotDash" dirty="0" smtClean="0">
                <a:solidFill>
                  <a:srgbClr val="0F4D07"/>
                </a:solidFill>
              </a:rPr>
              <a:t>Часам</a:t>
            </a:r>
            <a:r>
              <a:rPr lang="be-BY" b="1" dirty="0" smtClean="0">
                <a:solidFill>
                  <a:srgbClr val="0070C0"/>
                </a:solidFill>
              </a:rPr>
              <a:t> нудны крык каршуна расплываецца над хмарамі і заспакоеным лугам.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2) Па берагах канала </a:t>
            </a:r>
            <a:r>
              <a:rPr lang="be-BY" b="1" u="dbl" dirty="0" smtClean="0">
                <a:solidFill>
                  <a:srgbClr val="0F4D07"/>
                </a:solidFill>
              </a:rPr>
              <a:t>відаць</a:t>
            </a:r>
            <a:r>
              <a:rPr lang="be-BY" b="1" dirty="0" smtClean="0">
                <a:solidFill>
                  <a:srgbClr val="0070C0"/>
                </a:solidFill>
              </a:rPr>
              <a:t> шматлікія месцы, дзе бабры вылазяць на зямлю.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3) Сваёй тонкай дзюбай яна дастае ў ствалах дрэў насякомых </a:t>
            </a:r>
            <a:r>
              <a:rPr lang="be-BY" b="1" dirty="0" smtClean="0">
                <a:solidFill>
                  <a:srgbClr val="0F4D07"/>
                </a:solidFill>
              </a:rPr>
              <a:t>нават</a:t>
            </a:r>
            <a:r>
              <a:rPr lang="be-BY" b="1" dirty="0" smtClean="0">
                <a:solidFill>
                  <a:srgbClr val="0070C0"/>
                </a:solidFill>
              </a:rPr>
              <a:t> з глыбокіх трэшчын.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4) Гэта, па-мойму, і ёсць сапраўдная сувязь з жыццём. </a:t>
            </a:r>
            <a:r>
              <a:rPr lang="be-BY" b="1" dirty="0" smtClean="0">
                <a:solidFill>
                  <a:srgbClr val="0F4D07"/>
                </a:solidFill>
              </a:rPr>
              <a:t>(пабочнае слова)</a:t>
            </a:r>
            <a:endParaRPr lang="ru-RU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Аднакурснікі </a:t>
            </a:r>
            <a:r>
              <a:rPr lang="be-BY" b="1" dirty="0" smtClean="0">
                <a:solidFill>
                  <a:srgbClr val="0F4D07"/>
                </a:solidFill>
              </a:rPr>
              <a:t>бадай</a:t>
            </a:r>
            <a:r>
              <a:rPr lang="be-BY" b="1" dirty="0" smtClean="0">
                <a:solidFill>
                  <a:srgbClr val="0070C0"/>
                </a:solidFill>
              </a:rPr>
              <a:t> усе перажаніліся. </a:t>
            </a:r>
            <a:r>
              <a:rPr lang="be-BY" b="1" dirty="0" smtClean="0">
                <a:solidFill>
                  <a:srgbClr val="0F4D07"/>
                </a:solidFill>
              </a:rPr>
              <a:t>(амаль)</a:t>
            </a:r>
            <a:endParaRPr lang="ru-RU" b="1" dirty="0" smtClean="0">
              <a:solidFill>
                <a:srgbClr val="0F4D07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>
                <a:solidFill>
                  <a:srgbClr val="CC0099"/>
                </a:solidFill>
              </a:rPr>
              <a:t>Увага!</a:t>
            </a:r>
            <a:endParaRPr lang="ru-RU" b="1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e-BY" sz="4000" b="1" dirty="0" smtClean="0">
                <a:solidFill>
                  <a:srgbClr val="FF0000"/>
                </a:solidFill>
              </a:rPr>
              <a:t>Чырвоным колерам выдзелены правільныя адказы.</a:t>
            </a:r>
          </a:p>
          <a:p>
            <a:pPr algn="ctr">
              <a:buNone/>
            </a:pPr>
            <a:r>
              <a:rPr lang="be-BY" sz="4000" b="1" dirty="0" smtClean="0">
                <a:solidFill>
                  <a:srgbClr val="0070C0"/>
                </a:solidFill>
              </a:rPr>
              <a:t>Сінім – усе астатнія.</a:t>
            </a:r>
          </a:p>
          <a:p>
            <a:pPr algn="ctr">
              <a:buNone/>
            </a:pPr>
            <a:r>
              <a:rPr lang="be-BY" sz="4000" b="1" dirty="0" smtClean="0">
                <a:solidFill>
                  <a:srgbClr val="0F4D07"/>
                </a:solidFill>
              </a:rPr>
              <a:t>Зялёным колерам даюцца тлумачэнні</a:t>
            </a:r>
            <a:endParaRPr lang="ru-RU" sz="4000" b="1" dirty="0">
              <a:solidFill>
                <a:srgbClr val="0F4D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400" b="1" i="1" dirty="0" smtClean="0">
                <a:solidFill>
                  <a:srgbClr val="CC0099"/>
                </a:solidFill>
              </a:rPr>
              <a:t>А18. Адзначце складаназлучаныя сказы, на месцы пропускаў у якіх патрэбна паставіць коску</a:t>
            </a:r>
            <a:endParaRPr lang="ru-RU" sz="24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1) </a:t>
            </a:r>
            <a:r>
              <a:rPr lang="be-BY" b="1" u="dbl" dirty="0" smtClean="0">
                <a:solidFill>
                  <a:srgbClr val="0070C0"/>
                </a:solidFill>
              </a:rPr>
              <a:t>Не дагледзіш </a:t>
            </a:r>
            <a:r>
              <a:rPr lang="be-BY" b="1" dirty="0" smtClean="0">
                <a:solidFill>
                  <a:srgbClr val="0070C0"/>
                </a:solidFill>
              </a:rPr>
              <a:t>як след лён - і знізіцца ўраджай.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Неба над прыціхлымі хатамі </a:t>
            </a:r>
            <a:r>
              <a:rPr lang="be-BY" b="1" u="dbl" dirty="0" smtClean="0">
                <a:solidFill>
                  <a:srgbClr val="FF0000"/>
                </a:solidFill>
              </a:rPr>
              <a:t>нізалі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sng" dirty="0" smtClean="0">
                <a:solidFill>
                  <a:srgbClr val="FF0000"/>
                </a:solidFill>
              </a:rPr>
              <a:t>стрэлы маланак</a:t>
            </a:r>
            <a:r>
              <a:rPr lang="be-BY" b="1" dirty="0" smtClean="0">
                <a:solidFill>
                  <a:srgbClr val="FF0000"/>
                </a:solidFill>
              </a:rPr>
              <a:t>, і </a:t>
            </a:r>
            <a:r>
              <a:rPr lang="be-BY" b="1" u="dbl" dirty="0" smtClean="0">
                <a:solidFill>
                  <a:srgbClr val="FF0000"/>
                </a:solidFill>
              </a:rPr>
              <a:t>расколвалі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dirty="0" smtClean="0">
                <a:solidFill>
                  <a:srgbClr val="FF0000"/>
                </a:solidFill>
              </a:rPr>
              <a:t>наваколле разложыстыя </a:t>
            </a:r>
            <a:r>
              <a:rPr lang="be-BY" b="1" u="sng" dirty="0" smtClean="0">
                <a:solidFill>
                  <a:srgbClr val="FF0000"/>
                </a:solidFill>
              </a:rPr>
              <a:t>ўдары грому</a:t>
            </a:r>
            <a:r>
              <a:rPr lang="be-BY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3</a:t>
            </a:r>
            <a:r>
              <a:rPr lang="be-BY" b="1" u="dbl" dirty="0" smtClean="0">
                <a:solidFill>
                  <a:srgbClr val="FF0000"/>
                </a:solidFill>
              </a:rPr>
              <a:t>) Было ціха і цёпла</a:t>
            </a:r>
            <a:r>
              <a:rPr lang="be-BY" b="1" dirty="0" smtClean="0">
                <a:solidFill>
                  <a:srgbClr val="FF0000"/>
                </a:solidFill>
              </a:rPr>
              <a:t>, ды </a:t>
            </a:r>
            <a:r>
              <a:rPr lang="be-BY" b="1" u="sng" dirty="0" smtClean="0">
                <a:solidFill>
                  <a:srgbClr val="FF0000"/>
                </a:solidFill>
              </a:rPr>
              <a:t>паветра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dbl" dirty="0" smtClean="0">
                <a:solidFill>
                  <a:srgbClr val="FF0000"/>
                </a:solidFill>
              </a:rPr>
              <a:t>дыхала</a:t>
            </a:r>
            <a:r>
              <a:rPr lang="be-BY" b="1" dirty="0" smtClean="0">
                <a:solidFill>
                  <a:srgbClr val="FF0000"/>
                </a:solidFill>
              </a:rPr>
              <a:t> свежасцю і спакоем.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4) </a:t>
            </a:r>
            <a:r>
              <a:rPr lang="be-BY" b="1" u="sng" dirty="0" smtClean="0">
                <a:solidFill>
                  <a:srgbClr val="0F4D07"/>
                </a:solidFill>
              </a:rPr>
              <a:t>Ці</a:t>
            </a:r>
            <a:r>
              <a:rPr lang="be-BY" b="1" dirty="0" smtClean="0">
                <a:solidFill>
                  <a:srgbClr val="FF0000"/>
                </a:solidFill>
              </a:rPr>
              <a:t> гэта казку лес складае, </a:t>
            </a:r>
            <a:r>
              <a:rPr lang="be-BY" b="1" u="sng" dirty="0" smtClean="0">
                <a:solidFill>
                  <a:srgbClr val="0F4D07"/>
                </a:solidFill>
              </a:rPr>
              <a:t>ці</a:t>
            </a:r>
            <a:r>
              <a:rPr lang="be-BY" b="1" dirty="0" smtClean="0">
                <a:solidFill>
                  <a:srgbClr val="FF0000"/>
                </a:solidFill>
              </a:rPr>
              <a:t> даль ачнулася нямая?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Кабецінка ўжо старэнькая і </a:t>
            </a:r>
            <a:r>
              <a:rPr lang="be-BY" b="1" u="sng" dirty="0" smtClean="0">
                <a:solidFill>
                  <a:srgbClr val="0F4D07"/>
                </a:solidFill>
              </a:rPr>
              <a:t>сама</a:t>
            </a:r>
            <a:r>
              <a:rPr lang="be-BY" b="1" dirty="0" smtClean="0">
                <a:solidFill>
                  <a:srgbClr val="0070C0"/>
                </a:solidFill>
              </a:rPr>
              <a:t> ў калгасе працаваць не можа.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А19. Адзначце сказы, у якіх няма пунктуацыйных памылак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1) Вясёлыя </a:t>
            </a:r>
            <a:r>
              <a:rPr lang="be-BY" b="1" u="sng" dirty="0" smtClean="0">
                <a:solidFill>
                  <a:srgbClr val="FF0000"/>
                </a:solidFill>
              </a:rPr>
              <a:t>жарты</a:t>
            </a:r>
            <a:r>
              <a:rPr lang="be-BY" b="1" dirty="0" smtClean="0">
                <a:solidFill>
                  <a:srgbClr val="FF0000"/>
                </a:solidFill>
              </a:rPr>
              <a:t> і </a:t>
            </a:r>
            <a:r>
              <a:rPr lang="be-BY" b="1" u="sng" dirty="0" smtClean="0">
                <a:solidFill>
                  <a:srgbClr val="FF0000"/>
                </a:solidFill>
              </a:rPr>
              <a:t>пераклічка</a:t>
            </a:r>
            <a:r>
              <a:rPr lang="be-BY" b="1" dirty="0" smtClean="0">
                <a:solidFill>
                  <a:srgbClr val="FF0000"/>
                </a:solidFill>
              </a:rPr>
              <a:t> песень.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</a:t>
            </a:r>
            <a:r>
              <a:rPr lang="be-BY" b="1" u="dotDash" dirty="0" smtClean="0">
                <a:solidFill>
                  <a:srgbClr val="FF0000"/>
                </a:solidFill>
              </a:rPr>
              <a:t>Перад навальніцай </a:t>
            </a:r>
            <a:r>
              <a:rPr lang="be-BY" b="1" dirty="0" smtClean="0">
                <a:solidFill>
                  <a:srgbClr val="FF0000"/>
                </a:solidFill>
              </a:rPr>
              <a:t>паўднёвае </a:t>
            </a:r>
            <a:r>
              <a:rPr lang="be-BY" b="1" u="sng" dirty="0" smtClean="0">
                <a:solidFill>
                  <a:srgbClr val="FF0000"/>
                </a:solidFill>
              </a:rPr>
              <a:t>лісце</a:t>
            </a:r>
            <a:r>
              <a:rPr lang="be-BY" b="1" dirty="0" smtClean="0">
                <a:solidFill>
                  <a:srgbClr val="FF0000"/>
                </a:solidFill>
              </a:rPr>
              <a:t> акацыі </a:t>
            </a:r>
            <a:r>
              <a:rPr lang="be-BY" b="1" u="dbl" dirty="0" smtClean="0">
                <a:solidFill>
                  <a:srgbClr val="FF0000"/>
                </a:solidFill>
              </a:rPr>
              <a:t>нікне</a:t>
            </a:r>
            <a:r>
              <a:rPr lang="be-BY" b="1" dirty="0" smtClean="0">
                <a:solidFill>
                  <a:srgbClr val="FF0000"/>
                </a:solidFill>
              </a:rPr>
              <a:t> і ружовыя </a:t>
            </a:r>
            <a:r>
              <a:rPr lang="be-BY" b="1" u="sng" dirty="0" smtClean="0">
                <a:solidFill>
                  <a:srgbClr val="FF0000"/>
                </a:solidFill>
              </a:rPr>
              <a:t>кветкі</a:t>
            </a:r>
            <a:r>
              <a:rPr lang="be-BY" b="1" dirty="0" smtClean="0">
                <a:solidFill>
                  <a:srgbClr val="FF0000"/>
                </a:solidFill>
              </a:rPr>
              <a:t> яе </a:t>
            </a:r>
            <a:r>
              <a:rPr lang="be-BY" b="1" u="dbl" dirty="0" smtClean="0">
                <a:solidFill>
                  <a:srgbClr val="FF0000"/>
                </a:solidFill>
              </a:rPr>
              <a:t>згортваюцца</a:t>
            </a:r>
            <a:r>
              <a:rPr lang="be-BY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3) </a:t>
            </a:r>
            <a:r>
              <a:rPr lang="be-BY" b="1" u="dotDash" dirty="0" smtClean="0">
                <a:solidFill>
                  <a:srgbClr val="0070C0"/>
                </a:solidFill>
              </a:rPr>
              <a:t>На небе </a:t>
            </a:r>
            <a:r>
              <a:rPr lang="be-BY" b="1" u="dbl" dirty="0" smtClean="0">
                <a:solidFill>
                  <a:srgbClr val="0070C0"/>
                </a:solidFill>
              </a:rPr>
              <a:t>свяцяцца</a:t>
            </a:r>
            <a:r>
              <a:rPr lang="be-BY" b="1" dirty="0" smtClean="0">
                <a:solidFill>
                  <a:srgbClr val="0070C0"/>
                </a:solidFill>
              </a:rPr>
              <a:t> буйныя зоркі</a:t>
            </a:r>
            <a:r>
              <a:rPr lang="be-BY" b="1" u="sng" dirty="0" smtClean="0">
                <a:solidFill>
                  <a:srgbClr val="0070C0"/>
                </a:solidFill>
              </a:rPr>
              <a:t>,</a:t>
            </a:r>
            <a:r>
              <a:rPr lang="be-BY" b="1" dirty="0" smtClean="0">
                <a:solidFill>
                  <a:srgbClr val="0070C0"/>
                </a:solidFill>
              </a:rPr>
              <a:t> і </a:t>
            </a:r>
            <a:r>
              <a:rPr lang="be-BY" b="1" u="dbl" dirty="0" smtClean="0">
                <a:solidFill>
                  <a:srgbClr val="0070C0"/>
                </a:solidFill>
              </a:rPr>
              <a:t>вісіць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dotDash" dirty="0" smtClean="0">
                <a:solidFill>
                  <a:srgbClr val="0070C0"/>
                </a:solidFill>
              </a:rPr>
              <a:t>пад хмаркай </a:t>
            </a:r>
            <a:r>
              <a:rPr lang="be-BY" b="1" dirty="0" smtClean="0">
                <a:solidFill>
                  <a:srgbClr val="0070C0"/>
                </a:solidFill>
              </a:rPr>
              <a:t>вялікім ліхтаром </a:t>
            </a:r>
            <a:r>
              <a:rPr lang="be-BY" b="1" u="sng" dirty="0" smtClean="0">
                <a:solidFill>
                  <a:srgbClr val="0070C0"/>
                </a:solidFill>
              </a:rPr>
              <a:t>месяц</a:t>
            </a:r>
            <a:r>
              <a:rPr lang="be-BY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4) </a:t>
            </a:r>
            <a:r>
              <a:rPr lang="be-BY" b="1" u="sng" dirty="0" smtClean="0">
                <a:solidFill>
                  <a:srgbClr val="0070C0"/>
                </a:solidFill>
              </a:rPr>
              <a:t>Лісты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dbl" dirty="0" smtClean="0">
                <a:solidFill>
                  <a:srgbClr val="0070C0"/>
                </a:solidFill>
              </a:rPr>
              <a:t>абляцелі</a:t>
            </a:r>
            <a:r>
              <a:rPr lang="be-BY" b="1" dirty="0" smtClean="0">
                <a:solidFill>
                  <a:srgbClr val="0070C0"/>
                </a:solidFill>
              </a:rPr>
              <a:t> адзін за адным, і ў дарогу </a:t>
            </a:r>
            <a:r>
              <a:rPr lang="be-BY" b="1" u="dbl" dirty="0" smtClean="0">
                <a:solidFill>
                  <a:srgbClr val="0070C0"/>
                </a:solidFill>
              </a:rPr>
              <a:t>збіраюцца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sng" dirty="0" smtClean="0">
                <a:solidFill>
                  <a:srgbClr val="0070C0"/>
                </a:solidFill>
              </a:rPr>
              <a:t>гусі</a:t>
            </a:r>
            <a:r>
              <a:rPr lang="be-BY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5) У абед мы часта </a:t>
            </a:r>
            <a:r>
              <a:rPr lang="be-BY" b="1" u="dbl" dirty="0" smtClean="0">
                <a:solidFill>
                  <a:srgbClr val="FF0000"/>
                </a:solidFill>
              </a:rPr>
              <a:t>раскладвалі</a:t>
            </a:r>
            <a:r>
              <a:rPr lang="be-BY" b="1" dirty="0" smtClean="0">
                <a:solidFill>
                  <a:srgbClr val="FF0000"/>
                </a:solidFill>
              </a:rPr>
              <a:t> агонь і </a:t>
            </a:r>
            <a:r>
              <a:rPr lang="be-BY" b="1" u="dbl" dirty="0" smtClean="0">
                <a:solidFill>
                  <a:srgbClr val="FF0000"/>
                </a:solidFill>
              </a:rPr>
              <a:t>пяклі</a:t>
            </a:r>
            <a:r>
              <a:rPr lang="be-BY" b="1" dirty="0" smtClean="0">
                <a:solidFill>
                  <a:srgbClr val="FF0000"/>
                </a:solidFill>
              </a:rPr>
              <a:t> на полі бульбу.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700" b="1" i="1" dirty="0" smtClean="0">
                <a:solidFill>
                  <a:srgbClr val="CC0099"/>
                </a:solidFill>
              </a:rPr>
              <a:t>А20. Адзначце складаназалежныя сказы, у якіх на месцы пропуску патрэбна паставіць коску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1) Бацька ведаў, што </a:t>
            </a:r>
            <a:r>
              <a:rPr lang="be-BY" b="1" dirty="0" smtClean="0">
                <a:solidFill>
                  <a:srgbClr val="0F4D07"/>
                </a:solidFill>
              </a:rPr>
              <a:t>калі разбурыць хату</a:t>
            </a:r>
            <a:r>
              <a:rPr lang="be-BY" b="1" dirty="0" smtClean="0">
                <a:solidFill>
                  <a:srgbClr val="0070C0"/>
                </a:solidFill>
              </a:rPr>
              <a:t>, то непазбежна парушыць нешта святое і ў сабе.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</a:t>
            </a:r>
            <a:r>
              <a:rPr lang="be-BY" b="1" dirty="0" smtClean="0">
                <a:solidFill>
                  <a:srgbClr val="0F4D07"/>
                </a:solidFill>
              </a:rPr>
              <a:t>Калі</a:t>
            </a:r>
            <a:r>
              <a:rPr lang="be-BY" b="1" dirty="0" smtClean="0">
                <a:solidFill>
                  <a:srgbClr val="FF0000"/>
                </a:solidFill>
              </a:rPr>
              <a:t> восенню </a:t>
            </a:r>
            <a:r>
              <a:rPr lang="be-BY" b="1" u="sng" dirty="0" smtClean="0">
                <a:solidFill>
                  <a:srgbClr val="FF0000"/>
                </a:solidFill>
              </a:rPr>
              <a:t>ўзгоркі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dbl" dirty="0" smtClean="0">
                <a:solidFill>
                  <a:srgbClr val="FF0000"/>
                </a:solidFill>
              </a:rPr>
              <a:t>засцеляцца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dirty="0" smtClean="0">
                <a:solidFill>
                  <a:srgbClr val="FF0000"/>
                </a:solidFill>
              </a:rPr>
              <a:t>золатам</a:t>
            </a:r>
            <a:r>
              <a:rPr lang="be-BY" b="1" u="sng" dirty="0" smtClean="0">
                <a:solidFill>
                  <a:srgbClr val="FF0000"/>
                </a:solidFill>
              </a:rPr>
              <a:t>,</a:t>
            </a:r>
            <a:r>
              <a:rPr lang="be-BY" b="1" dirty="0" smtClean="0">
                <a:solidFill>
                  <a:srgbClr val="FF0000"/>
                </a:solidFill>
              </a:rPr>
              <a:t> паміж валатовак блукаць </a:t>
            </a:r>
            <a:r>
              <a:rPr lang="be-BY" b="1" u="sng" dirty="0" smtClean="0">
                <a:solidFill>
                  <a:srgbClr val="FF0000"/>
                </a:solidFill>
              </a:rPr>
              <a:t>я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dbl" dirty="0" smtClean="0">
                <a:solidFill>
                  <a:srgbClr val="FF0000"/>
                </a:solidFill>
              </a:rPr>
              <a:t>люблю</a:t>
            </a:r>
            <a:r>
              <a:rPr lang="be-BY" b="1" dirty="0" smtClean="0">
                <a:solidFill>
                  <a:srgbClr val="FF0000"/>
                </a:solidFill>
              </a:rPr>
              <a:t>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3) Здаецца мне, </a:t>
            </a:r>
            <a:r>
              <a:rPr lang="be-BY" b="1" dirty="0" smtClean="0">
                <a:solidFill>
                  <a:srgbClr val="0F4D07"/>
                </a:solidFill>
              </a:rPr>
              <a:t>што</a:t>
            </a:r>
            <a:r>
              <a:rPr lang="be-BY" b="1" dirty="0" smtClean="0">
                <a:solidFill>
                  <a:srgbClr val="0070C0"/>
                </a:solidFill>
              </a:rPr>
              <a:t> зязюля кліча і </a:t>
            </a:r>
            <a:r>
              <a:rPr lang="be-BY" b="1" dirty="0" smtClean="0">
                <a:solidFill>
                  <a:srgbClr val="0F4D07"/>
                </a:solidFill>
              </a:rPr>
              <a:t>(што) </a:t>
            </a:r>
            <a:r>
              <a:rPr lang="be-BY" b="1" dirty="0" smtClean="0">
                <a:solidFill>
                  <a:srgbClr val="0070C0"/>
                </a:solidFill>
              </a:rPr>
              <a:t>стукае ўгары ў шапачацы чырвонай дзяцел па бронзавай кары.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4) Шпакі і ластаўкі – драбяза, якой</a:t>
            </a:r>
            <a:r>
              <a:rPr lang="be-BY" b="1" u="sng" dirty="0" smtClean="0">
                <a:solidFill>
                  <a:srgbClr val="FF0000"/>
                </a:solidFill>
              </a:rPr>
              <a:t>,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dirty="0" smtClean="0">
                <a:solidFill>
                  <a:srgbClr val="0F4D07"/>
                </a:solidFill>
              </a:rPr>
              <a:t>каб і вельмі хацелася</a:t>
            </a:r>
            <a:r>
              <a:rPr lang="be-BY" b="1" dirty="0" smtClean="0">
                <a:solidFill>
                  <a:srgbClr val="FF0000"/>
                </a:solidFill>
              </a:rPr>
              <a:t>, не палічыш.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Мінулагоднім летам на адпачынку Веру ўразіў непрыкметны куст, </a:t>
            </a:r>
            <a:r>
              <a:rPr lang="be-BY" b="1" dirty="0" smtClean="0">
                <a:solidFill>
                  <a:srgbClr val="0F4D07"/>
                </a:solidFill>
              </a:rPr>
              <a:t>міма _ якога яна тройчы на дні бегала на мора</a:t>
            </a:r>
            <a:r>
              <a:rPr lang="be-BY" b="1" dirty="0" smtClean="0">
                <a:solidFill>
                  <a:srgbClr val="0070C0"/>
                </a:solidFill>
              </a:rPr>
              <a:t> і на які дагэтуль не звяртала ўвагі.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700" b="1" i="1" dirty="0" smtClean="0">
                <a:solidFill>
                  <a:srgbClr val="CC0099"/>
                </a:solidFill>
              </a:rPr>
              <a:t>А21. Адзначце складаназалежныя сказы, у якіх патрэбна паставіць тры коскі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25144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be-BY" sz="3600" b="1" dirty="0" smtClean="0">
                <a:solidFill>
                  <a:srgbClr val="FF0000"/>
                </a:solidFill>
              </a:rPr>
              <a:t>1) </a:t>
            </a:r>
            <a:r>
              <a:rPr lang="be-BY" sz="3600" b="1" dirty="0" smtClean="0">
                <a:solidFill>
                  <a:srgbClr val="0F4D07"/>
                </a:solidFill>
              </a:rPr>
              <a:t>Калі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sng" dirty="0" smtClean="0">
                <a:solidFill>
                  <a:srgbClr val="FF0000"/>
                </a:solidFill>
              </a:rPr>
              <a:t>мы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dbl" dirty="0" smtClean="0">
                <a:solidFill>
                  <a:srgbClr val="FF0000"/>
                </a:solidFill>
              </a:rPr>
              <a:t>хочам</a:t>
            </a:r>
            <a:r>
              <a:rPr lang="be-BY" sz="3600" b="1" u="sng" dirty="0" smtClean="0">
                <a:solidFill>
                  <a:srgbClr val="FF0000"/>
                </a:solidFill>
              </a:rPr>
              <a:t>,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dirty="0" smtClean="0">
                <a:solidFill>
                  <a:srgbClr val="0F4D07"/>
                </a:solidFill>
              </a:rPr>
              <a:t>каб</a:t>
            </a:r>
            <a:r>
              <a:rPr lang="be-BY" sz="3600" b="1" dirty="0" smtClean="0">
                <a:solidFill>
                  <a:srgbClr val="FF0000"/>
                </a:solidFill>
              </a:rPr>
              <a:t> нашу мову </a:t>
            </a:r>
            <a:r>
              <a:rPr lang="be-BY" sz="3600" b="1" u="dbl" dirty="0" smtClean="0">
                <a:solidFill>
                  <a:srgbClr val="FF0000"/>
                </a:solidFill>
              </a:rPr>
              <a:t>любілі і паважалі</a:t>
            </a:r>
            <a:r>
              <a:rPr lang="be-BY" sz="3600" b="1" u="sng" dirty="0" smtClean="0">
                <a:solidFill>
                  <a:srgbClr val="FF0000"/>
                </a:solidFill>
              </a:rPr>
              <a:t>,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dbl" dirty="0" smtClean="0">
                <a:solidFill>
                  <a:srgbClr val="FF0000"/>
                </a:solidFill>
              </a:rPr>
              <a:t>давайце гаварыць і пісаць </a:t>
            </a:r>
            <a:r>
              <a:rPr lang="be-BY" sz="3600" b="1" dirty="0" smtClean="0">
                <a:solidFill>
                  <a:srgbClr val="FF0000"/>
                </a:solidFill>
              </a:rPr>
              <a:t>на ёй так</a:t>
            </a:r>
            <a:r>
              <a:rPr lang="be-BY" sz="3600" b="1" u="sng" dirty="0" smtClean="0">
                <a:solidFill>
                  <a:srgbClr val="FF0000"/>
                </a:solidFill>
              </a:rPr>
              <a:t>,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dirty="0" smtClean="0">
                <a:solidFill>
                  <a:srgbClr val="0F4D07"/>
                </a:solidFill>
              </a:rPr>
              <a:t>каб</a:t>
            </a:r>
            <a:r>
              <a:rPr lang="be-BY" sz="3600" b="1" dirty="0" smtClean="0">
                <a:solidFill>
                  <a:srgbClr val="FF0000"/>
                </a:solidFill>
              </a:rPr>
              <a:t> усім </a:t>
            </a:r>
            <a:r>
              <a:rPr lang="be-BY" sz="3600" b="1" u="dbl" dirty="0" smtClean="0">
                <a:solidFill>
                  <a:srgbClr val="FF0000"/>
                </a:solidFill>
              </a:rPr>
              <a:t>было зайздросна</a:t>
            </a:r>
            <a:r>
              <a:rPr lang="be-BY" sz="3600" b="1" dirty="0" smtClean="0">
                <a:solidFill>
                  <a:srgbClr val="FF0000"/>
                </a:solidFill>
              </a:rPr>
              <a:t> і </a:t>
            </a:r>
            <a:r>
              <a:rPr lang="be-BY" sz="3600" b="1" dirty="0" smtClean="0">
                <a:solidFill>
                  <a:srgbClr val="0F4D07"/>
                </a:solidFill>
              </a:rPr>
              <a:t>(каб) </a:t>
            </a:r>
            <a:r>
              <a:rPr lang="be-BY" sz="3600" b="1" dirty="0" smtClean="0">
                <a:solidFill>
                  <a:srgbClr val="FF0000"/>
                </a:solidFill>
              </a:rPr>
              <a:t>кожнае </a:t>
            </a:r>
            <a:r>
              <a:rPr lang="be-BY" sz="3600" b="1" u="sng" dirty="0" smtClean="0">
                <a:solidFill>
                  <a:srgbClr val="FF0000"/>
                </a:solidFill>
              </a:rPr>
              <a:t>слова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dbl" dirty="0" smtClean="0">
                <a:solidFill>
                  <a:srgbClr val="FF0000"/>
                </a:solidFill>
              </a:rPr>
              <a:t>зіхацела ды пералівалася</a:t>
            </a:r>
            <a:r>
              <a:rPr lang="be-BY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sz="3600" b="1" dirty="0" smtClean="0">
                <a:solidFill>
                  <a:srgbClr val="FF0000"/>
                </a:solidFill>
              </a:rPr>
              <a:t>2) Разумеючы сэрцам</a:t>
            </a:r>
            <a:r>
              <a:rPr lang="be-BY" sz="3600" b="1" u="sng" dirty="0" smtClean="0">
                <a:solidFill>
                  <a:srgbClr val="FF0000"/>
                </a:solidFill>
              </a:rPr>
              <a:t>,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dirty="0" smtClean="0">
                <a:solidFill>
                  <a:srgbClr val="0F4D07"/>
                </a:solidFill>
              </a:rPr>
              <a:t>што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sng" dirty="0" smtClean="0">
                <a:solidFill>
                  <a:srgbClr val="FF0000"/>
                </a:solidFill>
              </a:rPr>
              <a:t>слова</a:t>
            </a:r>
            <a:r>
              <a:rPr lang="be-BY" sz="3600" b="1" dirty="0" smtClean="0">
                <a:solidFill>
                  <a:srgbClr val="FF0000"/>
                </a:solidFill>
              </a:rPr>
              <a:t> – </a:t>
            </a:r>
            <a:r>
              <a:rPr lang="be-BY" sz="3600" b="1" u="dbl" dirty="0" smtClean="0">
                <a:solidFill>
                  <a:srgbClr val="FF0000"/>
                </a:solidFill>
              </a:rPr>
              <a:t>думкі аснова</a:t>
            </a:r>
            <a:r>
              <a:rPr lang="be-BY" sz="3600" b="1" u="sng" dirty="0" smtClean="0">
                <a:solidFill>
                  <a:srgbClr val="FF0000"/>
                </a:solidFill>
              </a:rPr>
              <a:t>,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dbl" dirty="0" smtClean="0">
                <a:solidFill>
                  <a:srgbClr val="FF0000"/>
                </a:solidFill>
              </a:rPr>
              <a:t>расцём</a:t>
            </a:r>
            <a:r>
              <a:rPr lang="be-BY" sz="3600" b="1" u="sng" dirty="0" smtClean="0">
                <a:solidFill>
                  <a:srgbClr val="FF0000"/>
                </a:solidFill>
              </a:rPr>
              <a:t>,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dirty="0" smtClean="0">
                <a:solidFill>
                  <a:srgbClr val="0F4D07"/>
                </a:solidFill>
              </a:rPr>
              <a:t>каб</a:t>
            </a:r>
            <a:r>
              <a:rPr lang="be-BY" sz="3600" b="1" dirty="0" smtClean="0">
                <a:solidFill>
                  <a:srgbClr val="FF0000"/>
                </a:solidFill>
              </a:rPr>
              <a:t> усім жыццём </a:t>
            </a:r>
            <a:r>
              <a:rPr lang="be-BY" sz="3600" b="1" u="dbl" dirty="0" smtClean="0">
                <a:solidFill>
                  <a:srgbClr val="FF0000"/>
                </a:solidFill>
              </a:rPr>
              <a:t>сказаць</a:t>
            </a:r>
            <a:r>
              <a:rPr lang="be-BY" sz="3600" b="1" dirty="0" smtClean="0">
                <a:solidFill>
                  <a:srgbClr val="FF0000"/>
                </a:solidFill>
              </a:rPr>
              <a:t> сваё слова!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sz="3600" b="1" dirty="0" smtClean="0">
                <a:solidFill>
                  <a:srgbClr val="0070C0"/>
                </a:solidFill>
              </a:rPr>
              <a:t>3) </a:t>
            </a:r>
            <a:r>
              <a:rPr lang="be-BY" sz="3600" b="1" u="sng" dirty="0" smtClean="0">
                <a:solidFill>
                  <a:srgbClr val="0070C0"/>
                </a:solidFill>
              </a:rPr>
              <a:t>Возера,</a:t>
            </a:r>
            <a:r>
              <a:rPr lang="be-BY" sz="3600" b="1" dirty="0" smtClean="0">
                <a:solidFill>
                  <a:srgbClr val="0070C0"/>
                </a:solidFill>
              </a:rPr>
              <a:t> </a:t>
            </a:r>
            <a:r>
              <a:rPr lang="be-BY" sz="3600" b="1" dirty="0" smtClean="0">
                <a:solidFill>
                  <a:srgbClr val="0F4D07"/>
                </a:solidFill>
              </a:rPr>
              <a:t>якое</a:t>
            </a:r>
            <a:r>
              <a:rPr lang="be-BY" sz="3600" b="1" dirty="0" smtClean="0">
                <a:solidFill>
                  <a:srgbClr val="0070C0"/>
                </a:solidFill>
              </a:rPr>
              <a:t> з усіх бакоў </a:t>
            </a:r>
            <a:r>
              <a:rPr lang="be-BY" sz="3600" b="1" u="dbl" dirty="0" smtClean="0">
                <a:solidFill>
                  <a:srgbClr val="0070C0"/>
                </a:solidFill>
              </a:rPr>
              <a:t>акружыў</a:t>
            </a:r>
            <a:r>
              <a:rPr lang="be-BY" sz="3600" b="1" dirty="0" smtClean="0">
                <a:solidFill>
                  <a:srgbClr val="0070C0"/>
                </a:solidFill>
              </a:rPr>
              <a:t> </a:t>
            </a:r>
            <a:r>
              <a:rPr lang="be-BY" sz="3600" b="1" u="sng" dirty="0" smtClean="0">
                <a:solidFill>
                  <a:srgbClr val="0070C0"/>
                </a:solidFill>
              </a:rPr>
              <a:t>лес,</a:t>
            </a:r>
            <a:r>
              <a:rPr lang="be-BY" sz="3600" b="1" dirty="0" smtClean="0">
                <a:solidFill>
                  <a:srgbClr val="0070C0"/>
                </a:solidFill>
              </a:rPr>
              <a:t> </a:t>
            </a:r>
            <a:r>
              <a:rPr lang="be-BY" sz="3600" b="1" u="dbl" dirty="0" smtClean="0">
                <a:solidFill>
                  <a:srgbClr val="0070C0"/>
                </a:solidFill>
              </a:rPr>
              <a:t>здавалася</a:t>
            </a:r>
            <a:r>
              <a:rPr lang="be-BY" sz="3600" b="1" dirty="0" smtClean="0">
                <a:solidFill>
                  <a:srgbClr val="0070C0"/>
                </a:solidFill>
              </a:rPr>
              <a:t> зверху </a:t>
            </a:r>
            <a:r>
              <a:rPr lang="be-BY" sz="3600" b="1" u="dbl" dirty="0" smtClean="0">
                <a:solidFill>
                  <a:srgbClr val="0070C0"/>
                </a:solidFill>
              </a:rPr>
              <a:t>кропляй расы </a:t>
            </a:r>
            <a:r>
              <a:rPr lang="be-BY" sz="3600" b="1" dirty="0" smtClean="0">
                <a:solidFill>
                  <a:srgbClr val="0070C0"/>
                </a:solidFill>
              </a:rPr>
              <a:t>ў траве.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sz="3600" b="1" dirty="0" smtClean="0">
                <a:solidFill>
                  <a:srgbClr val="FF0000"/>
                </a:solidFill>
              </a:rPr>
              <a:t>4) </a:t>
            </a:r>
            <a:r>
              <a:rPr lang="be-BY" sz="3600" b="1" u="sng" dirty="0" smtClean="0">
                <a:solidFill>
                  <a:srgbClr val="FF0000"/>
                </a:solidFill>
              </a:rPr>
              <a:t>Я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dbl" dirty="0" smtClean="0">
                <a:solidFill>
                  <a:srgbClr val="FF0000"/>
                </a:solidFill>
              </a:rPr>
              <a:t>ведаю</a:t>
            </a:r>
            <a:r>
              <a:rPr lang="be-BY" sz="3600" b="1" u="sng" dirty="0" smtClean="0">
                <a:solidFill>
                  <a:srgbClr val="FF0000"/>
                </a:solidFill>
              </a:rPr>
              <a:t>,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dirty="0" smtClean="0">
                <a:solidFill>
                  <a:srgbClr val="0F4D07"/>
                </a:solidFill>
              </a:rPr>
              <a:t>што</a:t>
            </a:r>
            <a:r>
              <a:rPr lang="be-BY" sz="3600" b="1" u="sng" dirty="0" smtClean="0">
                <a:solidFill>
                  <a:srgbClr val="FF0000"/>
                </a:solidFill>
              </a:rPr>
              <a:t>,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dirty="0" smtClean="0">
                <a:solidFill>
                  <a:srgbClr val="0F4D07"/>
                </a:solidFill>
              </a:rPr>
              <a:t>калі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dbl" dirty="0" smtClean="0">
                <a:solidFill>
                  <a:srgbClr val="FF0000"/>
                </a:solidFill>
              </a:rPr>
              <a:t>прылятаюць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sng" dirty="0" smtClean="0">
                <a:solidFill>
                  <a:srgbClr val="FF0000"/>
                </a:solidFill>
              </a:rPr>
              <a:t>шпакі,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dbl" dirty="0" smtClean="0">
                <a:solidFill>
                  <a:srgbClr val="FF0000"/>
                </a:solidFill>
              </a:rPr>
              <a:t>надыходзіць</a:t>
            </a:r>
            <a:r>
              <a:rPr lang="be-BY" sz="3600" b="1" dirty="0" smtClean="0">
                <a:solidFill>
                  <a:srgbClr val="FF0000"/>
                </a:solidFill>
              </a:rPr>
              <a:t> сапраўдная </a:t>
            </a:r>
            <a:r>
              <a:rPr lang="be-BY" sz="3600" b="1" u="sng" dirty="0" smtClean="0">
                <a:solidFill>
                  <a:srgbClr val="FF0000"/>
                </a:solidFill>
              </a:rPr>
              <a:t>вясна</a:t>
            </a:r>
            <a:r>
              <a:rPr lang="be-BY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sz="3600" b="1" dirty="0" smtClean="0">
                <a:solidFill>
                  <a:srgbClr val="FF0000"/>
                </a:solidFill>
              </a:rPr>
              <a:t>5) Сярод садоў і красак</a:t>
            </a:r>
            <a:r>
              <a:rPr lang="be-BY" sz="3600" b="1" u="sng" dirty="0" smtClean="0">
                <a:solidFill>
                  <a:srgbClr val="FF0000"/>
                </a:solidFill>
              </a:rPr>
              <a:t>,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dirty="0" smtClean="0">
                <a:solidFill>
                  <a:srgbClr val="0F4D07"/>
                </a:solidFill>
              </a:rPr>
              <a:t>дзе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dbl" dirty="0" smtClean="0">
                <a:solidFill>
                  <a:srgbClr val="FF0000"/>
                </a:solidFill>
              </a:rPr>
              <a:t>цвілі</a:t>
            </a:r>
            <a:r>
              <a:rPr lang="be-BY" sz="3600" b="1" dirty="0" smtClean="0">
                <a:solidFill>
                  <a:srgbClr val="FF0000"/>
                </a:solidFill>
              </a:rPr>
              <a:t> зялёныя </a:t>
            </a:r>
            <a:r>
              <a:rPr lang="be-BY" sz="3600" b="1" u="sng" dirty="0" smtClean="0">
                <a:solidFill>
                  <a:srgbClr val="FF0000"/>
                </a:solidFill>
              </a:rPr>
              <a:t>гады,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sng" dirty="0" smtClean="0">
                <a:solidFill>
                  <a:srgbClr val="FF0000"/>
                </a:solidFill>
              </a:rPr>
              <a:t>мы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dbl" dirty="0" smtClean="0">
                <a:solidFill>
                  <a:srgbClr val="FF0000"/>
                </a:solidFill>
              </a:rPr>
              <a:t>наслухаліся</a:t>
            </a:r>
            <a:r>
              <a:rPr lang="be-BY" sz="3600" b="1" dirty="0" smtClean="0">
                <a:solidFill>
                  <a:srgbClr val="FF0000"/>
                </a:solidFill>
              </a:rPr>
              <a:t> даўніх казак</a:t>
            </a:r>
            <a:r>
              <a:rPr lang="be-BY" sz="3600" b="1" u="sng" dirty="0" smtClean="0">
                <a:solidFill>
                  <a:srgbClr val="FF0000"/>
                </a:solidFill>
              </a:rPr>
              <a:t>,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dirty="0" smtClean="0">
                <a:solidFill>
                  <a:srgbClr val="0F4D07"/>
                </a:solidFill>
              </a:rPr>
              <a:t>што</a:t>
            </a:r>
            <a:r>
              <a:rPr lang="be-BY" sz="3600" b="1" dirty="0" smtClean="0">
                <a:solidFill>
                  <a:srgbClr val="FF0000"/>
                </a:solidFill>
              </a:rPr>
              <a:t> калісь </a:t>
            </a:r>
            <a:r>
              <a:rPr lang="be-BY" sz="3600" b="1" u="dbl" dirty="0" smtClean="0">
                <a:solidFill>
                  <a:srgbClr val="FF0000"/>
                </a:solidFill>
              </a:rPr>
              <a:t>расказвалі</a:t>
            </a:r>
            <a:r>
              <a:rPr lang="be-BY" sz="3600" b="1" dirty="0" smtClean="0">
                <a:solidFill>
                  <a:srgbClr val="FF0000"/>
                </a:solidFill>
              </a:rPr>
              <a:t> </a:t>
            </a:r>
            <a:r>
              <a:rPr lang="be-BY" sz="3600" b="1" u="sng" dirty="0" smtClean="0">
                <a:solidFill>
                  <a:srgbClr val="FF0000"/>
                </a:solidFill>
              </a:rPr>
              <a:t>дзяды</a:t>
            </a:r>
            <a:r>
              <a:rPr lang="be-BY" sz="3600" b="1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2400" b="1" i="1" dirty="0" smtClean="0">
                <a:solidFill>
                  <a:srgbClr val="CC0099"/>
                </a:solidFill>
              </a:rPr>
              <a:t>А22. Адзначце складаназалежныя сказы, часткі якіх звязаны пры дапамозе падпарадкавальнага злучніка</a:t>
            </a:r>
            <a:endParaRPr lang="ru-RU" sz="24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1) Апалі халодныя слёзы, </a:t>
            </a:r>
            <a:r>
              <a:rPr lang="be-BY" b="1" u="sng" dirty="0" smtClean="0">
                <a:solidFill>
                  <a:srgbClr val="0F4D07"/>
                </a:solidFill>
              </a:rPr>
              <a:t>што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dirty="0" smtClean="0">
                <a:solidFill>
                  <a:srgbClr val="0F4D07"/>
                </a:solidFill>
              </a:rPr>
              <a:t>(слёзы) </a:t>
            </a:r>
            <a:r>
              <a:rPr lang="be-BY" b="1" dirty="0" smtClean="0">
                <a:solidFill>
                  <a:srgbClr val="0070C0"/>
                </a:solidFill>
              </a:rPr>
              <a:t>гнулі былінкі да зямлі.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Астатнія салдаты ляжалі на краі балота ў рэдкім бярэзніку, </a:t>
            </a:r>
            <a:r>
              <a:rPr lang="be-BY" b="1" dirty="0" smtClean="0">
                <a:solidFill>
                  <a:srgbClr val="0F4D07"/>
                </a:solidFill>
              </a:rPr>
              <a:t>бо</a:t>
            </a:r>
            <a:r>
              <a:rPr lang="be-BY" b="1" dirty="0" smtClean="0">
                <a:solidFill>
                  <a:srgbClr val="FF0000"/>
                </a:solidFill>
              </a:rPr>
              <a:t> трэба быць гатовымі да любых нечаканасцей.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3) Вечная наша ўдзячнасць тым, </a:t>
            </a:r>
            <a:r>
              <a:rPr lang="be-BY" b="1" u="sng" dirty="0" smtClean="0">
                <a:solidFill>
                  <a:srgbClr val="0F4D07"/>
                </a:solidFill>
              </a:rPr>
              <a:t>хто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dirty="0" smtClean="0">
                <a:solidFill>
                  <a:srgbClr val="0F4D07"/>
                </a:solidFill>
              </a:rPr>
              <a:t>(тыя) </a:t>
            </a:r>
            <a:r>
              <a:rPr lang="be-BY" b="1" dirty="0" smtClean="0">
                <a:solidFill>
                  <a:srgbClr val="0070C0"/>
                </a:solidFill>
              </a:rPr>
              <a:t>на фронце каваў Перамогу!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4) Грак нейкі момант не стуляў крылаў, </a:t>
            </a:r>
            <a:r>
              <a:rPr lang="be-BY" b="1" dirty="0" smtClean="0">
                <a:solidFill>
                  <a:srgbClr val="0F4D07"/>
                </a:solidFill>
              </a:rPr>
              <a:t>каб</a:t>
            </a:r>
            <a:r>
              <a:rPr lang="be-BY" b="1" dirty="0" smtClean="0">
                <a:solidFill>
                  <a:srgbClr val="FF0000"/>
                </a:solidFill>
              </a:rPr>
              <a:t> не грымнуцца на зямлю.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Нездарма маленькаю радзімаю дом, </a:t>
            </a:r>
            <a:r>
              <a:rPr lang="be-BY" b="1" u="dotDash" dirty="0" smtClean="0">
                <a:solidFill>
                  <a:srgbClr val="0F4D07"/>
                </a:solidFill>
              </a:rPr>
              <a:t>дзе</a:t>
            </a:r>
            <a:r>
              <a:rPr lang="be-BY" b="1" dirty="0" smtClean="0">
                <a:solidFill>
                  <a:srgbClr val="0F4D07"/>
                </a:solidFill>
              </a:rPr>
              <a:t> (на радзіме, у доме) </a:t>
            </a:r>
            <a:r>
              <a:rPr lang="be-BY" b="1" dirty="0" smtClean="0">
                <a:solidFill>
                  <a:srgbClr val="0070C0"/>
                </a:solidFill>
              </a:rPr>
              <a:t>мы радзіліся, завём.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2700" b="1" i="1" dirty="0" smtClean="0">
                <a:solidFill>
                  <a:srgbClr val="CC0099"/>
                </a:solidFill>
              </a:rPr>
              <a:t>А23. Адзначце складаназалежныя сказы з сузалежным неаднародным падпарадкаваннем даданых частак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AutoNum type="arabicParenR"/>
            </a:pPr>
            <a:r>
              <a:rPr lang="be-BY" b="1" dirty="0" smtClean="0">
                <a:solidFill>
                  <a:srgbClr val="0F4D07"/>
                </a:solidFill>
              </a:rPr>
              <a:t>Калі</a:t>
            </a:r>
            <a:r>
              <a:rPr lang="be-BY" b="1" dirty="0" smtClean="0">
                <a:solidFill>
                  <a:srgbClr val="0070C0"/>
                </a:solidFill>
              </a:rPr>
              <a:t> ўзнімаўся вецер і </a:t>
            </a:r>
            <a:r>
              <a:rPr lang="be-BY" b="1" dirty="0" smtClean="0">
                <a:solidFill>
                  <a:srgbClr val="0F4D07"/>
                </a:solidFill>
              </a:rPr>
              <a:t>(калі)</a:t>
            </a:r>
            <a:r>
              <a:rPr lang="be-BY" b="1" dirty="0" smtClean="0">
                <a:solidFill>
                  <a:srgbClr val="0070C0"/>
                </a:solidFill>
              </a:rPr>
              <a:t>вецер разганяў настоеную парнасць, тады патыхала ў твар свежасцю. </a:t>
            </a:r>
          </a:p>
          <a:p>
            <a:pPr marL="514350" lvl="0" indent="-514350">
              <a:buNone/>
            </a:pPr>
            <a:endParaRPr lang="be-BY" b="1" dirty="0" smtClean="0">
              <a:solidFill>
                <a:srgbClr val="0070C0"/>
              </a:solidFill>
            </a:endParaRPr>
          </a:p>
          <a:p>
            <a:pPr marL="514350" lvl="0" indent="-514350">
              <a:buNone/>
            </a:pPr>
            <a:r>
              <a:rPr lang="be-BY" b="1" dirty="0" smtClean="0">
                <a:solidFill>
                  <a:srgbClr val="0F4D07"/>
                </a:solidFill>
              </a:rPr>
              <a:t>[    ], (калі  ) і (     ). </a:t>
            </a:r>
            <a:r>
              <a:rPr lang="be-BY" sz="2600" b="1" dirty="0" smtClean="0">
                <a:solidFill>
                  <a:srgbClr val="0F4D07"/>
                </a:solidFill>
              </a:rPr>
              <a:t>Сузалежнае аднароднае падпарадкаванне</a:t>
            </a:r>
            <a:endParaRPr lang="ru-RU" sz="2600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2)“Шляхам жыцця” – першае выданне, </a:t>
            </a:r>
            <a:r>
              <a:rPr lang="be-BY" b="1" dirty="0" smtClean="0">
                <a:solidFill>
                  <a:srgbClr val="0F4D07"/>
                </a:solidFill>
              </a:rPr>
              <a:t>якое</a:t>
            </a:r>
            <a:r>
              <a:rPr lang="be-BY" b="1" dirty="0" smtClean="0">
                <a:solidFill>
                  <a:srgbClr val="0070C0"/>
                </a:solidFill>
              </a:rPr>
              <a:t> сцвердзіла, </a:t>
            </a:r>
            <a:r>
              <a:rPr lang="be-BY" b="1" dirty="0" smtClean="0">
                <a:solidFill>
                  <a:srgbClr val="0F4D07"/>
                </a:solidFill>
              </a:rPr>
              <a:t>што</a:t>
            </a:r>
            <a:r>
              <a:rPr lang="be-BY" b="1" dirty="0" smtClean="0">
                <a:solidFill>
                  <a:srgbClr val="0070C0"/>
                </a:solidFill>
              </a:rPr>
              <a:t> пісаць кнігі можна так, </a:t>
            </a:r>
            <a:r>
              <a:rPr lang="be-BY" b="1" dirty="0" smtClean="0">
                <a:solidFill>
                  <a:srgbClr val="0F4D07"/>
                </a:solidFill>
              </a:rPr>
              <a:t>як</a:t>
            </a:r>
            <a:r>
              <a:rPr lang="be-BY" b="1" dirty="0" smtClean="0">
                <a:solidFill>
                  <a:srgbClr val="0070C0"/>
                </a:solidFill>
              </a:rPr>
              <a:t> гаворыш сам і ўсе твае сваякі і знаёмыя.</a:t>
            </a:r>
          </a:p>
          <a:p>
            <a:pPr lvl="0">
              <a:buNone/>
            </a:pPr>
            <a:r>
              <a:rPr lang="be-BY" b="1" dirty="0" smtClean="0">
                <a:solidFill>
                  <a:srgbClr val="0F4D07"/>
                </a:solidFill>
              </a:rPr>
              <a:t>[    ], (якое   ), (што   ), (як   ). </a:t>
            </a:r>
            <a:r>
              <a:rPr lang="be-BY" sz="2600" b="1" dirty="0" smtClean="0">
                <a:solidFill>
                  <a:srgbClr val="0F4D07"/>
                </a:solidFill>
              </a:rPr>
              <a:t>Паслядоўнае падпарадкаванне</a:t>
            </a:r>
            <a:endParaRPr lang="ru-RU" sz="2600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3) Згадай усё, </a:t>
            </a:r>
            <a:r>
              <a:rPr lang="be-BY" b="1" dirty="0" smtClean="0">
                <a:solidFill>
                  <a:srgbClr val="0F4D07"/>
                </a:solidFill>
              </a:rPr>
              <a:t>што</a:t>
            </a:r>
            <a:r>
              <a:rPr lang="be-BY" b="1" dirty="0" smtClean="0">
                <a:solidFill>
                  <a:srgbClr val="0070C0"/>
                </a:solidFill>
              </a:rPr>
              <a:t> сэрцу міла, </a:t>
            </a:r>
            <a:r>
              <a:rPr lang="be-BY" b="1" dirty="0" smtClean="0">
                <a:solidFill>
                  <a:srgbClr val="0F4D07"/>
                </a:solidFill>
              </a:rPr>
              <a:t>што</a:t>
            </a:r>
            <a:r>
              <a:rPr lang="be-BY" b="1" dirty="0" smtClean="0">
                <a:solidFill>
                  <a:srgbClr val="0070C0"/>
                </a:solidFill>
              </a:rPr>
              <a:t> сэрцу дорага было.</a:t>
            </a:r>
          </a:p>
          <a:p>
            <a:pPr lvl="0">
              <a:buNone/>
            </a:pPr>
            <a:r>
              <a:rPr lang="be-BY" b="1" dirty="0" smtClean="0">
                <a:solidFill>
                  <a:srgbClr val="0F4D07"/>
                </a:solidFill>
              </a:rPr>
              <a:t>[    ], (што   ), (што   ). </a:t>
            </a:r>
            <a:r>
              <a:rPr lang="be-BY" sz="2600" b="1" dirty="0" smtClean="0">
                <a:solidFill>
                  <a:srgbClr val="0F4D07"/>
                </a:solidFill>
              </a:rPr>
              <a:t>Сузалежнае аднароднае</a:t>
            </a:r>
            <a:endParaRPr lang="ru-RU" sz="2600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4) </a:t>
            </a:r>
            <a:r>
              <a:rPr lang="be-BY" b="1" dirty="0" smtClean="0">
                <a:solidFill>
                  <a:srgbClr val="0F4D07"/>
                </a:solidFill>
              </a:rPr>
              <a:t>Калі</a:t>
            </a:r>
            <a:r>
              <a:rPr lang="be-BY" b="1" dirty="0" smtClean="0">
                <a:solidFill>
                  <a:srgbClr val="FF0000"/>
                </a:solidFill>
              </a:rPr>
              <a:t> вецер прыціхаў, </a:t>
            </a:r>
            <a:r>
              <a:rPr lang="be-BY" b="1" u="dotDash" dirty="0" smtClean="0">
                <a:solidFill>
                  <a:srgbClr val="FF0000"/>
                </a:solidFill>
              </a:rPr>
              <a:t>як бы стаміўшыся</a:t>
            </a:r>
            <a:r>
              <a:rPr lang="be-BY" b="1" dirty="0" smtClean="0">
                <a:solidFill>
                  <a:srgbClr val="FF0000"/>
                </a:solidFill>
              </a:rPr>
              <a:t>, відаць было, </a:t>
            </a:r>
            <a:r>
              <a:rPr lang="be-BY" b="1" dirty="0" smtClean="0">
                <a:solidFill>
                  <a:srgbClr val="0F4D07"/>
                </a:solidFill>
              </a:rPr>
              <a:t>як</a:t>
            </a:r>
            <a:r>
              <a:rPr lang="be-BY" b="1" dirty="0" smtClean="0">
                <a:solidFill>
                  <a:srgbClr val="FF0000"/>
                </a:solidFill>
              </a:rPr>
              <a:t> кволыя галінкі бяроз дробна дрыжаць.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5) Мы перайшлі ўжо масток над каналам і правым берагам набліжаліся да маладога сасонніку, </a:t>
            </a:r>
            <a:r>
              <a:rPr lang="be-BY" b="1" dirty="0" smtClean="0">
                <a:solidFill>
                  <a:srgbClr val="0F4D07"/>
                </a:solidFill>
              </a:rPr>
              <a:t>што</a:t>
            </a:r>
            <a:r>
              <a:rPr lang="be-BY" b="1" dirty="0" smtClean="0">
                <a:solidFill>
                  <a:srgbClr val="FF0000"/>
                </a:solidFill>
              </a:rPr>
              <a:t> падступаўся да самай дарогі, </a:t>
            </a:r>
            <a:r>
              <a:rPr lang="be-BY" b="1" dirty="0" smtClean="0">
                <a:solidFill>
                  <a:srgbClr val="0F4D07"/>
                </a:solidFill>
              </a:rPr>
              <a:t>як</a:t>
            </a:r>
            <a:r>
              <a:rPr lang="be-BY" b="1" dirty="0" smtClean="0">
                <a:solidFill>
                  <a:srgbClr val="FF0000"/>
                </a:solidFill>
              </a:rPr>
              <a:t> Мірта спынілася.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827584" y="2204864"/>
            <a:ext cx="648072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827584" y="1988840"/>
            <a:ext cx="1656184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899592" y="3573016"/>
            <a:ext cx="576064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1907704" y="3573016"/>
            <a:ext cx="648072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059832" y="3573016"/>
            <a:ext cx="720080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899592" y="4365104"/>
            <a:ext cx="720080" cy="1440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899592" y="4293096"/>
            <a:ext cx="172819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2800" b="1" i="1" dirty="0" smtClean="0">
                <a:solidFill>
                  <a:srgbClr val="CC0099"/>
                </a:solidFill>
              </a:rPr>
              <a:t>А24. Адзначце бяззлучнікавыя сказы, у якіх на месцы пропуску патрэбна паставіць двукроп’е</a:t>
            </a:r>
            <a:endParaRPr lang="ru-RU" sz="28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51304" cy="540060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be-BY" b="1" dirty="0" smtClean="0">
              <a:solidFill>
                <a:srgbClr val="FF0000"/>
              </a:solidFill>
            </a:endParaRPr>
          </a:p>
          <a:p>
            <a:pPr marL="514350" lvl="0" indent="-514350">
              <a:buAutoNum type="arabicParenR"/>
            </a:pPr>
            <a:r>
              <a:rPr lang="be-BY" b="1" dirty="0" smtClean="0">
                <a:solidFill>
                  <a:srgbClr val="FF0000"/>
                </a:solidFill>
              </a:rPr>
              <a:t>Напэўна, ужо матчына доля такая: </a:t>
            </a:r>
            <a:r>
              <a:rPr lang="be-BY" sz="2200" b="1" dirty="0" smtClean="0">
                <a:solidFill>
                  <a:srgbClr val="0F4D07"/>
                </a:solidFill>
              </a:rPr>
              <a:t>(якая іменна?)</a:t>
            </a:r>
            <a:r>
              <a:rPr lang="be-BY" b="1" dirty="0" smtClean="0">
                <a:solidFill>
                  <a:srgbClr val="FF0000"/>
                </a:solidFill>
              </a:rPr>
              <a:t> сыноў гадаваць, выпраўляць іх у дарогу.</a:t>
            </a:r>
          </a:p>
          <a:p>
            <a:pPr marL="514350" lvl="0" indent="-51435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Варта ведаць: </a:t>
            </a:r>
            <a:r>
              <a:rPr lang="be-BY" sz="2200" b="1" dirty="0" smtClean="0">
                <a:solidFill>
                  <a:srgbClr val="0F4D07"/>
                </a:solidFill>
              </a:rPr>
              <a:t>(што іменна?)</a:t>
            </a:r>
            <a:r>
              <a:rPr lang="be-BY" b="1" dirty="0" smtClean="0">
                <a:solidFill>
                  <a:srgbClr val="FF0000"/>
                </a:solidFill>
              </a:rPr>
              <a:t>крапіва – адна з карысных раслін.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3) Шмат вады - шмат травы. </a:t>
            </a:r>
            <a:r>
              <a:rPr lang="be-BY" b="1" dirty="0" smtClean="0">
                <a:solidFill>
                  <a:srgbClr val="0F4D07"/>
                </a:solidFill>
              </a:rPr>
              <a:t>[ калі   ] - [ то ]. </a:t>
            </a:r>
            <a:endParaRPr lang="ru-RU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4) Ідзеш восенню садам, убачыш забыты яблык, адкусіш ад яго - дзесяць год скінеш з плячэй.</a:t>
            </a:r>
          </a:p>
          <a:p>
            <a:pPr lvl="0">
              <a:buNone/>
            </a:pPr>
            <a:r>
              <a:rPr lang="be-BY" b="1" dirty="0" smtClean="0">
                <a:solidFill>
                  <a:srgbClr val="0F4D07"/>
                </a:solidFill>
              </a:rPr>
              <a:t>[ калі   ], [ калі  ] - [ то   ].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5) Палута ўжо не магла нічога казаць: </a:t>
            </a:r>
            <a:r>
              <a:rPr lang="be-BY" sz="2200" b="1" dirty="0" smtClean="0">
                <a:solidFill>
                  <a:srgbClr val="0F4D07"/>
                </a:solidFill>
              </a:rPr>
              <a:t>(чаму?)</a:t>
            </a:r>
            <a:r>
              <a:rPr lang="be-BY" b="1" dirty="0" smtClean="0">
                <a:solidFill>
                  <a:srgbClr val="FF0000"/>
                </a:solidFill>
              </a:rPr>
              <a:t>плач сціснуў ёй сэрца да болю.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5868144" y="1772816"/>
            <a:ext cx="1080120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5868144" y="5373216"/>
            <a:ext cx="1944216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2843808" y="2780928"/>
            <a:ext cx="2232248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А25. Адзначце бяззлучнікавыя сказы, у якіх на месцы пропуску патрэбна паставіць працяжнік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1) Адшумелі ліпеньскія ліўні, навальніцы ў полі адгулі.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Гром загрыміць - зямля адтае. </a:t>
            </a:r>
            <a:r>
              <a:rPr lang="be-BY" b="1" dirty="0" smtClean="0">
                <a:solidFill>
                  <a:srgbClr val="0F4D07"/>
                </a:solidFill>
              </a:rPr>
              <a:t>[ калі ] - [то  ].</a:t>
            </a:r>
            <a:endParaRPr lang="ru-RU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3) Паважай другіх - будуць паважаць і цябе.</a:t>
            </a:r>
          </a:p>
          <a:p>
            <a:pPr lvl="0">
              <a:buNone/>
            </a:pPr>
            <a:r>
              <a:rPr lang="be-BY" b="1" dirty="0" smtClean="0">
                <a:solidFill>
                  <a:srgbClr val="0F4D07"/>
                </a:solidFill>
              </a:rPr>
              <a:t>[ калі ] - [ то ].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4) І бачу дзіва: </a:t>
            </a:r>
            <a:r>
              <a:rPr lang="be-BY" sz="2600" b="1" dirty="0" smtClean="0">
                <a:solidFill>
                  <a:srgbClr val="0F4D07"/>
                </a:solidFill>
              </a:rPr>
              <a:t>(якое?) </a:t>
            </a:r>
            <a:r>
              <a:rPr lang="be-BY" b="1" dirty="0" smtClean="0">
                <a:solidFill>
                  <a:srgbClr val="0070C0"/>
                </a:solidFill>
              </a:rPr>
              <a:t>упоперак ракі, шпаркае Шчары, сунецца досыць хутка ахапак сена ці травы.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5) Выганяеш гора ў дзверы - гора сунецца ў акно.</a:t>
            </a:r>
            <a:r>
              <a:rPr lang="be-BY" b="1" dirty="0" smtClean="0">
                <a:solidFill>
                  <a:srgbClr val="0F4D07"/>
                </a:solidFill>
              </a:rPr>
              <a:t> [  ] </a:t>
            </a:r>
            <a:r>
              <a:rPr lang="be-BY" sz="3900" b="1" dirty="0" smtClean="0">
                <a:solidFill>
                  <a:srgbClr val="0F4D07"/>
                </a:solidFill>
              </a:rPr>
              <a:t>-</a:t>
            </a:r>
            <a:r>
              <a:rPr lang="be-BY" b="1" dirty="0" smtClean="0">
                <a:solidFill>
                  <a:srgbClr val="0F4D07"/>
                </a:solidFill>
              </a:rPr>
              <a:t> [ </a:t>
            </a:r>
            <a:r>
              <a:rPr lang="be-BY" sz="3900" b="1" dirty="0" smtClean="0">
                <a:solidFill>
                  <a:srgbClr val="0F4D07"/>
                </a:solidFill>
              </a:rPr>
              <a:t>а</a:t>
            </a:r>
            <a:r>
              <a:rPr lang="be-BY" b="1" dirty="0" smtClean="0">
                <a:solidFill>
                  <a:srgbClr val="0F4D07"/>
                </a:solidFill>
              </a:rPr>
              <a:t> ].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2771800" y="3501008"/>
            <a:ext cx="1512168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80120"/>
          </a:xfrm>
        </p:spPr>
        <p:txBody>
          <a:bodyPr>
            <a:normAutofit/>
          </a:bodyPr>
          <a:lstStyle/>
          <a:p>
            <a:r>
              <a:rPr lang="be-BY" sz="2800" b="1" i="1" dirty="0" smtClean="0">
                <a:solidFill>
                  <a:srgbClr val="CC0099"/>
                </a:solidFill>
              </a:rPr>
              <a:t>А26. Адзначце складаныя сказы з рознымі відамі сувязі</a:t>
            </a:r>
            <a:endParaRPr lang="ru-RU" sz="28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25144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1) </a:t>
            </a:r>
            <a:r>
              <a:rPr lang="be-BY" b="1" u="dbl" dirty="0" smtClean="0">
                <a:solidFill>
                  <a:srgbClr val="FF0000"/>
                </a:solidFill>
              </a:rPr>
              <a:t>Дыміцца</a:t>
            </a:r>
            <a:r>
              <a:rPr lang="be-BY" b="1" dirty="0" smtClean="0">
                <a:solidFill>
                  <a:srgbClr val="FF0000"/>
                </a:solidFill>
              </a:rPr>
              <a:t> жоўты </a:t>
            </a:r>
            <a:r>
              <a:rPr lang="be-BY" b="1" u="sng" dirty="0" smtClean="0">
                <a:solidFill>
                  <a:srgbClr val="FF0000"/>
                </a:solidFill>
              </a:rPr>
              <a:t>мох</a:t>
            </a:r>
            <a:r>
              <a:rPr lang="be-BY" b="1" dirty="0" smtClean="0">
                <a:solidFill>
                  <a:srgbClr val="FF0000"/>
                </a:solidFill>
              </a:rPr>
              <a:t>, птушыны </a:t>
            </a:r>
            <a:r>
              <a:rPr lang="be-BY" b="1" u="sng" dirty="0" smtClean="0">
                <a:solidFill>
                  <a:srgbClr val="FF0000"/>
                </a:solidFill>
              </a:rPr>
              <a:t>спеў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dbl" dirty="0" smtClean="0">
                <a:solidFill>
                  <a:srgbClr val="FF0000"/>
                </a:solidFill>
              </a:rPr>
              <a:t>замоўк</a:t>
            </a:r>
            <a:r>
              <a:rPr lang="be-BY" b="1" dirty="0" smtClean="0">
                <a:solidFill>
                  <a:srgbClr val="FF0000"/>
                </a:solidFill>
              </a:rPr>
              <a:t>, </a:t>
            </a:r>
            <a:r>
              <a:rPr lang="be-BY" b="1" dirty="0" smtClean="0">
                <a:solidFill>
                  <a:srgbClr val="0F4D07"/>
                </a:solidFill>
              </a:rPr>
              <a:t>і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dbl" dirty="0" smtClean="0">
                <a:solidFill>
                  <a:srgbClr val="FF0000"/>
                </a:solidFill>
              </a:rPr>
              <a:t>млеюць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sng" dirty="0" smtClean="0">
                <a:solidFill>
                  <a:srgbClr val="FF0000"/>
                </a:solidFill>
              </a:rPr>
              <a:t>яшчаркі</a:t>
            </a:r>
            <a:r>
              <a:rPr lang="be-BY" b="1" dirty="0" smtClean="0">
                <a:solidFill>
                  <a:srgbClr val="FF0000"/>
                </a:solidFill>
              </a:rPr>
              <a:t>, зялёныя ад смагі. </a:t>
            </a:r>
            <a:r>
              <a:rPr lang="be-BY" b="1" dirty="0" smtClean="0">
                <a:solidFill>
                  <a:srgbClr val="0F4D07"/>
                </a:solidFill>
              </a:rPr>
              <a:t>[  ], [  ], і [  ]</a:t>
            </a:r>
            <a:endParaRPr lang="ru-RU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</a:t>
            </a:r>
            <a:r>
              <a:rPr lang="be-BY" b="1" u="dbl" dirty="0" smtClean="0">
                <a:solidFill>
                  <a:srgbClr val="FF0000"/>
                </a:solidFill>
              </a:rPr>
              <a:t>Ісці</a:t>
            </a:r>
            <a:r>
              <a:rPr lang="be-BY" b="1" dirty="0" smtClean="0">
                <a:solidFill>
                  <a:srgbClr val="FF0000"/>
                </a:solidFill>
              </a:rPr>
              <a:t> нялёгка, </a:t>
            </a:r>
            <a:r>
              <a:rPr lang="be-BY" b="1" dirty="0" smtClean="0">
                <a:solidFill>
                  <a:srgbClr val="0F4D07"/>
                </a:solidFill>
              </a:rPr>
              <a:t>але </a:t>
            </a:r>
            <a:r>
              <a:rPr lang="be-BY" b="1" dirty="0" smtClean="0">
                <a:solidFill>
                  <a:srgbClr val="FF0000"/>
                </a:solidFill>
              </a:rPr>
              <a:t>мяне </a:t>
            </a:r>
            <a:r>
              <a:rPr lang="be-BY" b="1" u="dbl" dirty="0" smtClean="0">
                <a:solidFill>
                  <a:srgbClr val="FF0000"/>
                </a:solidFill>
              </a:rPr>
              <a:t>падтрымлівае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sng" dirty="0" smtClean="0">
                <a:solidFill>
                  <a:srgbClr val="FF0000"/>
                </a:solidFill>
              </a:rPr>
              <a:t>тое</a:t>
            </a:r>
            <a:r>
              <a:rPr lang="be-BY" b="1" dirty="0" smtClean="0">
                <a:solidFill>
                  <a:srgbClr val="FF0000"/>
                </a:solidFill>
              </a:rPr>
              <a:t>, </a:t>
            </a:r>
            <a:r>
              <a:rPr lang="be-BY" b="1" dirty="0" smtClean="0">
                <a:solidFill>
                  <a:srgbClr val="0F4D07"/>
                </a:solidFill>
              </a:rPr>
              <a:t>што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dbl" dirty="0" smtClean="0">
                <a:solidFill>
                  <a:srgbClr val="FF0000"/>
                </a:solidFill>
              </a:rPr>
              <a:t>здзяйсняецца</a:t>
            </a:r>
            <a:r>
              <a:rPr lang="be-BY" b="1" dirty="0" smtClean="0">
                <a:solidFill>
                  <a:srgbClr val="FF0000"/>
                </a:solidFill>
              </a:rPr>
              <a:t> даўняя </a:t>
            </a:r>
            <a:r>
              <a:rPr lang="be-BY" b="1" u="sng" dirty="0" smtClean="0">
                <a:solidFill>
                  <a:srgbClr val="FF0000"/>
                </a:solidFill>
              </a:rPr>
              <a:t>мара</a:t>
            </a:r>
            <a:r>
              <a:rPr lang="be-BY" b="1" dirty="0" smtClean="0">
                <a:solidFill>
                  <a:srgbClr val="FF0000"/>
                </a:solidFill>
              </a:rPr>
              <a:t>. </a:t>
            </a:r>
            <a:r>
              <a:rPr lang="be-BY" b="1" dirty="0" smtClean="0">
                <a:solidFill>
                  <a:srgbClr val="0F4D07"/>
                </a:solidFill>
              </a:rPr>
              <a:t>[  ], але [  ], (што..)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3) Ірцы </a:t>
            </a:r>
            <a:r>
              <a:rPr lang="be-BY" b="1" u="dbl" dirty="0" smtClean="0">
                <a:solidFill>
                  <a:srgbClr val="0070C0"/>
                </a:solidFill>
              </a:rPr>
              <a:t>хочацца ісці </a:t>
            </a:r>
            <a:r>
              <a:rPr lang="be-BY" b="1" dirty="0" smtClean="0">
                <a:solidFill>
                  <a:srgbClr val="0070C0"/>
                </a:solidFill>
              </a:rPr>
              <a:t>туды, </a:t>
            </a:r>
            <a:r>
              <a:rPr lang="be-BY" b="1" dirty="0" smtClean="0">
                <a:solidFill>
                  <a:srgbClr val="0F4D07"/>
                </a:solidFill>
              </a:rPr>
              <a:t>куды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dbl" dirty="0" smtClean="0">
                <a:solidFill>
                  <a:srgbClr val="0070C0"/>
                </a:solidFill>
              </a:rPr>
              <a:t>схаваліся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sng" dirty="0" smtClean="0">
                <a:solidFill>
                  <a:srgbClr val="0070C0"/>
                </a:solidFill>
              </a:rPr>
              <a:t>лозы</a:t>
            </a:r>
            <a:r>
              <a:rPr lang="be-BY" b="1" dirty="0" smtClean="0">
                <a:solidFill>
                  <a:srgbClr val="0070C0"/>
                </a:solidFill>
              </a:rPr>
              <a:t>, </a:t>
            </a:r>
            <a:r>
              <a:rPr lang="be-BY" b="1" dirty="0" smtClean="0">
                <a:solidFill>
                  <a:srgbClr val="0F4D07"/>
                </a:solidFill>
              </a:rPr>
              <a:t>дзе</a:t>
            </a:r>
            <a:r>
              <a:rPr lang="be-BY" b="1" dirty="0" smtClean="0">
                <a:solidFill>
                  <a:srgbClr val="0070C0"/>
                </a:solidFill>
              </a:rPr>
              <a:t> яшчэ </a:t>
            </a:r>
            <a:r>
              <a:rPr lang="be-BY" b="1" u="dbl" dirty="0" smtClean="0">
                <a:solidFill>
                  <a:srgbClr val="0070C0"/>
                </a:solidFill>
              </a:rPr>
              <a:t>большыя</a:t>
            </a:r>
            <a:r>
              <a:rPr lang="be-BY" b="1" dirty="0" smtClean="0">
                <a:solidFill>
                  <a:srgbClr val="0070C0"/>
                </a:solidFill>
              </a:rPr>
              <a:t>, чым у іхняй Бярозаўцы, </a:t>
            </a:r>
            <a:r>
              <a:rPr lang="be-BY" b="1" u="sng" dirty="0" smtClean="0">
                <a:solidFill>
                  <a:srgbClr val="0070C0"/>
                </a:solidFill>
              </a:rPr>
              <a:t>лясы</a:t>
            </a:r>
            <a:r>
              <a:rPr lang="be-BY" b="1" dirty="0" smtClean="0">
                <a:solidFill>
                  <a:srgbClr val="0070C0"/>
                </a:solidFill>
              </a:rPr>
              <a:t>, </a:t>
            </a:r>
            <a:r>
              <a:rPr lang="be-BY" b="1" dirty="0" smtClean="0">
                <a:solidFill>
                  <a:srgbClr val="0F4D07"/>
                </a:solidFill>
              </a:rPr>
              <a:t>дзе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dbl" dirty="0" smtClean="0">
                <a:solidFill>
                  <a:srgbClr val="0070C0"/>
                </a:solidFill>
              </a:rPr>
              <a:t>невядомы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sng" dirty="0" smtClean="0">
                <a:solidFill>
                  <a:srgbClr val="0070C0"/>
                </a:solidFill>
              </a:rPr>
              <a:t>свет</a:t>
            </a:r>
            <a:r>
              <a:rPr lang="be-BY" b="1" dirty="0" smtClean="0">
                <a:solidFill>
                  <a:srgbClr val="0070C0"/>
                </a:solidFill>
              </a:rPr>
              <a:t>. </a:t>
            </a:r>
            <a:r>
              <a:rPr lang="be-BY" b="1" dirty="0" smtClean="0">
                <a:solidFill>
                  <a:srgbClr val="0F4D07"/>
                </a:solidFill>
              </a:rPr>
              <a:t>[  ], (куды), (дзе), (дзе) </a:t>
            </a:r>
            <a:r>
              <a:rPr lang="be-BY" b="1" i="1" dirty="0" smtClean="0">
                <a:solidFill>
                  <a:srgbClr val="0F4D07"/>
                </a:solidFill>
              </a:rPr>
              <a:t>– </a:t>
            </a:r>
            <a:r>
              <a:rPr lang="be-BY" sz="2600" b="1" i="1" dirty="0" smtClean="0">
                <a:solidFill>
                  <a:srgbClr val="0F4D07"/>
                </a:solidFill>
              </a:rPr>
              <a:t>складаназалежны сказ</a:t>
            </a:r>
            <a:endParaRPr lang="ru-RU" sz="2600" b="1" i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4) </a:t>
            </a:r>
            <a:r>
              <a:rPr lang="be-BY" b="1" u="sng" dirty="0" smtClean="0">
                <a:solidFill>
                  <a:srgbClr val="FF0000"/>
                </a:solidFill>
              </a:rPr>
              <a:t>Таленты</a:t>
            </a:r>
            <a:r>
              <a:rPr lang="be-BY" b="1" dirty="0" smtClean="0">
                <a:solidFill>
                  <a:srgbClr val="FF0000"/>
                </a:solidFill>
              </a:rPr>
              <a:t> заўсёды </a:t>
            </a:r>
            <a:r>
              <a:rPr lang="be-BY" b="1" u="dbl" dirty="0" smtClean="0">
                <a:solidFill>
                  <a:srgbClr val="FF0000"/>
                </a:solidFill>
              </a:rPr>
              <a:t>з’яўляюцца</a:t>
            </a:r>
            <a:r>
              <a:rPr lang="be-BY" b="1" dirty="0" smtClean="0">
                <a:solidFill>
                  <a:srgbClr val="FF0000"/>
                </a:solidFill>
              </a:rPr>
              <a:t> тады, </a:t>
            </a:r>
            <a:r>
              <a:rPr lang="be-BY" b="1" dirty="0" smtClean="0">
                <a:solidFill>
                  <a:srgbClr val="0F4D07"/>
                </a:solidFill>
              </a:rPr>
              <a:t>калі</a:t>
            </a:r>
            <a:r>
              <a:rPr lang="be-BY" b="1" dirty="0" smtClean="0">
                <a:solidFill>
                  <a:srgbClr val="FF0000"/>
                </a:solidFill>
              </a:rPr>
              <a:t> ў іх </a:t>
            </a:r>
            <a:r>
              <a:rPr lang="be-BY" b="1" u="dbl" dirty="0" smtClean="0">
                <a:solidFill>
                  <a:srgbClr val="FF0000"/>
                </a:solidFill>
              </a:rPr>
              <a:t>ёсць</a:t>
            </a:r>
            <a:r>
              <a:rPr lang="be-BY" b="1" dirty="0" smtClean="0">
                <a:solidFill>
                  <a:srgbClr val="FF0000"/>
                </a:solidFill>
              </a:rPr>
              <a:t> гістарычная </a:t>
            </a:r>
            <a:r>
              <a:rPr lang="be-BY" b="1" u="sng" dirty="0" smtClean="0">
                <a:solidFill>
                  <a:srgbClr val="FF0000"/>
                </a:solidFill>
              </a:rPr>
              <a:t>патрэба</a:t>
            </a:r>
            <a:r>
              <a:rPr lang="be-BY" b="1" dirty="0" smtClean="0">
                <a:solidFill>
                  <a:srgbClr val="FF0000"/>
                </a:solidFill>
              </a:rPr>
              <a:t>, </a:t>
            </a:r>
            <a:r>
              <a:rPr lang="be-BY" b="1" dirty="0" smtClean="0">
                <a:solidFill>
                  <a:srgbClr val="0F4D07"/>
                </a:solidFill>
              </a:rPr>
              <a:t>і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sng" dirty="0" smtClean="0">
                <a:solidFill>
                  <a:srgbClr val="FF0000"/>
                </a:solidFill>
              </a:rPr>
              <a:t>народныя песняры </a:t>
            </a:r>
            <a:r>
              <a:rPr lang="be-BY" b="1" dirty="0" smtClean="0">
                <a:solidFill>
                  <a:srgbClr val="FF0000"/>
                </a:solidFill>
              </a:rPr>
              <a:t>сваім жыццём і творчасцю </a:t>
            </a:r>
            <a:r>
              <a:rPr lang="be-BY" b="1" u="dbl" dirty="0" smtClean="0">
                <a:solidFill>
                  <a:srgbClr val="FF0000"/>
                </a:solidFill>
              </a:rPr>
              <a:t>пацвердзілі</a:t>
            </a:r>
            <a:r>
              <a:rPr lang="be-BY" b="1" dirty="0" smtClean="0">
                <a:solidFill>
                  <a:srgbClr val="FF0000"/>
                </a:solidFill>
              </a:rPr>
              <a:t> гэта. </a:t>
            </a:r>
            <a:r>
              <a:rPr lang="be-BY" b="1" dirty="0" smtClean="0">
                <a:solidFill>
                  <a:srgbClr val="0F4D07"/>
                </a:solidFill>
              </a:rPr>
              <a:t>[  ], (калі), і [  ]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Над ракой і лесам, </a:t>
            </a:r>
            <a:r>
              <a:rPr lang="be-BY" b="1" dirty="0" smtClean="0">
                <a:solidFill>
                  <a:srgbClr val="0F4D07"/>
                </a:solidFill>
              </a:rPr>
              <a:t>дзе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dbl" dirty="0" smtClean="0">
                <a:solidFill>
                  <a:srgbClr val="0070C0"/>
                </a:solidFill>
              </a:rPr>
              <a:t>стаяла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sng" dirty="0" smtClean="0">
                <a:solidFill>
                  <a:srgbClr val="0070C0"/>
                </a:solidFill>
              </a:rPr>
              <a:t>хмара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dirty="0" smtClean="0">
                <a:solidFill>
                  <a:srgbClr val="0F4D07"/>
                </a:solidFill>
              </a:rPr>
              <a:t>і</a:t>
            </a:r>
            <a:r>
              <a:rPr lang="be-BY" b="1" dirty="0" smtClean="0">
                <a:solidFill>
                  <a:srgbClr val="0070C0"/>
                </a:solidFill>
              </a:rPr>
              <a:t> ад яе </a:t>
            </a:r>
            <a:r>
              <a:rPr lang="be-BY" b="1" u="dbl" dirty="0" smtClean="0">
                <a:solidFill>
                  <a:srgbClr val="0070C0"/>
                </a:solidFill>
              </a:rPr>
              <a:t>цягнуліся</a:t>
            </a:r>
            <a:r>
              <a:rPr lang="be-BY" b="1" dirty="0" smtClean="0">
                <a:solidFill>
                  <a:srgbClr val="0070C0"/>
                </a:solidFill>
              </a:rPr>
              <a:t> да зямлі блакітныя </a:t>
            </a:r>
            <a:r>
              <a:rPr lang="be-BY" b="1" u="sng" dirty="0" smtClean="0">
                <a:solidFill>
                  <a:srgbClr val="0070C0"/>
                </a:solidFill>
              </a:rPr>
              <a:t>ніткі</a:t>
            </a:r>
            <a:r>
              <a:rPr lang="be-BY" b="1" dirty="0" smtClean="0">
                <a:solidFill>
                  <a:srgbClr val="0070C0"/>
                </a:solidFill>
              </a:rPr>
              <a:t> косага </a:t>
            </a:r>
            <a:r>
              <a:rPr lang="be-BY" b="1" u="sng" dirty="0" smtClean="0">
                <a:solidFill>
                  <a:srgbClr val="0070C0"/>
                </a:solidFill>
              </a:rPr>
              <a:t>дажджу</a:t>
            </a:r>
            <a:r>
              <a:rPr lang="be-BY" b="1" dirty="0" smtClean="0">
                <a:solidFill>
                  <a:srgbClr val="0070C0"/>
                </a:solidFill>
              </a:rPr>
              <a:t>, вялізнай дугой </a:t>
            </a:r>
            <a:r>
              <a:rPr lang="be-BY" b="1" u="dbl" dirty="0" smtClean="0">
                <a:solidFill>
                  <a:srgbClr val="0070C0"/>
                </a:solidFill>
              </a:rPr>
              <a:t>уставала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sng" dirty="0" smtClean="0">
                <a:solidFill>
                  <a:srgbClr val="0070C0"/>
                </a:solidFill>
              </a:rPr>
              <a:t>вясёлка</a:t>
            </a:r>
            <a:r>
              <a:rPr lang="be-BY" b="1" dirty="0" smtClean="0">
                <a:solidFill>
                  <a:srgbClr val="0070C0"/>
                </a:solidFill>
              </a:rPr>
              <a:t>. </a:t>
            </a:r>
            <a:r>
              <a:rPr lang="be-BY" b="1" dirty="0" smtClean="0">
                <a:solidFill>
                  <a:srgbClr val="0F4D07"/>
                </a:solidFill>
              </a:rPr>
              <a:t>[ , (дзе  ) і (   ),  ] – </a:t>
            </a:r>
            <a:r>
              <a:rPr lang="be-BY" sz="2600" b="1" i="1" dirty="0" smtClean="0">
                <a:solidFill>
                  <a:srgbClr val="0F4D07"/>
                </a:solidFill>
              </a:rPr>
              <a:t>складаназалежны сказ </a:t>
            </a:r>
            <a:endParaRPr lang="ru-RU" sz="26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400" b="1" i="1" dirty="0" smtClean="0">
                <a:solidFill>
                  <a:srgbClr val="CC0099"/>
                </a:solidFill>
              </a:rPr>
              <a:t>А27. Адзначце складаныя сказы з рознымі відамі сувязі з прапушчанымі знакамі прыпынку паміж часткамі</a:t>
            </a:r>
            <a:endParaRPr lang="ru-RU" sz="24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1) Жыццё кожнага чалавека як будаўніцтва новага дома</a:t>
            </a:r>
            <a:r>
              <a:rPr lang="be-BY" b="1" u="sng" dirty="0" smtClean="0">
                <a:solidFill>
                  <a:srgbClr val="0F4D07"/>
                </a:solidFill>
              </a:rPr>
              <a:t>,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dirty="0" smtClean="0">
                <a:solidFill>
                  <a:srgbClr val="0F4D07"/>
                </a:solidFill>
              </a:rPr>
              <a:t>які</a:t>
            </a:r>
            <a:r>
              <a:rPr lang="be-BY" b="1" dirty="0" smtClean="0">
                <a:solidFill>
                  <a:srgbClr val="FF0000"/>
                </a:solidFill>
              </a:rPr>
              <a:t> збудуеш, такі і будзе.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</a:t>
            </a:r>
            <a:r>
              <a:rPr lang="be-BY" b="1" u="dotDash" dirty="0" smtClean="0">
                <a:solidFill>
                  <a:srgbClr val="FF0000"/>
                </a:solidFill>
              </a:rPr>
              <a:t>Каля лесу </a:t>
            </a:r>
            <a:r>
              <a:rPr lang="be-BY" b="1" u="sng" dirty="0" smtClean="0">
                <a:solidFill>
                  <a:srgbClr val="FF0000"/>
                </a:solidFill>
              </a:rPr>
              <a:t>я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dbl" dirty="0" smtClean="0">
                <a:solidFill>
                  <a:srgbClr val="FF0000"/>
                </a:solidFill>
              </a:rPr>
              <a:t>развітаўся</a:t>
            </a:r>
            <a:r>
              <a:rPr lang="be-BY" b="1" dirty="0" smtClean="0">
                <a:solidFill>
                  <a:srgbClr val="FF0000"/>
                </a:solidFill>
              </a:rPr>
              <a:t> з дзецьмі</a:t>
            </a:r>
            <a:r>
              <a:rPr lang="be-BY" b="1" u="sng" dirty="0" smtClean="0">
                <a:solidFill>
                  <a:srgbClr val="0F4D07"/>
                </a:solidFill>
              </a:rPr>
              <a:t>,</a:t>
            </a:r>
            <a:r>
              <a:rPr lang="be-BY" b="1" dirty="0" smtClean="0">
                <a:solidFill>
                  <a:srgbClr val="FF0000"/>
                </a:solidFill>
              </a:rPr>
              <a:t> і </a:t>
            </a:r>
            <a:r>
              <a:rPr lang="be-BY" b="1" u="sng" dirty="0" smtClean="0">
                <a:solidFill>
                  <a:srgbClr val="FF0000"/>
                </a:solidFill>
              </a:rPr>
              <a:t>яны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dbl" dirty="0" smtClean="0">
                <a:solidFill>
                  <a:srgbClr val="FF0000"/>
                </a:solidFill>
              </a:rPr>
              <a:t>пайшлі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u="dotDash" dirty="0" smtClean="0">
                <a:solidFill>
                  <a:srgbClr val="FF0000"/>
                </a:solidFill>
              </a:rPr>
              <a:t>назад</a:t>
            </a:r>
            <a:r>
              <a:rPr lang="be-BY" b="1" dirty="0" smtClean="0">
                <a:solidFill>
                  <a:srgbClr val="FF0000"/>
                </a:solidFill>
              </a:rPr>
              <a:t>, туды, дзе за поплавам відны былі будынкі іх роднага калгаса.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3) Летнімі </a:t>
            </a:r>
            <a:r>
              <a:rPr lang="be-BY" b="1" u="dotDash" dirty="0" smtClean="0">
                <a:solidFill>
                  <a:srgbClr val="0070C0"/>
                </a:solidFill>
              </a:rPr>
              <a:t>вечарамі</a:t>
            </a:r>
            <a:r>
              <a:rPr lang="be-BY" b="1" dirty="0" smtClean="0">
                <a:solidFill>
                  <a:srgbClr val="0070C0"/>
                </a:solidFill>
              </a:rPr>
              <a:t> на крутым беразе Дняпра, на кургане, дзе любіў марыць Янка Купала </a:t>
            </a:r>
            <a:r>
              <a:rPr lang="be-BY" b="1" dirty="0" smtClean="0">
                <a:solidFill>
                  <a:srgbClr val="0F4D07"/>
                </a:solidFill>
              </a:rPr>
              <a:t>і</a:t>
            </a:r>
            <a:r>
              <a:rPr lang="be-BY" b="1" dirty="0" smtClean="0">
                <a:solidFill>
                  <a:srgbClr val="0070C0"/>
                </a:solidFill>
              </a:rPr>
              <a:t> які так і завуць купалаўскім, </a:t>
            </a:r>
            <a:r>
              <a:rPr lang="be-BY" b="1" u="dbl" dirty="0" smtClean="0">
                <a:solidFill>
                  <a:srgbClr val="0070C0"/>
                </a:solidFill>
              </a:rPr>
              <a:t>збіраецца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sng" dirty="0" smtClean="0">
                <a:solidFill>
                  <a:srgbClr val="0070C0"/>
                </a:solidFill>
              </a:rPr>
              <a:t>моладзь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dirty="0" smtClean="0">
                <a:solidFill>
                  <a:srgbClr val="0F4D07"/>
                </a:solidFill>
              </a:rPr>
              <a:t>і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dbl" dirty="0" smtClean="0">
                <a:solidFill>
                  <a:srgbClr val="0070C0"/>
                </a:solidFill>
              </a:rPr>
              <a:t>праводзяцца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sng" dirty="0" smtClean="0">
                <a:solidFill>
                  <a:srgbClr val="0070C0"/>
                </a:solidFill>
              </a:rPr>
              <a:t>святы </a:t>
            </a:r>
            <a:r>
              <a:rPr lang="be-BY" b="1" dirty="0" smtClean="0">
                <a:solidFill>
                  <a:srgbClr val="0070C0"/>
                </a:solidFill>
              </a:rPr>
              <a:t>ўраджаю.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4) </a:t>
            </a:r>
            <a:r>
              <a:rPr lang="be-BY" b="1" u="dbl" dirty="0" smtClean="0">
                <a:solidFill>
                  <a:srgbClr val="0070C0"/>
                </a:solidFill>
              </a:rPr>
              <a:t>Сціх</a:t>
            </a:r>
            <a:r>
              <a:rPr lang="be-BY" b="1" dirty="0" smtClean="0">
                <a:solidFill>
                  <a:srgbClr val="0070C0"/>
                </a:solidFill>
              </a:rPr>
              <a:t> </a:t>
            </a:r>
            <a:r>
              <a:rPr lang="be-BY" b="1" u="sng" dirty="0" smtClean="0">
                <a:solidFill>
                  <a:srgbClr val="0070C0"/>
                </a:solidFill>
              </a:rPr>
              <a:t>дождж</a:t>
            </a:r>
            <a:r>
              <a:rPr lang="be-BY" b="1" dirty="0" smtClean="0">
                <a:solidFill>
                  <a:srgbClr val="0070C0"/>
                </a:solidFill>
              </a:rPr>
              <a:t>, </a:t>
            </a:r>
            <a:r>
              <a:rPr lang="be-BY" b="1" u="dbl" dirty="0" smtClean="0">
                <a:solidFill>
                  <a:srgbClr val="0070C0"/>
                </a:solidFill>
              </a:rPr>
              <a:t>чуваць было</a:t>
            </a:r>
            <a:r>
              <a:rPr lang="be-BY" b="1" dirty="0" smtClean="0">
                <a:solidFill>
                  <a:srgbClr val="0070C0"/>
                </a:solidFill>
              </a:rPr>
              <a:t>, як </a:t>
            </a:r>
            <a:r>
              <a:rPr lang="be-BY" b="1" u="dbl" dirty="0" smtClean="0">
                <a:solidFill>
                  <a:srgbClr val="0070C0"/>
                </a:solidFill>
              </a:rPr>
              <a:t>скочваюцца</a:t>
            </a:r>
            <a:r>
              <a:rPr lang="be-BY" b="1" dirty="0" smtClean="0">
                <a:solidFill>
                  <a:srgbClr val="0070C0"/>
                </a:solidFill>
              </a:rPr>
              <a:t> са страхі марозныя </a:t>
            </a:r>
            <a:r>
              <a:rPr lang="be-BY" b="1" u="sng" dirty="0" smtClean="0">
                <a:solidFill>
                  <a:srgbClr val="0070C0"/>
                </a:solidFill>
              </a:rPr>
              <a:t>кроплі</a:t>
            </a:r>
            <a:r>
              <a:rPr lang="be-BY" b="1" dirty="0" smtClean="0">
                <a:solidFill>
                  <a:srgbClr val="0070C0"/>
                </a:solidFill>
              </a:rPr>
              <a:t>, звонка </a:t>
            </a:r>
            <a:r>
              <a:rPr lang="be-BY" b="1" u="dbl" dirty="0" smtClean="0">
                <a:solidFill>
                  <a:srgbClr val="0070C0"/>
                </a:solidFill>
              </a:rPr>
              <a:t>падаюць</a:t>
            </a:r>
            <a:r>
              <a:rPr lang="be-BY" b="1" dirty="0" smtClean="0">
                <a:solidFill>
                  <a:srgbClr val="0070C0"/>
                </a:solidFill>
              </a:rPr>
              <a:t> у капяжы.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</a:t>
            </a:r>
            <a:r>
              <a:rPr lang="be-BY" b="1" u="dbl" dirty="0" smtClean="0">
                <a:solidFill>
                  <a:srgbClr val="0070C0"/>
                </a:solidFill>
              </a:rPr>
              <a:t>Падыдзеш</a:t>
            </a:r>
            <a:r>
              <a:rPr lang="be-BY" b="1" dirty="0" smtClean="0">
                <a:solidFill>
                  <a:srgbClr val="0070C0"/>
                </a:solidFill>
              </a:rPr>
              <a:t> бліжэй да бярозы і </a:t>
            </a:r>
            <a:r>
              <a:rPr lang="be-BY" b="1" u="dbl" dirty="0" smtClean="0">
                <a:solidFill>
                  <a:srgbClr val="0070C0"/>
                </a:solidFill>
              </a:rPr>
              <a:t>здзівішся</a:t>
            </a:r>
            <a:r>
              <a:rPr lang="be-BY" b="1" dirty="0" smtClean="0">
                <a:solidFill>
                  <a:srgbClr val="0070C0"/>
                </a:solidFill>
              </a:rPr>
              <a:t>: уся </a:t>
            </a:r>
            <a:r>
              <a:rPr lang="be-BY" b="1" u="sng" dirty="0" smtClean="0">
                <a:solidFill>
                  <a:srgbClr val="0070C0"/>
                </a:solidFill>
              </a:rPr>
              <a:t>зямля</a:t>
            </a:r>
            <a:r>
              <a:rPr lang="be-BY" b="1" dirty="0" smtClean="0">
                <a:solidFill>
                  <a:srgbClr val="0070C0"/>
                </a:solidFill>
              </a:rPr>
              <a:t> пад ёй </a:t>
            </a:r>
            <a:r>
              <a:rPr lang="be-BY" b="1" u="dbl" dirty="0" smtClean="0">
                <a:solidFill>
                  <a:srgbClr val="0070C0"/>
                </a:solidFill>
              </a:rPr>
              <a:t>усеяна</a:t>
            </a:r>
            <a:r>
              <a:rPr lang="be-BY" b="1" dirty="0" smtClean="0">
                <a:solidFill>
                  <a:srgbClr val="0070C0"/>
                </a:solidFill>
              </a:rPr>
              <a:t> чысценькімі залатымі лістамі, </a:t>
            </a:r>
            <a:r>
              <a:rPr lang="be-BY" b="1" dirty="0" smtClean="0">
                <a:solidFill>
                  <a:srgbClr val="0F4D07"/>
                </a:solidFill>
              </a:rPr>
              <a:t>на якія</a:t>
            </a:r>
            <a:r>
              <a:rPr lang="be-BY" b="1" dirty="0" smtClean="0">
                <a:solidFill>
                  <a:srgbClr val="0070C0"/>
                </a:solidFill>
              </a:rPr>
              <a:t> аж ступіць боязна.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А1. Адзначце канструкцыі, якія з’яўляюцца словазлучэннямі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None/>
            </a:pPr>
            <a:r>
              <a:rPr lang="be-BY" sz="4000" b="1" dirty="0" smtClean="0">
                <a:solidFill>
                  <a:srgbClr val="0070C0"/>
                </a:solidFill>
              </a:rPr>
              <a:t>1) будзе цвісці </a:t>
            </a:r>
            <a:r>
              <a:rPr lang="be-BY" sz="4000" b="1" dirty="0" smtClean="0">
                <a:solidFill>
                  <a:srgbClr val="0F4D07"/>
                </a:solidFill>
              </a:rPr>
              <a:t>– форма буд. часу</a:t>
            </a:r>
            <a:endParaRPr lang="ru-RU" sz="4000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sz="4000" b="1" dirty="0" smtClean="0">
                <a:solidFill>
                  <a:srgbClr val="0070C0"/>
                </a:solidFill>
              </a:rPr>
              <a:t>2) багун і чарнічнік </a:t>
            </a:r>
            <a:r>
              <a:rPr lang="be-BY" sz="4000" b="1" dirty="0" smtClean="0">
                <a:solidFill>
                  <a:srgbClr val="0F4D07"/>
                </a:solidFill>
              </a:rPr>
              <a:t>– аднар. члены</a:t>
            </a:r>
            <a:endParaRPr lang="ru-RU" sz="4000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sz="4000" b="1" dirty="0" smtClean="0">
                <a:solidFill>
                  <a:srgbClr val="0070C0"/>
                </a:solidFill>
              </a:rPr>
              <a:t>3) </a:t>
            </a:r>
            <a:r>
              <a:rPr lang="be-BY" sz="4000" b="1" u="dbl" dirty="0" smtClean="0">
                <a:solidFill>
                  <a:srgbClr val="0070C0"/>
                </a:solidFill>
              </a:rPr>
              <a:t>растуць</a:t>
            </a:r>
            <a:r>
              <a:rPr lang="be-BY" sz="4000" b="1" dirty="0" smtClean="0">
                <a:solidFill>
                  <a:srgbClr val="0070C0"/>
                </a:solidFill>
              </a:rPr>
              <a:t> </a:t>
            </a:r>
            <a:r>
              <a:rPr lang="be-BY" sz="4000" b="1" u="sng" dirty="0" smtClean="0">
                <a:solidFill>
                  <a:srgbClr val="0070C0"/>
                </a:solidFill>
              </a:rPr>
              <a:t>вербы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sz="4000" b="1" dirty="0" smtClean="0">
                <a:solidFill>
                  <a:srgbClr val="FF0000"/>
                </a:solidFill>
              </a:rPr>
              <a:t>4) актыўны ўдзел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sz="4000" b="1" dirty="0" smtClean="0">
                <a:solidFill>
                  <a:srgbClr val="FF0000"/>
                </a:solidFill>
              </a:rPr>
              <a:t>5) вярнуцца з лесу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А28. Адзначце, які знак прыпынку прапушчаны пры афармленні простай мовы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be-BY" b="1" i="1" dirty="0" smtClean="0"/>
              <a:t>“</a:t>
            </a:r>
            <a:r>
              <a:rPr lang="be-BY" b="1" i="1" dirty="0" smtClean="0">
                <a:solidFill>
                  <a:srgbClr val="0F4D07"/>
                </a:solidFill>
              </a:rPr>
              <a:t>Даруйце, калі чым-небудзь пакрыўдзіў, - сказаў Уладзімір Андрэевіч, а потым дадаў: </a:t>
            </a:r>
            <a:r>
              <a:rPr lang="be-BY" b="1" i="1" dirty="0" smtClean="0">
                <a:solidFill>
                  <a:srgbClr val="FF0000"/>
                </a:solidFill>
              </a:rPr>
              <a:t>- </a:t>
            </a:r>
            <a:r>
              <a:rPr lang="be-BY" b="1" i="1" dirty="0" smtClean="0">
                <a:solidFill>
                  <a:srgbClr val="0F4D07"/>
                </a:solidFill>
              </a:rPr>
              <a:t>Няхай вашы людскія сэрцы даруюць”.</a:t>
            </a:r>
            <a:endParaRPr lang="ru-RU" b="1" dirty="0" smtClean="0">
              <a:solidFill>
                <a:srgbClr val="0F4D07"/>
              </a:solidFill>
            </a:endParaRPr>
          </a:p>
          <a:p>
            <a:pPr>
              <a:buNone/>
            </a:pPr>
            <a:endParaRPr lang="be-BY" dirty="0" smtClean="0"/>
          </a:p>
          <a:p>
            <a:pPr>
              <a:buNone/>
            </a:pPr>
            <a:r>
              <a:rPr lang="be-BY" b="1" dirty="0" smtClean="0">
                <a:solidFill>
                  <a:srgbClr val="FF0000"/>
                </a:solidFill>
              </a:rPr>
              <a:t>3) працяжнік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2700" b="1" i="1" dirty="0" smtClean="0">
                <a:solidFill>
                  <a:srgbClr val="CC0099"/>
                </a:solidFill>
              </a:rPr>
              <a:t>А29. Адзначце схему, якой адпавядае пастаноўка знакаў прыпынку ў наступным сказе з простай мовай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be-BY" b="1" i="1" dirty="0" smtClean="0">
                <a:solidFill>
                  <a:srgbClr val="0F4D07"/>
                </a:solidFill>
              </a:rPr>
              <a:t>“Вам пераапрануцца трэба, -  мабыць, думаючы, што ён саромеецца зняць пры ёй гімнасцёрку, узлавана крыкнула жанчына</a:t>
            </a:r>
            <a:r>
              <a:rPr lang="be-BY" b="1" i="1" dirty="0" smtClean="0">
                <a:solidFill>
                  <a:srgbClr val="FF0000"/>
                </a:solidFill>
              </a:rPr>
              <a:t>. -</a:t>
            </a:r>
            <a:r>
              <a:rPr lang="be-BY" b="1" i="1" dirty="0" smtClean="0">
                <a:solidFill>
                  <a:srgbClr val="0F4D07"/>
                </a:solidFill>
              </a:rPr>
              <a:t>  </a:t>
            </a:r>
            <a:r>
              <a:rPr lang="be-BY" b="1" i="1" dirty="0" smtClean="0">
                <a:solidFill>
                  <a:srgbClr val="FF0000"/>
                </a:solidFill>
              </a:rPr>
              <a:t>К</a:t>
            </a:r>
            <a:r>
              <a:rPr lang="be-BY" b="1" i="1" dirty="0" smtClean="0">
                <a:solidFill>
                  <a:srgbClr val="0F4D07"/>
                </a:solidFill>
              </a:rPr>
              <a:t>іньце вы цырымоніцца</a:t>
            </a:r>
            <a:r>
              <a:rPr lang="be-BY" b="1" i="1" dirty="0" smtClean="0">
                <a:solidFill>
                  <a:srgbClr val="FF0000"/>
                </a:solidFill>
              </a:rPr>
              <a:t>!</a:t>
            </a:r>
            <a:r>
              <a:rPr lang="be-BY" b="1" i="1" dirty="0" smtClean="0">
                <a:solidFill>
                  <a:srgbClr val="0F4D07"/>
                </a:solidFill>
              </a:rPr>
              <a:t>”</a:t>
            </a:r>
            <a:endParaRPr lang="ru-RU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1) “П, - а: - П!”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2) “П,” – а. – “П!”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3) “П, - а. – П!”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4) “П, - а, - П!”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“П! – а. – П!”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b="1" i="1" dirty="0" smtClean="0">
                <a:solidFill>
                  <a:srgbClr val="CC0099"/>
                </a:solidFill>
              </a:rPr>
              <a:t>А30. Адзначце правільныя сцверджанні</a:t>
            </a:r>
            <a:endParaRPr lang="ru-RU" sz="28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1) Па мэце выказвання сказы бываюць апавядальныя, пытальныя і пабуджальныя.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 Калі развітыя звароткі разрываюцца на часткі членамі сказа, то кожная з частак выдзяляецца коскамі.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3) Словазлучэнне – гэта спалучэнне двух самастойных і службовых часцін мовы, звязаных па сэнсе.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4) Неазначальная форма дзеяслова можа быць любым членам сказа.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Сінтаксіс вывучае расстаноўку знакаў прыпынку ў сказе.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be-BY" sz="3200" b="1" i="1" dirty="0" smtClean="0">
                <a:solidFill>
                  <a:srgbClr val="CC0099"/>
                </a:solidFill>
              </a:rPr>
              <a:t>В1. Знайдзіце і запішыце нумар сказа, у якім дапушчана пунктуацыйная памылка</a:t>
            </a:r>
            <a:endParaRPr lang="ru-RU" sz="32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be-BY" b="1" i="1" dirty="0" smtClean="0">
                <a:solidFill>
                  <a:srgbClr val="0F4D07"/>
                </a:solidFill>
              </a:rPr>
              <a:t>Нарэшце, у 2003 годзе на захаваных падмурках узнеслася новая </a:t>
            </a:r>
            <a:r>
              <a:rPr lang="be-BY" b="1" i="1" u="sng" dirty="0" smtClean="0">
                <a:solidFill>
                  <a:srgbClr val="0F4D07"/>
                </a:solidFill>
              </a:rPr>
              <a:t>ратуша,</a:t>
            </a:r>
            <a:r>
              <a:rPr lang="be-BY" b="1" i="1" dirty="0" smtClean="0">
                <a:solidFill>
                  <a:srgbClr val="0F4D07"/>
                </a:solidFill>
              </a:rPr>
              <a:t> </a:t>
            </a:r>
            <a:r>
              <a:rPr lang="be-BY" b="1" i="1" u="wavy" dirty="0" smtClean="0">
                <a:solidFill>
                  <a:srgbClr val="0F4D07"/>
                </a:solidFill>
              </a:rPr>
              <a:t>святочна-белая, з сучасным падсвятленнем, з вежай і гадзіннікам</a:t>
            </a:r>
            <a:r>
              <a:rPr lang="be-BY" b="1" i="1" dirty="0" smtClean="0">
                <a:solidFill>
                  <a:srgbClr val="0F4D07"/>
                </a:solidFill>
              </a:rPr>
              <a:t>. </a:t>
            </a:r>
          </a:p>
          <a:p>
            <a:pPr algn="ctr">
              <a:buNone/>
            </a:pPr>
            <a:endParaRPr lang="be-BY" b="1" i="1" dirty="0" smtClean="0">
              <a:solidFill>
                <a:srgbClr val="0F4D07"/>
              </a:solidFill>
            </a:endParaRPr>
          </a:p>
          <a:p>
            <a:pPr algn="ctr">
              <a:buNone/>
            </a:pPr>
            <a:r>
              <a:rPr lang="be-BY" sz="4800" b="1" i="1" dirty="0" smtClean="0">
                <a:solidFill>
                  <a:srgbClr val="FF0000"/>
                </a:solidFill>
              </a:rPr>
              <a:t>9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be-BY" sz="2700" b="1" i="1" dirty="0" smtClean="0">
                <a:solidFill>
                  <a:srgbClr val="CC0099"/>
                </a:solidFill>
              </a:rPr>
              <a:t>В2. Знайдзіце ў 7-м сказе тэксту словазлучэнне, звязанае спосабам падпарадкавальнай  сувязі  дапасаванне. Выпішыце залежнае слова гэтага словазлучэння ў той форме, у якой слова ўжыта ў сказе.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be-BY" b="1" i="1" dirty="0" smtClean="0">
                <a:solidFill>
                  <a:srgbClr val="0F4D07"/>
                </a:solidFill>
              </a:rPr>
              <a:t>Тут знаходзіліся магістрат, суд, гаўптвахта, паліцыя, архіў, нават </a:t>
            </a:r>
            <a:r>
              <a:rPr lang="be-BY" b="1" i="1" dirty="0" smtClean="0">
                <a:solidFill>
                  <a:srgbClr val="FF0000"/>
                </a:solidFill>
              </a:rPr>
              <a:t>музычная школа </a:t>
            </a:r>
            <a:r>
              <a:rPr lang="be-BY" b="1" i="1" dirty="0" smtClean="0">
                <a:solidFill>
                  <a:srgbClr val="0F4D07"/>
                </a:solidFill>
              </a:rPr>
              <a:t>і тэатр. </a:t>
            </a:r>
          </a:p>
          <a:p>
            <a:pPr algn="ctr">
              <a:buNone/>
            </a:pPr>
            <a:endParaRPr lang="be-BY" b="1" i="1" dirty="0" smtClean="0">
              <a:solidFill>
                <a:srgbClr val="0F4D07"/>
              </a:solidFill>
            </a:endParaRPr>
          </a:p>
          <a:p>
            <a:pPr algn="ctr">
              <a:buNone/>
            </a:pPr>
            <a:r>
              <a:rPr lang="be-BY" sz="4800" b="1" dirty="0" smtClean="0">
                <a:solidFill>
                  <a:srgbClr val="FF0000"/>
                </a:solidFill>
              </a:rPr>
              <a:t>музычная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be-BY" sz="2800" b="1" i="1" dirty="0" smtClean="0">
                <a:solidFill>
                  <a:srgbClr val="CC0099"/>
                </a:solidFill>
              </a:rPr>
              <a:t>В3. Вызначце выказнік у 3-м сказе. Запішыце від выказніка ў пачатковай форме (просты дзеяслоўны, састаўны дзеяслоўны, састаўны іменны)</a:t>
            </a:r>
            <a:endParaRPr lang="ru-RU" sz="28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/>
          <a:lstStyle/>
          <a:p>
            <a:pPr algn="ctr">
              <a:buNone/>
            </a:pPr>
            <a:r>
              <a:rPr lang="be-BY" b="1" i="1" dirty="0" smtClean="0">
                <a:solidFill>
                  <a:srgbClr val="0F4D07"/>
                </a:solidFill>
              </a:rPr>
              <a:t>Ратушу – будынак гарадскога самакіравання – </a:t>
            </a:r>
            <a:r>
              <a:rPr lang="be-BY" b="1" i="1" u="dbl" dirty="0" smtClean="0">
                <a:solidFill>
                  <a:srgbClr val="FF0000"/>
                </a:solidFill>
              </a:rPr>
              <a:t>пачалі будаваць </a:t>
            </a:r>
            <a:r>
              <a:rPr lang="be-BY" b="1" i="1" dirty="0" smtClean="0">
                <a:solidFill>
                  <a:srgbClr val="0F4D07"/>
                </a:solidFill>
              </a:rPr>
              <a:t>на Беларусі ў XIY стагоддзі ў сувязі з атрыманнем гарадамі і мястэчкамі магдэбургскага права – права на самастойнасць і палітычную свабоду.</a:t>
            </a:r>
          </a:p>
          <a:p>
            <a:pPr algn="ctr">
              <a:buNone/>
            </a:pPr>
            <a:r>
              <a:rPr lang="be-BY" b="1" i="1" dirty="0" smtClean="0">
                <a:solidFill>
                  <a:srgbClr val="0F4D07"/>
                </a:solidFill>
              </a:rPr>
              <a:t> </a:t>
            </a:r>
            <a:r>
              <a:rPr lang="be-BY" sz="4000" b="1" i="1" dirty="0" smtClean="0">
                <a:solidFill>
                  <a:srgbClr val="FF0000"/>
                </a:solidFill>
              </a:rPr>
              <a:t>састаўны дзеяслоўны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В4. Вызначце від 2-га сказа. Адказ запішыце адпаведнай лічбай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be-BY" b="1" i="1" dirty="0" smtClean="0">
                <a:solidFill>
                  <a:srgbClr val="0F4D07"/>
                </a:solidFill>
              </a:rPr>
              <a:t>На пачатку ХХ стагоддзя тут </a:t>
            </a:r>
            <a:r>
              <a:rPr lang="be-BY" b="1" i="1" u="dbl" dirty="0" smtClean="0">
                <a:solidFill>
                  <a:srgbClr val="FF0000"/>
                </a:solidFill>
              </a:rPr>
              <a:t>аднавілі</a:t>
            </a:r>
            <a:r>
              <a:rPr lang="be-BY" b="1" i="1" dirty="0" smtClean="0">
                <a:solidFill>
                  <a:srgbClr val="0F4D07"/>
                </a:solidFill>
              </a:rPr>
              <a:t> і архітэктурны сімвал Свабоды.</a:t>
            </a:r>
          </a:p>
          <a:p>
            <a:pPr lvl="0" algn="ctr">
              <a:buNone/>
            </a:pPr>
            <a:endParaRPr lang="be-BY" b="1" i="1" dirty="0" smtClean="0">
              <a:solidFill>
                <a:srgbClr val="0F4D07"/>
              </a:solidFill>
            </a:endParaRPr>
          </a:p>
          <a:p>
            <a:pPr lvl="0" algn="ctr">
              <a:buNone/>
            </a:pPr>
            <a:r>
              <a:rPr lang="be-BY" sz="4800" b="1" i="1" dirty="0" smtClean="0">
                <a:solidFill>
                  <a:srgbClr val="FF0000"/>
                </a:solidFill>
              </a:rPr>
              <a:t>2</a:t>
            </a:r>
            <a:r>
              <a:rPr lang="be-BY" b="1" i="1" dirty="0" smtClean="0">
                <a:solidFill>
                  <a:srgbClr val="FF0000"/>
                </a:solidFill>
              </a:rPr>
              <a:t>) аднасастаўны няпэўна-асабовы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В5. Вызначце від адасобленага азначэння ў </a:t>
            </a:r>
            <a:br>
              <a:rPr lang="be-BY" sz="3100" b="1" i="1" dirty="0" smtClean="0">
                <a:solidFill>
                  <a:srgbClr val="CC0099"/>
                </a:solidFill>
              </a:rPr>
            </a:br>
            <a:r>
              <a:rPr lang="be-BY" sz="3100" b="1" i="1" dirty="0" smtClean="0">
                <a:solidFill>
                  <a:srgbClr val="CC0099"/>
                </a:solidFill>
              </a:rPr>
              <a:t>3-м сказе. Адказ запішыце ў пачатковай форме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be-BY" b="1" i="1" dirty="0" smtClean="0">
                <a:solidFill>
                  <a:srgbClr val="0F4D07"/>
                </a:solidFill>
              </a:rPr>
              <a:t>Ратушу – </a:t>
            </a:r>
            <a:r>
              <a:rPr lang="be-BY" b="1" i="1" u="wavy" dirty="0" smtClean="0">
                <a:solidFill>
                  <a:srgbClr val="0F4D07"/>
                </a:solidFill>
              </a:rPr>
              <a:t>будынак гарадскога самакіравання </a:t>
            </a:r>
            <a:r>
              <a:rPr lang="be-BY" b="1" i="1" dirty="0" smtClean="0">
                <a:solidFill>
                  <a:srgbClr val="0F4D07"/>
                </a:solidFill>
              </a:rPr>
              <a:t>– пачалі будаваць на Беларусі ў XIY стагоддзі ў сувязі з атрыманнем гарадамі і мястэчкамі магдэбургскага права – права на самастойнасць і палітычную свабоду.</a:t>
            </a:r>
          </a:p>
          <a:p>
            <a:pPr algn="ctr">
              <a:buNone/>
            </a:pPr>
            <a:r>
              <a:rPr lang="be-BY" sz="4800" b="1" i="1" dirty="0" smtClean="0">
                <a:solidFill>
                  <a:srgbClr val="FF0000"/>
                </a:solidFill>
              </a:rPr>
              <a:t>прыдатак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В6. Вызначце, якім даданым членам сказа з’яўляецца выдзеленая канструкцыя ў 10-м сказе. Адказ запішыце ў пачатковай форме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be-BY" b="1" i="1" dirty="0" smtClean="0">
                <a:solidFill>
                  <a:srgbClr val="0F4D07"/>
                </a:solidFill>
              </a:rPr>
              <a:t>У цэнтры горада – на плошчы Свабоды – б’ецца ягонае сэрца, </a:t>
            </a:r>
            <a:r>
              <a:rPr lang="be-BY" b="1" i="1" u="dotDashHeavy" dirty="0" smtClean="0">
                <a:solidFill>
                  <a:srgbClr val="0F4D07"/>
                </a:solidFill>
              </a:rPr>
              <a:t>адлічваючы час</a:t>
            </a:r>
            <a:r>
              <a:rPr lang="be-BY" b="1" i="1" dirty="0" smtClean="0">
                <a:solidFill>
                  <a:srgbClr val="0F4D07"/>
                </a:solidFill>
              </a:rPr>
              <a:t>, і гучыць мелодыя “Песні пра Мінск” Ігара Лучанка.</a:t>
            </a:r>
          </a:p>
          <a:p>
            <a:pPr algn="ctr">
              <a:buNone/>
            </a:pPr>
            <a:endParaRPr lang="be-BY" b="1" i="1" dirty="0" smtClean="0">
              <a:solidFill>
                <a:srgbClr val="0F4D07"/>
              </a:solidFill>
            </a:endParaRPr>
          </a:p>
          <a:p>
            <a:pPr algn="ctr">
              <a:buNone/>
            </a:pPr>
            <a:r>
              <a:rPr lang="be-BY" sz="4800" b="1" i="1" dirty="0" smtClean="0">
                <a:solidFill>
                  <a:srgbClr val="FF0000"/>
                </a:solidFill>
              </a:rPr>
              <a:t>акалічнасць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be-BY" sz="2800" b="1" i="1" dirty="0" smtClean="0">
                <a:solidFill>
                  <a:srgbClr val="CC0099"/>
                </a:solidFill>
              </a:rPr>
              <a:t>В7. Знайдзіце сказ з адасобленым словам, якое не з’яўляецца членам сказа і ўказвае на сувязь думак і парадак выказвання ў тэксце. Выпішыце нумар гэтага сказа</a:t>
            </a:r>
            <a:endParaRPr lang="ru-RU" sz="28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be-BY" b="1" i="1" dirty="0" smtClean="0">
                <a:solidFill>
                  <a:srgbClr val="FF0000"/>
                </a:solidFill>
              </a:rPr>
              <a:t>Нарэшце</a:t>
            </a:r>
            <a:r>
              <a:rPr lang="be-BY" b="1" i="1" dirty="0" smtClean="0">
                <a:solidFill>
                  <a:srgbClr val="0F4D07"/>
                </a:solidFill>
              </a:rPr>
              <a:t>, у 2003 годзе на захаваных падмурках узнеслася новая ратуша святочна-белая, з сучасным падсвятленнем, з вежай і гадзіннікам. </a:t>
            </a:r>
          </a:p>
          <a:p>
            <a:pPr algn="ctr">
              <a:buNone/>
            </a:pPr>
            <a:endParaRPr lang="be-BY" b="1" i="1" dirty="0" smtClean="0">
              <a:solidFill>
                <a:srgbClr val="0F4D07"/>
              </a:solidFill>
            </a:endParaRPr>
          </a:p>
          <a:p>
            <a:pPr algn="ctr">
              <a:buNone/>
            </a:pPr>
            <a:r>
              <a:rPr lang="be-BY" sz="5400" b="1" i="1" dirty="0" smtClean="0">
                <a:solidFill>
                  <a:srgbClr val="FF0000"/>
                </a:solidFill>
              </a:rPr>
              <a:t>9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А2. Адзначце словазлучэнні, у якіх правільна выдзелены галоўныя словы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AutoNum type="arabicParenR"/>
            </a:pPr>
            <a:endParaRPr lang="be-BY" b="1" dirty="0" smtClean="0">
              <a:solidFill>
                <a:srgbClr val="0070C0"/>
              </a:solidFill>
            </a:endParaRPr>
          </a:p>
          <a:p>
            <a:pPr marL="514350" lvl="0" indent="-514350">
              <a:buAutoNum type="arabicParenR"/>
            </a:pPr>
            <a:r>
              <a:rPr lang="be-BY" b="1" dirty="0" smtClean="0">
                <a:solidFill>
                  <a:srgbClr val="0070C0"/>
                </a:solidFill>
              </a:rPr>
              <a:t>хтосьці </a:t>
            </a:r>
            <a:r>
              <a:rPr lang="be-BY" b="1" dirty="0" smtClean="0">
                <a:solidFill>
                  <a:srgbClr val="1E960E"/>
                </a:solidFill>
              </a:rPr>
              <a:t>(з каго?)</a:t>
            </a:r>
            <a:r>
              <a:rPr lang="be-BY" b="1" dirty="0" smtClean="0">
                <a:solidFill>
                  <a:srgbClr val="0070C0"/>
                </a:solidFill>
              </a:rPr>
              <a:t>з </a:t>
            </a:r>
            <a:r>
              <a:rPr lang="be-BY" b="1" i="1" u="sng" dirty="0" smtClean="0">
                <a:solidFill>
                  <a:srgbClr val="0070C0"/>
                </a:solidFill>
              </a:rPr>
              <a:t>нас</a:t>
            </a:r>
          </a:p>
          <a:p>
            <a:pPr marL="514350" lvl="0" indent="-514350">
              <a:buNone/>
            </a:pPr>
            <a:endParaRPr lang="ru-RU" b="1" u="sng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</a:t>
            </a:r>
            <a:r>
              <a:rPr lang="be-BY" b="1" i="1" dirty="0" smtClean="0">
                <a:solidFill>
                  <a:srgbClr val="FF0000"/>
                </a:solidFill>
              </a:rPr>
              <a:t> </a:t>
            </a:r>
            <a:r>
              <a:rPr lang="be-BY" b="1" i="1" u="sng" dirty="0" smtClean="0">
                <a:solidFill>
                  <a:srgbClr val="FF0000"/>
                </a:solidFill>
              </a:rPr>
              <a:t>пах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dirty="0" smtClean="0">
                <a:solidFill>
                  <a:srgbClr val="1E960E"/>
                </a:solidFill>
              </a:rPr>
              <a:t>(які?) </a:t>
            </a:r>
            <a:r>
              <a:rPr lang="be-BY" b="1" dirty="0" smtClean="0">
                <a:solidFill>
                  <a:srgbClr val="FF0000"/>
                </a:solidFill>
              </a:rPr>
              <a:t>духоў</a:t>
            </a:r>
          </a:p>
          <a:p>
            <a:pPr lvl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3)</a:t>
            </a:r>
            <a:r>
              <a:rPr lang="be-BY" b="1" i="1" dirty="0" smtClean="0">
                <a:solidFill>
                  <a:srgbClr val="FF0000"/>
                </a:solidFill>
              </a:rPr>
              <a:t> </a:t>
            </a:r>
            <a:r>
              <a:rPr lang="be-BY" b="1" i="1" u="sng" dirty="0" smtClean="0">
                <a:solidFill>
                  <a:srgbClr val="FF0000"/>
                </a:solidFill>
              </a:rPr>
              <a:t>дырыжор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dirty="0" smtClean="0">
                <a:solidFill>
                  <a:srgbClr val="1E960E"/>
                </a:solidFill>
              </a:rPr>
              <a:t>(чаго?) </a:t>
            </a:r>
            <a:r>
              <a:rPr lang="be-BY" b="1" dirty="0" smtClean="0">
                <a:solidFill>
                  <a:srgbClr val="FF0000"/>
                </a:solidFill>
              </a:rPr>
              <a:t>аркестра</a:t>
            </a:r>
          </a:p>
          <a:p>
            <a:pPr lvl="0">
              <a:buNone/>
            </a:pPr>
            <a:endParaRPr lang="be-BY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4) расказваць </a:t>
            </a:r>
            <a:r>
              <a:rPr lang="be-BY" b="1" dirty="0" smtClean="0">
                <a:solidFill>
                  <a:srgbClr val="1E960E"/>
                </a:solidFill>
              </a:rPr>
              <a:t>(як?) </a:t>
            </a:r>
            <a:r>
              <a:rPr lang="be-BY" b="1" i="1" u="sng" dirty="0" smtClean="0">
                <a:solidFill>
                  <a:srgbClr val="1E960E"/>
                </a:solidFill>
              </a:rPr>
              <a:t> </a:t>
            </a:r>
            <a:r>
              <a:rPr lang="be-BY" b="1" i="1" u="sng" dirty="0" smtClean="0">
                <a:solidFill>
                  <a:srgbClr val="0070C0"/>
                </a:solidFill>
              </a:rPr>
              <a:t>ярка</a:t>
            </a:r>
            <a:endParaRPr lang="be-BY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Валянціна </a:t>
            </a:r>
            <a:r>
              <a:rPr lang="be-BY" b="1" dirty="0" smtClean="0">
                <a:solidFill>
                  <a:srgbClr val="1E960E"/>
                </a:solidFill>
              </a:rPr>
              <a:t>(адкуль?) </a:t>
            </a:r>
            <a:r>
              <a:rPr lang="be-BY" b="1" i="1" u="sng" dirty="0" smtClean="0">
                <a:solidFill>
                  <a:srgbClr val="0070C0"/>
                </a:solidFill>
              </a:rPr>
              <a:t>з Бярозава</a:t>
            </a:r>
            <a:endParaRPr lang="ru-RU" b="1" u="sng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1979712" y="1844824"/>
            <a:ext cx="1872208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E960E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1331640" y="2780928"/>
            <a:ext cx="1872208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1331640" y="3573016"/>
            <a:ext cx="2880320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1763688" y="5373216"/>
            <a:ext cx="295232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1619672" y="4437112"/>
            <a:ext cx="2376264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В8. Вызначце, якім членам сказа з’яўляецца выдзеленае слова ў 8-м сказе. Адказ запішыце ў пачатковай форме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be-BY" b="1" i="1" dirty="0" smtClean="0">
                <a:solidFill>
                  <a:srgbClr val="0F4D07"/>
                </a:solidFill>
              </a:rPr>
              <a:t>У 1857 годзе ратуша, </a:t>
            </a:r>
            <a:r>
              <a:rPr lang="be-BY" b="1" i="1" u="sng" dirty="0" smtClean="0">
                <a:solidFill>
                  <a:srgbClr val="0F4D07"/>
                </a:solidFill>
              </a:rPr>
              <a:t>якая</a:t>
            </a:r>
            <a:r>
              <a:rPr lang="be-BY" b="1" i="1" dirty="0" smtClean="0">
                <a:solidFill>
                  <a:srgbClr val="0F4D07"/>
                </a:solidFill>
              </a:rPr>
              <a:t> (ратуша) нагадвала пра былую самастойнасць горада, была знішчана. </a:t>
            </a:r>
          </a:p>
          <a:p>
            <a:pPr algn="ctr">
              <a:buNone/>
            </a:pPr>
            <a:endParaRPr lang="be-BY" b="1" i="1" dirty="0" smtClean="0">
              <a:solidFill>
                <a:srgbClr val="0F4D07"/>
              </a:solidFill>
            </a:endParaRPr>
          </a:p>
          <a:p>
            <a:pPr algn="ctr">
              <a:buNone/>
            </a:pPr>
            <a:r>
              <a:rPr lang="be-BY" sz="4800" b="1" i="1" dirty="0" smtClean="0">
                <a:solidFill>
                  <a:srgbClr val="FF0000"/>
                </a:solidFill>
              </a:rPr>
              <a:t>Дзейнік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3100" b="1" i="1" dirty="0" smtClean="0">
                <a:solidFill>
                  <a:srgbClr val="CC0099"/>
                </a:solidFill>
              </a:rPr>
              <a:t>В9. Прааналізуйце, чаму ў 6-м сказе тэксту пастаўлена двукроп’е. Адказ запішыце лічбай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 algn="ctr">
              <a:buNone/>
            </a:pPr>
            <a:endParaRPr lang="be-BY" sz="2400" b="1" i="1" dirty="0" smtClean="0">
              <a:solidFill>
                <a:srgbClr val="0F4D07"/>
              </a:solidFill>
            </a:endParaRPr>
          </a:p>
          <a:p>
            <a:pPr algn="ctr">
              <a:buNone/>
            </a:pPr>
            <a:r>
              <a:rPr lang="be-BY" sz="2400" b="1" i="1" dirty="0" smtClean="0">
                <a:solidFill>
                  <a:srgbClr val="0F4D07"/>
                </a:solidFill>
              </a:rPr>
              <a:t>Шмат чаго адбылося ў гісторыі Мінскай ратушы: </a:t>
            </a:r>
            <a:r>
              <a:rPr lang="be-BY" sz="2400" b="1" i="1" dirty="0" smtClean="0">
                <a:solidFill>
                  <a:srgbClr val="7030A0"/>
                </a:solidFill>
              </a:rPr>
              <a:t>(чаго іменна?)</a:t>
            </a:r>
            <a:r>
              <a:rPr lang="be-BY" sz="2400" b="1" i="1" dirty="0" smtClean="0">
                <a:solidFill>
                  <a:srgbClr val="0F4D07"/>
                </a:solidFill>
              </a:rPr>
              <a:t>яна зведала пажары і разбурэнні, перабудовы і рэканструкцыі.</a:t>
            </a:r>
          </a:p>
          <a:p>
            <a:pPr algn="ctr">
              <a:buNone/>
            </a:pPr>
            <a:endParaRPr lang="be-BY" b="1" i="1" dirty="0" smtClean="0">
              <a:solidFill>
                <a:srgbClr val="0F4D07"/>
              </a:solidFill>
            </a:endParaRPr>
          </a:p>
          <a:p>
            <a:pPr lvl="0" algn="ctr">
              <a:buNone/>
            </a:pPr>
            <a:r>
              <a:rPr lang="be-BY" sz="5400" b="1" dirty="0" smtClean="0">
                <a:solidFill>
                  <a:srgbClr val="FF0000"/>
                </a:solidFill>
              </a:rPr>
              <a:t>3</a:t>
            </a:r>
            <a:r>
              <a:rPr lang="be-BY" b="1" dirty="0" smtClean="0">
                <a:solidFill>
                  <a:srgbClr val="FF0000"/>
                </a:solidFill>
              </a:rPr>
              <a:t>) гэта складаны сказ, у якім другая частка раскрывае значэнне першай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F4D07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3275856" y="1844824"/>
            <a:ext cx="4536504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2800" b="1" i="1" dirty="0" smtClean="0">
                <a:solidFill>
                  <a:srgbClr val="CC0099"/>
                </a:solidFill>
              </a:rPr>
              <a:t>В10. Вызначце і запішыце (у пачатковай форме), якім відам складанага сказа з’яўляецца 10-ы сказ</a:t>
            </a:r>
            <a:endParaRPr lang="ru-RU" sz="28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be-BY" b="1" i="1" dirty="0" smtClean="0">
                <a:solidFill>
                  <a:srgbClr val="0F4D07"/>
                </a:solidFill>
              </a:rPr>
              <a:t>У цэнтры горада – на плошчы Свабоды – </a:t>
            </a:r>
            <a:r>
              <a:rPr lang="be-BY" b="1" i="1" u="dbl" dirty="0" smtClean="0">
                <a:solidFill>
                  <a:srgbClr val="0F4D07"/>
                </a:solidFill>
              </a:rPr>
              <a:t>б’ецца</a:t>
            </a:r>
            <a:r>
              <a:rPr lang="be-BY" b="1" i="1" dirty="0" smtClean="0">
                <a:solidFill>
                  <a:srgbClr val="0F4D07"/>
                </a:solidFill>
              </a:rPr>
              <a:t> ягонае </a:t>
            </a:r>
            <a:r>
              <a:rPr lang="be-BY" b="1" i="1" u="sng" dirty="0" smtClean="0">
                <a:solidFill>
                  <a:srgbClr val="0F4D07"/>
                </a:solidFill>
              </a:rPr>
              <a:t>сэрца</a:t>
            </a:r>
            <a:r>
              <a:rPr lang="be-BY" b="1" i="1" dirty="0" smtClean="0">
                <a:solidFill>
                  <a:srgbClr val="0F4D07"/>
                </a:solidFill>
              </a:rPr>
              <a:t>, адлічваючы час, </a:t>
            </a:r>
            <a:r>
              <a:rPr lang="be-BY" b="1" i="1" u="sng" dirty="0" smtClean="0">
                <a:solidFill>
                  <a:srgbClr val="0F4D07"/>
                </a:solidFill>
              </a:rPr>
              <a:t>і</a:t>
            </a:r>
            <a:r>
              <a:rPr lang="be-BY" b="1" i="1" dirty="0" smtClean="0">
                <a:solidFill>
                  <a:srgbClr val="0F4D07"/>
                </a:solidFill>
              </a:rPr>
              <a:t> </a:t>
            </a:r>
            <a:r>
              <a:rPr lang="be-BY" b="1" i="1" u="dbl" dirty="0" smtClean="0">
                <a:solidFill>
                  <a:srgbClr val="0F4D07"/>
                </a:solidFill>
              </a:rPr>
              <a:t>гучыць</a:t>
            </a:r>
            <a:r>
              <a:rPr lang="be-BY" b="1" i="1" dirty="0" smtClean="0">
                <a:solidFill>
                  <a:srgbClr val="0F4D07"/>
                </a:solidFill>
              </a:rPr>
              <a:t> </a:t>
            </a:r>
            <a:r>
              <a:rPr lang="be-BY" b="1" i="1" u="sng" dirty="0" smtClean="0">
                <a:solidFill>
                  <a:srgbClr val="0F4D07"/>
                </a:solidFill>
              </a:rPr>
              <a:t>мелодыя</a:t>
            </a:r>
            <a:r>
              <a:rPr lang="be-BY" b="1" i="1" dirty="0" smtClean="0">
                <a:solidFill>
                  <a:srgbClr val="0F4D07"/>
                </a:solidFill>
              </a:rPr>
              <a:t> “Песні пра Мінск” Ігара Лучанка.</a:t>
            </a:r>
          </a:p>
          <a:p>
            <a:pPr algn="ctr">
              <a:buNone/>
            </a:pPr>
            <a:endParaRPr lang="be-BY" b="1" i="1" dirty="0" smtClean="0">
              <a:solidFill>
                <a:srgbClr val="0F4D07"/>
              </a:solidFill>
            </a:endParaRPr>
          </a:p>
          <a:p>
            <a:pPr algn="ctr">
              <a:buNone/>
            </a:pPr>
            <a:r>
              <a:rPr lang="be-BY" sz="4000" b="1" i="1" dirty="0" smtClean="0">
                <a:solidFill>
                  <a:srgbClr val="FF0000"/>
                </a:solidFill>
              </a:rPr>
              <a:t>Складаназлучаны сказ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C0099"/>
                </a:solidFill>
              </a:rPr>
              <a:t>А3. </a:t>
            </a:r>
            <a:r>
              <a:rPr lang="ru-RU" sz="2800" b="1" i="1" dirty="0" err="1" smtClean="0">
                <a:solidFill>
                  <a:srgbClr val="CC0099"/>
                </a:solidFill>
              </a:rPr>
              <a:t>Адзначце</a:t>
            </a:r>
            <a:r>
              <a:rPr lang="ru-RU" sz="2800" b="1" i="1" dirty="0" smtClean="0">
                <a:solidFill>
                  <a:srgbClr val="CC0099"/>
                </a:solidFill>
              </a:rPr>
              <a:t> </a:t>
            </a:r>
            <a:r>
              <a:rPr lang="ru-RU" sz="2800" b="1" i="1" dirty="0" err="1" smtClean="0">
                <a:solidFill>
                  <a:srgbClr val="CC0099"/>
                </a:solidFill>
              </a:rPr>
              <a:t>іменны</a:t>
            </a:r>
            <a:r>
              <a:rPr lang="be-BY" sz="2800" b="1" i="1" dirty="0" smtClean="0">
                <a:solidFill>
                  <a:srgbClr val="CC0099"/>
                </a:solidFill>
              </a:rPr>
              <a:t>я</a:t>
            </a:r>
            <a:r>
              <a:rPr lang="ru-RU" sz="2800" b="1" i="1" dirty="0" smtClean="0">
                <a:solidFill>
                  <a:srgbClr val="CC0099"/>
                </a:solidFill>
              </a:rPr>
              <a:t> </a:t>
            </a:r>
            <a:r>
              <a:rPr lang="ru-RU" sz="2800" b="1" i="1" dirty="0" err="1" smtClean="0">
                <a:solidFill>
                  <a:srgbClr val="CC0099"/>
                </a:solidFill>
              </a:rPr>
              <a:t>словазлучэнні</a:t>
            </a:r>
            <a:endParaRPr lang="ru-RU" sz="28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None/>
            </a:pPr>
            <a:r>
              <a:rPr lang="be-BY" b="1" dirty="0" smtClean="0"/>
              <a:t>      (</a:t>
            </a:r>
            <a:r>
              <a:rPr lang="be-BY" b="1" i="1" dirty="0" smtClean="0">
                <a:solidFill>
                  <a:srgbClr val="0F4D07"/>
                </a:solidFill>
              </a:rPr>
              <a:t>назоўнік)</a:t>
            </a:r>
          </a:p>
          <a:p>
            <a:pPr marL="514350" lvl="0" indent="-514350">
              <a:buAutoNum type="arabicParenR"/>
            </a:pPr>
            <a:r>
              <a:rPr lang="be-BY" b="1" u="sng" dirty="0" smtClean="0">
                <a:solidFill>
                  <a:srgbClr val="FF0000"/>
                </a:solidFill>
              </a:rPr>
              <a:t>адпачынак</a:t>
            </a:r>
            <a:r>
              <a:rPr lang="be-BY" b="1" dirty="0" smtClean="0">
                <a:solidFill>
                  <a:srgbClr val="FF0000"/>
                </a:solidFill>
              </a:rPr>
              <a:t> на працягу тыдня</a:t>
            </a:r>
          </a:p>
          <a:p>
            <a:pPr marL="514350" lvl="0" indent="-514350">
              <a:buNone/>
            </a:pPr>
            <a:r>
              <a:rPr lang="be-BY" b="1" dirty="0" smtClean="0"/>
              <a:t>     (</a:t>
            </a:r>
            <a:r>
              <a:rPr lang="be-BY" b="1" i="1" dirty="0" smtClean="0">
                <a:solidFill>
                  <a:srgbClr val="0F4D07"/>
                </a:solidFill>
              </a:rPr>
              <a:t>дзеяслоў)</a:t>
            </a:r>
            <a:endParaRPr lang="ru-RU" b="1" i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2) </a:t>
            </a:r>
            <a:r>
              <a:rPr lang="be-BY" b="1" u="sng" dirty="0" smtClean="0">
                <a:solidFill>
                  <a:srgbClr val="0070C0"/>
                </a:solidFill>
              </a:rPr>
              <a:t>вывучаць</a:t>
            </a:r>
            <a:r>
              <a:rPr lang="be-BY" b="1" dirty="0" smtClean="0">
                <a:solidFill>
                  <a:srgbClr val="0070C0"/>
                </a:solidFill>
              </a:rPr>
              <a:t> гісторыю </a:t>
            </a:r>
            <a:r>
              <a:rPr lang="be-BY" b="1" dirty="0" smtClean="0">
                <a:solidFill>
                  <a:srgbClr val="0F4D07"/>
                </a:solidFill>
              </a:rPr>
              <a:t>– дзеяслоўнае словазлучэнне</a:t>
            </a:r>
          </a:p>
          <a:p>
            <a:pPr lvl="0">
              <a:buNone/>
            </a:pPr>
            <a:r>
              <a:rPr lang="be-BY" b="1" dirty="0" smtClean="0"/>
              <a:t>    (</a:t>
            </a:r>
            <a:r>
              <a:rPr lang="be-BY" b="1" i="1" dirty="0" smtClean="0">
                <a:solidFill>
                  <a:srgbClr val="0F4D07"/>
                </a:solidFill>
              </a:rPr>
              <a:t>лічэбнік)</a:t>
            </a:r>
            <a:endParaRPr lang="ru-RU" b="1" i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3) </a:t>
            </a:r>
            <a:r>
              <a:rPr lang="be-BY" b="1" u="sng" dirty="0" smtClean="0">
                <a:solidFill>
                  <a:srgbClr val="FF0000"/>
                </a:solidFill>
              </a:rPr>
              <a:t>другі</a:t>
            </a:r>
            <a:r>
              <a:rPr lang="be-BY" b="1" dirty="0" smtClean="0">
                <a:solidFill>
                  <a:srgbClr val="FF0000"/>
                </a:solidFill>
              </a:rPr>
              <a:t> ад краю </a:t>
            </a:r>
          </a:p>
          <a:p>
            <a:pPr lvl="0">
              <a:buNone/>
            </a:pPr>
            <a:r>
              <a:rPr lang="be-BY" b="1" dirty="0" smtClean="0"/>
              <a:t>    (</a:t>
            </a:r>
            <a:r>
              <a:rPr lang="be-BY" b="1" i="1" dirty="0" smtClean="0">
                <a:solidFill>
                  <a:srgbClr val="0F4D07"/>
                </a:solidFill>
              </a:rPr>
              <a:t>займеннік)</a:t>
            </a:r>
            <a:endParaRPr lang="ru-RU" b="1" i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4) </a:t>
            </a:r>
            <a:r>
              <a:rPr lang="be-BY" b="1" u="sng" dirty="0" smtClean="0">
                <a:solidFill>
                  <a:srgbClr val="FF0000"/>
                </a:solidFill>
              </a:rPr>
              <a:t>нехта</a:t>
            </a:r>
            <a:r>
              <a:rPr lang="be-BY" b="1" dirty="0" smtClean="0">
                <a:solidFill>
                  <a:srgbClr val="FF0000"/>
                </a:solidFill>
              </a:rPr>
              <a:t> з рабочых</a:t>
            </a:r>
          </a:p>
          <a:p>
            <a:pPr lvl="0">
              <a:buNone/>
            </a:pPr>
            <a:r>
              <a:rPr lang="be-BY" b="1" dirty="0" smtClean="0"/>
              <a:t>    (</a:t>
            </a:r>
            <a:r>
              <a:rPr lang="be-BY" b="1" i="1" dirty="0" smtClean="0">
                <a:solidFill>
                  <a:srgbClr val="0F4D07"/>
                </a:solidFill>
              </a:rPr>
              <a:t>дзеепрыметнік)</a:t>
            </a:r>
            <a:endParaRPr lang="ru-RU" b="1" i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</a:t>
            </a:r>
            <a:r>
              <a:rPr lang="be-BY" b="1" u="sng" dirty="0" smtClean="0">
                <a:solidFill>
                  <a:srgbClr val="0070C0"/>
                </a:solidFill>
              </a:rPr>
              <a:t>пабелены</a:t>
            </a:r>
            <a:r>
              <a:rPr lang="be-BY" b="1" dirty="0" smtClean="0">
                <a:solidFill>
                  <a:srgbClr val="0070C0"/>
                </a:solidFill>
              </a:rPr>
              <a:t> нядаўна </a:t>
            </a:r>
            <a:r>
              <a:rPr lang="be-BY" b="1" dirty="0" smtClean="0">
                <a:solidFill>
                  <a:srgbClr val="0F4D07"/>
                </a:solidFill>
              </a:rPr>
              <a:t>– дзеяслоўнае словазлучэнне</a:t>
            </a:r>
            <a:endParaRPr lang="ru-RU" b="1" dirty="0" smtClean="0">
              <a:solidFill>
                <a:srgbClr val="0F4D07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be-BY" sz="2400" b="1" i="1" dirty="0" smtClean="0">
                <a:solidFill>
                  <a:srgbClr val="CC0099"/>
                </a:solidFill>
              </a:rPr>
              <a:t>А4. Адзначце словазлучэнні, словы ў якіх звязаны прымыканнем</a:t>
            </a:r>
            <a:endParaRPr lang="ru-RU" sz="2400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/>
          </a:bodyPr>
          <a:lstStyle/>
          <a:p>
            <a:pPr marL="514350" lvl="0" indent="-514350">
              <a:buAutoNum type="arabicParenR"/>
            </a:pPr>
            <a:r>
              <a:rPr lang="be-BY" b="1" dirty="0" smtClean="0">
                <a:solidFill>
                  <a:srgbClr val="FF0000"/>
                </a:solidFill>
              </a:rPr>
              <a:t>аптэка (якая?)</a:t>
            </a:r>
            <a:r>
              <a:rPr lang="be-BY" b="1" u="sng" dirty="0" smtClean="0">
                <a:solidFill>
                  <a:srgbClr val="FF0000"/>
                </a:solidFill>
              </a:rPr>
              <a:t>насупраць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dirty="0" smtClean="0">
                <a:solidFill>
                  <a:srgbClr val="0F4D07"/>
                </a:solidFill>
              </a:rPr>
              <a:t>–</a:t>
            </a:r>
            <a:r>
              <a:rPr lang="be-BY" b="1" dirty="0" smtClean="0">
                <a:solidFill>
                  <a:srgbClr val="FF0000"/>
                </a:solidFill>
              </a:rPr>
              <a:t> </a:t>
            </a:r>
            <a:r>
              <a:rPr lang="be-BY" b="1" i="1" dirty="0" smtClean="0">
                <a:solidFill>
                  <a:srgbClr val="0F4D07"/>
                </a:solidFill>
              </a:rPr>
              <a:t>залежнае слова выражана прыслоўем</a:t>
            </a:r>
            <a:endParaRPr lang="ru-RU" b="1" i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2) аўтар (чаго?) </a:t>
            </a:r>
            <a:r>
              <a:rPr lang="be-BY" b="1" u="sng" dirty="0" smtClean="0">
                <a:solidFill>
                  <a:srgbClr val="0070C0"/>
                </a:solidFill>
              </a:rPr>
              <a:t>верша </a:t>
            </a:r>
            <a:r>
              <a:rPr lang="be-BY" b="1" i="1" dirty="0" smtClean="0">
                <a:solidFill>
                  <a:srgbClr val="0F4D07"/>
                </a:solidFill>
              </a:rPr>
              <a:t>– залежнае слова выражана назоўнікам (кіраванне)</a:t>
            </a:r>
            <a:endParaRPr lang="ru-RU" b="1" i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3) </a:t>
            </a:r>
            <a:r>
              <a:rPr lang="be-BY" b="1" u="sng" dirty="0" smtClean="0">
                <a:solidFill>
                  <a:srgbClr val="0070C0"/>
                </a:solidFill>
              </a:rPr>
              <a:t>барадаты</a:t>
            </a:r>
            <a:r>
              <a:rPr lang="be-BY" b="1" dirty="0" smtClean="0">
                <a:solidFill>
                  <a:srgbClr val="0070C0"/>
                </a:solidFill>
              </a:rPr>
              <a:t> (які?)мужчына </a:t>
            </a:r>
            <a:r>
              <a:rPr lang="be-BY" b="1" i="1" dirty="0" smtClean="0">
                <a:solidFill>
                  <a:srgbClr val="0F4D07"/>
                </a:solidFill>
              </a:rPr>
              <a:t>– залежнае слова выраж. прыметнікам (дапасаванне)</a:t>
            </a:r>
            <a:endParaRPr lang="ru-RU" b="1" i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4) </a:t>
            </a:r>
            <a:r>
              <a:rPr lang="be-BY" b="1" u="sng" dirty="0" smtClean="0">
                <a:solidFill>
                  <a:srgbClr val="FF0000"/>
                </a:solidFill>
              </a:rPr>
              <a:t>вельмі</a:t>
            </a:r>
            <a:r>
              <a:rPr lang="be-BY" b="1" dirty="0" smtClean="0">
                <a:solidFill>
                  <a:srgbClr val="FF0000"/>
                </a:solidFill>
              </a:rPr>
              <a:t> (як?)добра </a:t>
            </a:r>
            <a:r>
              <a:rPr lang="be-BY" b="1" i="1" dirty="0" smtClean="0">
                <a:solidFill>
                  <a:srgbClr val="0F4D07"/>
                </a:solidFill>
              </a:rPr>
              <a:t>– залежнае слова выражана прыслоўем</a:t>
            </a:r>
            <a:endParaRPr lang="ru-RU" b="1" i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5) уздоўж грэблі </a:t>
            </a:r>
            <a:r>
              <a:rPr lang="be-BY" b="1" i="1" dirty="0" smtClean="0">
                <a:solidFill>
                  <a:srgbClr val="0F4D07"/>
                </a:solidFill>
              </a:rPr>
              <a:t>– гэта не словазлучэнне, прыназоўнік з назоўнікам</a:t>
            </a:r>
            <a:endParaRPr lang="ru-RU" i="1" dirty="0">
              <a:solidFill>
                <a:srgbClr val="0F4D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700" b="1" i="1" dirty="0" smtClean="0">
                <a:solidFill>
                  <a:srgbClr val="CC0099"/>
                </a:solidFill>
              </a:rPr>
              <a:t>А5. Адзначце словазлучэнні, правільна перакладзеныя на беларускую мову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1)дом из трех комнат - хата ў тры пакоі </a:t>
            </a:r>
            <a:r>
              <a:rPr lang="be-BY" b="1" dirty="0" smtClean="0">
                <a:solidFill>
                  <a:srgbClr val="0F4D07"/>
                </a:solidFill>
              </a:rPr>
              <a:t>(хата </a:t>
            </a:r>
            <a:r>
              <a:rPr lang="be-BY" b="1" u="sng" dirty="0" smtClean="0">
                <a:solidFill>
                  <a:srgbClr val="0F4D07"/>
                </a:solidFill>
              </a:rPr>
              <a:t>на</a:t>
            </a:r>
            <a:r>
              <a:rPr lang="be-BY" b="1" dirty="0" smtClean="0">
                <a:solidFill>
                  <a:srgbClr val="0F4D07"/>
                </a:solidFill>
              </a:rPr>
              <a:t> тры пакоі)</a:t>
            </a:r>
            <a:endParaRPr lang="ru-RU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2)сеять весной – сеяць па вясне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3)опоздал из-за дождя – спазніўся праз дождж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0070C0"/>
                </a:solidFill>
              </a:rPr>
              <a:t>4)шутить над неумекой – кпіць над няўмекам </a:t>
            </a:r>
            <a:r>
              <a:rPr lang="be-BY" b="1" dirty="0" smtClean="0">
                <a:solidFill>
                  <a:srgbClr val="0F4D07"/>
                </a:solidFill>
              </a:rPr>
              <a:t>(кпіць </a:t>
            </a:r>
            <a:r>
              <a:rPr lang="be-BY" b="1" u="sng" dirty="0" smtClean="0">
                <a:solidFill>
                  <a:srgbClr val="0F4D07"/>
                </a:solidFill>
              </a:rPr>
              <a:t>з</a:t>
            </a:r>
            <a:r>
              <a:rPr lang="be-BY" b="1" dirty="0" smtClean="0">
                <a:solidFill>
                  <a:srgbClr val="0F4D07"/>
                </a:solidFill>
              </a:rPr>
              <a:t> няўмекі)</a:t>
            </a:r>
            <a:endParaRPr lang="ru-RU" b="1" dirty="0" smtClean="0">
              <a:solidFill>
                <a:srgbClr val="0F4D07"/>
              </a:solidFill>
            </a:endParaRPr>
          </a:p>
          <a:p>
            <a:pPr lvl="0">
              <a:buNone/>
            </a:pPr>
            <a:r>
              <a:rPr lang="be-BY" b="1" dirty="0" smtClean="0">
                <a:solidFill>
                  <a:srgbClr val="FF0000"/>
                </a:solidFill>
              </a:rPr>
              <a:t>5)женить на сестре – ажаніць з сястрой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100" b="1" dirty="0" smtClean="0">
                <a:solidFill>
                  <a:srgbClr val="CC0099"/>
                </a:solidFill>
              </a:rPr>
              <a:t>А6. </a:t>
            </a:r>
            <a:r>
              <a:rPr lang="be-BY" sz="3100" b="1" i="1" dirty="0" smtClean="0">
                <a:solidFill>
                  <a:srgbClr val="CC0099"/>
                </a:solidFill>
              </a:rPr>
              <a:t>Вызначце сінтаксічную ролю выдзеленага інфінітыва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e-BY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Мама зразумела маё жаданне </a:t>
            </a:r>
            <a:r>
              <a:rPr lang="be-BY" b="1" i="1" dirty="0" smtClean="0">
                <a:solidFill>
                  <a:srgbClr val="0F4D07"/>
                </a:solidFill>
                <a:latin typeface="Times New Roman" pitchFamily="18" charset="0"/>
                <a:cs typeface="Times New Roman" pitchFamily="18" charset="0"/>
              </a:rPr>
              <a:t>(якое?) </a:t>
            </a:r>
            <a:r>
              <a:rPr lang="be-BY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пагаварыць</a:t>
            </a:r>
            <a:r>
              <a:rPr lang="be-BY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be-BY" sz="4000" b="1" dirty="0" smtClean="0">
                <a:solidFill>
                  <a:srgbClr val="0070C0"/>
                </a:solidFill>
              </a:rPr>
              <a:t>1) дзейнік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sz="4000" b="1" dirty="0" smtClean="0">
                <a:solidFill>
                  <a:srgbClr val="0070C0"/>
                </a:solidFill>
              </a:rPr>
              <a:t>2) выказнік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sz="4000" b="1" dirty="0" smtClean="0">
                <a:solidFill>
                  <a:srgbClr val="0070C0"/>
                </a:solidFill>
              </a:rPr>
              <a:t>3) дапаўненне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be-BY" sz="4000" b="1" dirty="0" smtClean="0">
                <a:solidFill>
                  <a:srgbClr val="FF0000"/>
                </a:solidFill>
              </a:rPr>
              <a:t>4) азначэнне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be-BY" sz="4000" b="1" dirty="0" smtClean="0">
                <a:solidFill>
                  <a:srgbClr val="0070C0"/>
                </a:solidFill>
              </a:rPr>
              <a:t>5) акалічнасць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2700" b="1" i="1" dirty="0" smtClean="0">
                <a:solidFill>
                  <a:srgbClr val="CC0099"/>
                </a:solidFill>
              </a:rPr>
              <a:t>А7. Устанавіце адпаведнасць паміж выдзеленымі ў сказе словамі і іх сінтаксічнай роляй. Адзначце нумар правільнага адказу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e-BY" b="1" dirty="0" smtClean="0">
                <a:solidFill>
                  <a:srgbClr val="0F4D07"/>
                </a:solidFill>
              </a:rPr>
              <a:t>А.У часопісе </a:t>
            </a:r>
            <a:r>
              <a:rPr lang="be-BY" b="1" u="wavy" dirty="0" smtClean="0">
                <a:solidFill>
                  <a:srgbClr val="0F4D07"/>
                </a:solidFill>
              </a:rPr>
              <a:t>“</a:t>
            </a:r>
            <a:r>
              <a:rPr lang="be-BY" b="1" i="1" u="wavy" dirty="0" smtClean="0">
                <a:solidFill>
                  <a:srgbClr val="0F4D07"/>
                </a:solidFill>
              </a:rPr>
              <a:t>Маладосць</a:t>
            </a:r>
            <a:r>
              <a:rPr lang="be-BY" b="1" u="wavy" dirty="0" smtClean="0">
                <a:solidFill>
                  <a:srgbClr val="0F4D07"/>
                </a:solidFill>
              </a:rPr>
              <a:t>” </a:t>
            </a:r>
            <a:r>
              <a:rPr lang="be-BY" b="1" dirty="0" smtClean="0">
                <a:solidFill>
                  <a:srgbClr val="0F4D07"/>
                </a:solidFill>
              </a:rPr>
              <a:t>будуць надрукаваны мае вершы. </a:t>
            </a:r>
            <a:r>
              <a:rPr lang="be-BY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be-BY" b="1" dirty="0" smtClean="0">
                <a:solidFill>
                  <a:srgbClr val="0F4D07"/>
                </a:solidFill>
              </a:rPr>
              <a:t>Б. Зіма ўжо зусім </a:t>
            </a:r>
            <a:r>
              <a:rPr lang="be-BY" b="1" i="1" u="dbl" dirty="0" smtClean="0">
                <a:solidFill>
                  <a:srgbClr val="0F4D07"/>
                </a:solidFill>
              </a:rPr>
              <a:t>недалёка</a:t>
            </a:r>
            <a:r>
              <a:rPr lang="be-BY" b="1" dirty="0" smtClean="0">
                <a:solidFill>
                  <a:srgbClr val="0F4D07"/>
                </a:solidFill>
              </a:rPr>
              <a:t>. </a:t>
            </a:r>
            <a:r>
              <a:rPr lang="be-BY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be-BY" b="1" dirty="0" smtClean="0">
                <a:solidFill>
                  <a:srgbClr val="0F4D07"/>
                </a:solidFill>
              </a:rPr>
              <a:t>В. Касцы селі </a:t>
            </a:r>
            <a:r>
              <a:rPr lang="be-BY" b="1" i="1" u="dotDash" dirty="0" smtClean="0">
                <a:solidFill>
                  <a:srgbClr val="0F4D07"/>
                </a:solidFill>
              </a:rPr>
              <a:t>перадыхнуць</a:t>
            </a:r>
            <a:r>
              <a:rPr lang="be-BY" b="1" dirty="0" smtClean="0">
                <a:solidFill>
                  <a:srgbClr val="0F4D07"/>
                </a:solidFill>
              </a:rPr>
              <a:t>. </a:t>
            </a:r>
            <a:r>
              <a:rPr lang="be-BY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be-BY" b="1" dirty="0" smtClean="0">
                <a:solidFill>
                  <a:srgbClr val="0F4D07"/>
                </a:solidFill>
              </a:rPr>
              <a:t>Г. </a:t>
            </a:r>
            <a:r>
              <a:rPr lang="be-BY" b="1" i="1" u="sng" dirty="0" smtClean="0">
                <a:solidFill>
                  <a:srgbClr val="0F4D07"/>
                </a:solidFill>
              </a:rPr>
              <a:t>Перажытае, бачанае</a:t>
            </a:r>
            <a:r>
              <a:rPr lang="be-BY" b="1" u="sng" dirty="0" smtClean="0">
                <a:solidFill>
                  <a:srgbClr val="0F4D07"/>
                </a:solidFill>
              </a:rPr>
              <a:t> </a:t>
            </a:r>
            <a:r>
              <a:rPr lang="be-BY" b="1" dirty="0" smtClean="0">
                <a:solidFill>
                  <a:srgbClr val="0F4D07"/>
                </a:solidFill>
              </a:rPr>
              <a:t>ў гэтыя дні нібы адышло і растала.                </a:t>
            </a:r>
            <a:r>
              <a:rPr lang="be-BY" sz="4000" b="1" dirty="0" smtClean="0">
                <a:solidFill>
                  <a:srgbClr val="FF0000"/>
                </a:solidFill>
              </a:rPr>
              <a:t>1</a:t>
            </a:r>
          </a:p>
          <a:p>
            <a:pPr>
              <a:buNone/>
            </a:pPr>
            <a:r>
              <a:rPr lang="be-BY" sz="4000" b="1" dirty="0" smtClean="0">
                <a:solidFill>
                  <a:srgbClr val="FF0000"/>
                </a:solidFill>
              </a:rPr>
              <a:t>4) А3 Б2 В5 Г1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3039</Words>
  <Application>Microsoft Office PowerPoint</Application>
  <PresentationFormat>Экран (4:3)</PresentationFormat>
  <Paragraphs>246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ТЭМАТЫЧНАЕ РЭПЕТЫЦЫЙНАЕ ТЭСЦІРАВАННЕ </vt:lpstr>
      <vt:lpstr>Увага!</vt:lpstr>
      <vt:lpstr>А1. Адзначце канструкцыі, якія з’яўляюцца словазлучэннямі</vt:lpstr>
      <vt:lpstr>А2. Адзначце словазлучэнні, у якіх правільна выдзелены галоўныя словы</vt:lpstr>
      <vt:lpstr>А3. Адзначце іменныя словазлучэнні</vt:lpstr>
      <vt:lpstr>А4. Адзначце словазлучэнні, словы ў якіх звязаны прымыканнем</vt:lpstr>
      <vt:lpstr>А5. Адзначце словазлучэнні, правільна перакладзеныя на беларускую мову</vt:lpstr>
      <vt:lpstr>А6. Вызначце сінтаксічную ролю выдзеленага інфінітыва</vt:lpstr>
      <vt:lpstr>А7. Устанавіце адпаведнасць паміж выдзеленымі ў сказе словамі і іх сінтаксічнай роляй. Адзначце нумар правільнага адказу</vt:lpstr>
      <vt:lpstr>А8. Адзначце сказы, у якіх на месцы пропуску абавязкова ставіцца працяжнік</vt:lpstr>
      <vt:lpstr>А9. Адзначце сказы, у якіх прапушчана коска</vt:lpstr>
      <vt:lpstr>А10. Адзначце сказы з пунктуацыйнай памылкамі</vt:lpstr>
      <vt:lpstr>А11. Адзначце сказы, у якіх на месцы пропуску патрэбна паставіць коску</vt:lpstr>
      <vt:lpstr>А12. Адзначце сказы, у якіх набраныя курсівам канструкцыі патрэбна выдзеліць знакамі прыпынку</vt:lpstr>
      <vt:lpstr>А13. Адзначце сказы, у якіх правільна расстаўлены знакі прыпынку</vt:lpstr>
      <vt:lpstr>А14. Адзначце сказы, у якіх адасоблена дапаўненне</vt:lpstr>
      <vt:lpstr>А15. Адзначце сказы, у якіх правільна расстаўлены знакі прыпынку</vt:lpstr>
      <vt:lpstr>А16. Адзначце сказы, у якіх выдзеленую курсівам канструкцыю патрэбна выдзеліць коскамі</vt:lpstr>
      <vt:lpstr>А17. Адзначце сказы, у якіх на месцы пропускаў патрэбна ставіць коскі</vt:lpstr>
      <vt:lpstr>А18. Адзначце складаназлучаныя сказы, на месцы пропускаў у якіх патрэбна паставіць коску</vt:lpstr>
      <vt:lpstr>А19. Адзначце сказы, у якіх няма пунктуацыйных памылак</vt:lpstr>
      <vt:lpstr>А20. Адзначце складаназалежныя сказы, у якіх на месцы пропуску патрэбна паставіць коску</vt:lpstr>
      <vt:lpstr>А21. Адзначце складаназалежныя сказы, у якіх патрэбна паставіць тры коскі</vt:lpstr>
      <vt:lpstr>А22. Адзначце складаназалежныя сказы, часткі якіх звязаны пры дапамозе падпарадкавальнага злучніка</vt:lpstr>
      <vt:lpstr>А23. Адзначце складаназалежныя сказы з сузалежным неаднародным падпарадкаваннем даданых частак</vt:lpstr>
      <vt:lpstr>А24. Адзначце бяззлучнікавыя сказы, у якіх на месцы пропуску патрэбна паставіць двукроп’е</vt:lpstr>
      <vt:lpstr>А25. Адзначце бяззлучнікавыя сказы, у якіх на месцы пропуску патрэбна паставіць працяжнік</vt:lpstr>
      <vt:lpstr>А26. Адзначце складаныя сказы з рознымі відамі сувязі</vt:lpstr>
      <vt:lpstr>А27. Адзначце складаныя сказы з рознымі відамі сувязі з прапушчанымі знакамі прыпынку паміж часткамі</vt:lpstr>
      <vt:lpstr>А28. Адзначце, які знак прыпынку прапушчаны пры афармленні простай мовы</vt:lpstr>
      <vt:lpstr>А29. Адзначце схему, якой адпавядае пастаноўка знакаў прыпынку ў наступным сказе з простай мовай</vt:lpstr>
      <vt:lpstr>А30. Адзначце правільныя сцверджанні</vt:lpstr>
      <vt:lpstr>В1. Знайдзіце і запішыце нумар сказа, у якім дапушчана пунктуацыйная памылка</vt:lpstr>
      <vt:lpstr>В2. Знайдзіце ў 7-м сказе тэксту словазлучэнне, звязанае спосабам падпарадкавальнай  сувязі  дапасаванне. Выпішыце залежнае слова гэтага словазлучэння ў той форме, у якой слова ўжыта ў сказе.</vt:lpstr>
      <vt:lpstr>В3. Вызначце выказнік у 3-м сказе. Запішыце від выказніка ў пачатковай форме (просты дзеяслоўны, састаўны дзеяслоўны, састаўны іменны)</vt:lpstr>
      <vt:lpstr>В4. Вызначце від 2-га сказа. Адказ запішыце адпаведнай лічбай</vt:lpstr>
      <vt:lpstr>В5. Вызначце від адасобленага азначэння ў  3-м сказе. Адказ запішыце ў пачатковай форме</vt:lpstr>
      <vt:lpstr>В6. Вызначце, якім даданым членам сказа з’яўляецца выдзеленая канструкцыя ў 10-м сказе. Адказ запішыце ў пачатковай форме</vt:lpstr>
      <vt:lpstr>В7. Знайдзіце сказ з адасобленым словам, якое не з’яўляецца членам сказа і ўказвае на сувязь думак і парадак выказвання ў тэксце. Выпішыце нумар гэтага сказа</vt:lpstr>
      <vt:lpstr>В8. Вызначце, якім членам сказа з’яўляецца выдзеленае слова ў 8-м сказе. Адказ запішыце ў пачатковай форме</vt:lpstr>
      <vt:lpstr>В9. Прааналізуйце, чаму ў 6-м сказе тэксту пастаўлена двукроп’е. Адказ запішыце лічбай</vt:lpstr>
      <vt:lpstr>В10. Вызначце і запішыце (у пачатковай форме), якім відам складанага сказа з’яўляецца 10-ы сказ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2013-01-18T17:34:27Z</dcterms:created>
  <dcterms:modified xsi:type="dcterms:W3CDTF">2015-04-23T21:09:27Z</dcterms:modified>
</cp:coreProperties>
</file>