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4" r:id="rId3"/>
    <p:sldId id="265" r:id="rId4"/>
    <p:sldId id="258" r:id="rId5"/>
    <p:sldId id="278" r:id="rId6"/>
    <p:sldId id="277" r:id="rId7"/>
    <p:sldId id="269" r:id="rId8"/>
    <p:sldId id="261" r:id="rId9"/>
    <p:sldId id="279" r:id="rId10"/>
    <p:sldId id="280" r:id="rId11"/>
    <p:sldId id="267" r:id="rId12"/>
    <p:sldId id="281" r:id="rId13"/>
    <p:sldId id="268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785794"/>
            <a:ext cx="6984776" cy="2067141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  <a:cs typeface="Aharoni" pitchFamily="2" charset="-79"/>
              </a:rPr>
              <a:t>Адаптация детей к детскому саду</a:t>
            </a:r>
            <a:r>
              <a:rPr lang="ru-RU" sz="5400" b="1" dirty="0" smtClean="0">
                <a:solidFill>
                  <a:srgbClr val="7030A0"/>
                </a:solidFill>
              </a:rPr>
              <a:t>.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3284984"/>
            <a:ext cx="3784504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Составитель: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педагог-психолог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ГУО «Ясли-сад №3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</a:rPr>
              <a:t>г.п. Октябрьский!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err="1" smtClean="0">
                <a:solidFill>
                  <a:srgbClr val="002060"/>
                </a:solidFill>
              </a:rPr>
              <a:t>Шуляковская</a:t>
            </a:r>
            <a:r>
              <a:rPr lang="ru-RU" sz="1600" b="1" i="1" dirty="0" smtClean="0">
                <a:solidFill>
                  <a:srgbClr val="002060"/>
                </a:solidFill>
              </a:rPr>
              <a:t> А.А.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214422"/>
            <a:ext cx="4400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Users\user\Downloads\адаптация-к-детскому-с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364331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141155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Средства быстрой адаптации ребенка к условиям </a:t>
            </a:r>
            <a:r>
              <a:rPr lang="ru-RU" b="1" dirty="0" smtClean="0">
                <a:solidFill>
                  <a:srgbClr val="7030A0"/>
                </a:solidFill>
              </a:rPr>
              <a:t>детского сада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8245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Сформированные навыки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самообслуживания.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ru-RU" sz="2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Умение самостоятельно играть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2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Сформированный навык общения с </a:t>
            </a:r>
            <a:r>
              <a:rPr lang="ru-RU" sz="2200" b="1" dirty="0" smtClean="0">
                <a:solidFill>
                  <a:srgbClr val="002060"/>
                </a:solidFill>
              </a:rPr>
              <a:t>детьми</a:t>
            </a:r>
          </a:p>
          <a:p>
            <a:pPr>
              <a:lnSpc>
                <a:spcPct val="9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  </a:t>
            </a:r>
            <a:r>
              <a:rPr lang="ru-RU" sz="2200" b="1" dirty="0">
                <a:solidFill>
                  <a:srgbClr val="002060"/>
                </a:solidFill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</a:rPr>
              <a:t>взрослыми.</a:t>
            </a:r>
          </a:p>
          <a:p>
            <a:pPr>
              <a:lnSpc>
                <a:spcPct val="90000"/>
              </a:lnSpc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rgbClr val="002060"/>
              </a:solidFill>
            </a:endParaRPr>
          </a:p>
          <a:p>
            <a:r>
              <a:rPr lang="ru-RU" sz="2200" b="1" dirty="0" smtClean="0">
                <a:solidFill>
                  <a:srgbClr val="002060"/>
                </a:solidFill>
              </a:rPr>
              <a:t>Культурно </a:t>
            </a:r>
            <a:r>
              <a:rPr lang="ru-RU" sz="2200" b="1" dirty="0">
                <a:solidFill>
                  <a:srgbClr val="002060"/>
                </a:solidFill>
              </a:rPr>
              <a:t>– гигиенические навыки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alt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altLang="ru-RU" sz="2200" dirty="0" smtClean="0">
                <a:solidFill>
                  <a:schemeClr val="tx1"/>
                </a:solidFill>
                <a:cs typeface="Times New Roman" pitchFamily="18" charset="0"/>
              </a:rPr>
              <a:t>        Старайтесь, чтобы малыш умывался, одевался, засыпал и аккуратно ел за общим столом, пользуясь вилкой и ложкой, пил из чашки. </a:t>
            </a:r>
          </a:p>
          <a:p>
            <a:pPr>
              <a:buNone/>
            </a:pPr>
            <a:r>
              <a:rPr lang="ru-RU" altLang="ru-RU" sz="2200" dirty="0" smtClean="0">
                <a:solidFill>
                  <a:schemeClr val="tx1"/>
                </a:solidFill>
                <a:cs typeface="Times New Roman" pitchFamily="18" charset="0"/>
              </a:rPr>
              <a:t> Важно, чтобы ребенок мог обходиться без посторонней помощи в туалете и сообщать взрослым о такой необходимости. Чем лучше эти навыки развиты, тем меньший </a:t>
            </a:r>
          </a:p>
          <a:p>
            <a:pPr>
              <a:buNone/>
            </a:pPr>
            <a:r>
              <a:rPr lang="ru-RU" altLang="ru-RU" sz="2200" dirty="0" smtClean="0">
                <a:solidFill>
                  <a:schemeClr val="tx1"/>
                </a:solidFill>
                <a:cs typeface="Times New Roman" pitchFamily="18" charset="0"/>
              </a:rPr>
              <a:t>эмоциональный и физический дискомфорт  ребенок  испытывает вдали от мамы в незнакомом коллективе.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7e263db521673576cb3fb182e456f8a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76f8fc222d14ec0f9cfcee4210023c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723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720c363be773dd3186ee01b0f54d98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129698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Работа в саду\детский сад для распечатки\детский сад\сборка (28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2153964" cy="137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4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Причины успешной адаптации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125112" cy="405143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-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1. Создание </a:t>
            </a:r>
            <a:r>
              <a:rPr lang="ru-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эмоциональной       </a:t>
            </a:r>
            <a:r>
              <a:rPr lang="ru-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атмосферы в      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группе.</a:t>
            </a:r>
          </a:p>
          <a:p>
            <a:pPr marL="457200" lvl="0" indent="-457200">
              <a:spcBef>
                <a:spcPts val="520"/>
              </a:spcBef>
              <a:buClr>
                <a:schemeClr val="accent3"/>
              </a:buClr>
              <a:buSzPct val="25000"/>
              <a:buAutoNum type="arabicPeriod"/>
            </a:pPr>
            <a:endParaRPr lang="ru-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274320" lvl="0" indent="-27432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ru-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2. Работа с родителями, которую необходимо начинать до поступления ребенка в сад.</a:t>
            </a:r>
          </a:p>
          <a:p>
            <a:pPr marL="274320" lvl="0" indent="-27432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endParaRPr lang="ru-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274320" lvl="0" indent="-274320">
              <a:spcBef>
                <a:spcPts val="520"/>
              </a:spcBef>
              <a:buClr>
                <a:schemeClr val="accent3"/>
              </a:buClr>
              <a:buSzPct val="25000"/>
              <a:buNone/>
            </a:pPr>
            <a:r>
              <a:rPr lang="ru-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3. Правильная организация игровой деятельности в адаптационный период.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Признаки </a:t>
            </a:r>
            <a:r>
              <a:rPr lang="ru-RU" altLang="ru-RU" b="1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дезадаптации</a:t>
            </a:r>
            <a:r>
              <a:rPr lang="ru-RU" altLang="ru-RU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к детскому саду</a:t>
            </a:r>
            <a:r>
              <a:rPr lang="ru-RU" alt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3"/>
            <a:ext cx="7595003" cy="4680520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altLang="ru-RU" sz="21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Нарушение сна. Плохо засыпает, часто просыпается по ночам, разговаривает во сне, много ворочается, чаще встает по ночам на горшок.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altLang="ru-RU" sz="21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Нарушение аппетита. Отказывается от еды, ест мало, жалуется на боли в животе.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altLang="ru-RU" sz="21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Появление вялости, капризности.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altLang="ru-RU" sz="21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Появление агрессивности, часто меняется настроение.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altLang="ru-RU" sz="21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Ребенок стал чаще болеть.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b="1" dirty="0" smtClean="0">
                <a:solidFill>
                  <a:srgbClr val="7030A0"/>
                </a:solidFill>
                <a:ea typeface="Arial"/>
                <a:cs typeface="Arial"/>
                <a:sym typeface="Arial"/>
              </a:rPr>
              <a:t>Причины тяжелой адаптации</a:t>
            </a:r>
            <a:br>
              <a:rPr lang="ru" b="1" dirty="0" smtClean="0">
                <a:solidFill>
                  <a:srgbClr val="7030A0"/>
                </a:solidFill>
                <a:ea typeface="Arial"/>
                <a:cs typeface="Arial"/>
                <a:sym typeface="Arial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208912" cy="4968552"/>
          </a:xfrm>
        </p:spPr>
        <p:txBody>
          <a:bodyPr>
            <a:normAutofit fontScale="85000" lnSpcReduction="20000"/>
          </a:bodyPr>
          <a:lstStyle/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- Отсутствие в семье режима, 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 совпадающего с режимом </a:t>
            </a:r>
            <a:r>
              <a:rPr lang="ru-RU" sz="2000" b="1" dirty="0" err="1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д</a:t>
            </a: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етского сада.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-Наличие у ребенка своеобразных привычек.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 -Неумение занять себя игрушкой.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-Отсутствие элементарных культурно-гигиенических навыков.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18000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-Слишком сильная зависимость ребенка от мамы.</a:t>
            </a:r>
          </a:p>
          <a:p>
            <a:pPr marL="18000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-RU" altLang="ru-RU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18000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- Чрезмерная тревожность родителей.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 - Отсутствие навыка общения с незнакомыми людьми.</a:t>
            </a:r>
          </a:p>
          <a:p>
            <a:pPr marL="18000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-RU" altLang="ru-RU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18000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-Болезненность малыша.</a:t>
            </a: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lang="ru" sz="2000" b="1" dirty="0" smtClean="0">
              <a:solidFill>
                <a:srgbClr val="002060"/>
              </a:solidFill>
              <a:ea typeface="Arial"/>
              <a:cs typeface="Arial"/>
              <a:sym typeface="Arial"/>
            </a:endParaRPr>
          </a:p>
          <a:p>
            <a:pPr marL="180000" lvl="0" indent="-27432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r>
              <a:rPr lang="ru" sz="2000" b="1" dirty="0" smtClean="0">
                <a:solidFill>
                  <a:srgbClr val="002060"/>
                </a:solidFill>
                <a:cs typeface="Arial"/>
                <a:sym typeface="Arial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sym typeface="Arial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атология психического развития.</a:t>
            </a:r>
          </a:p>
          <a:p>
            <a:pPr marL="274320" lvl="0" indent="-274320">
              <a:spcBef>
                <a:spcPts val="520"/>
              </a:spcBef>
              <a:buClr>
                <a:schemeClr val="accent3"/>
              </a:buClr>
              <a:buSzPct val="25000"/>
            </a:pPr>
            <a:endParaRPr lang="ru" dirty="0" smtClean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pic>
        <p:nvPicPr>
          <p:cNvPr id="4" name="Содержимое 4" descr="kak-podgotovit-rebenka-k-detskomu-sadu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332656"/>
            <a:ext cx="2881139" cy="235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121250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Как же надо готовить родителям ребенка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к поступлению в детский сад?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400599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None/>
              <a:defRPr/>
            </a:pPr>
            <a:endParaRPr lang="ru-RU" sz="1350" dirty="0" smtClean="0"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Необходимо приблизить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режим дня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в домашних условиях к режиму дня детского сада и регулярно его соблюдать.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Приучайте детей есть разнообразные блюда, ежедневно употреблять супы и каши.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 Желательно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научить ребенка дома всем необходимым навыкам самообслуживания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: самостоятельно есть, раздеваться и одеваться, мыть руки, посещать туалет и другое. Умея это, ребенок будет чувствовать себя более уверенным.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Настраивайте малыша как можно положительнее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к его поступлению в детсад.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</a:t>
            </a: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Не обсуждайте при малыше волнующие вас проблемы, связанные с детским садом.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Если ребенок засыпает только с помощью взрослого, попытайтесь изменить эту привычку в домашних условиях до поступления в детский сад.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Дома играйте в детский сад.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Не угрожайте ребенку детским садом 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как наказанием за детские грехи, а также за непослушание.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Говорите, что вы очень рады за своего ребенка, гордитесь им. Ведь он теперь такой взрослый и самостоятельный, уже пойдет в детский сад.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Все время объясняйте ребенку, что он для вас, 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как прежде, дорог и любим</a:t>
            </a: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надо вести себя родителям с ребенком, </a:t>
            </a:r>
            <a:b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он начал впервые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посещать детский сад?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96544"/>
          </a:xfrm>
        </p:spPr>
        <p:txBody>
          <a:bodyPr>
            <a:noAutofit/>
          </a:bodyPr>
          <a:lstStyle/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Настраивайте ребенка на мажорный лад. Внушайте ему, что это очень здорово, что он дорос до сада и стал таким большим.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Не наказывайте, не пугайте детей детским садом и «злыми» воспитателями.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Обговорите режим посещения детского сада в период адаптации. Не оставляйте малыша в дошкольном коллективе на целый день, как можно раньше забирайте домой.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Обязательно придумайте какой-нибудь ритуал прощания (чмокнуть в щечку, помахать рукой).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Не обманывайте ребенка, забирайте в то время, как пообещали.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Старайтесь не делать перерывов в посещении детского сада. Исключение – болезнь ребенка.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Создайте спокойный, бесконфликтный климат для него в семье.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Старайтесь не нервничать и не показывать свою тревогу.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Щадите ослабленную детскую нервную систему. На время прекратите походы в цирк, в театр, в гости. Сократите просмотр телевизионных передач.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Будьте терпимы к капризам. Не реагируйте на выходки ребенка и не наказывать его за детские капризы.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Эмоционально поддерживайте малыша: чаще обнимайте, поглаживайте, называйте ласковыми именами.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Создайте в воскресные дни дома для него режим такой же, как и в детском учреждении.</a:t>
            </a:r>
          </a:p>
          <a:p>
            <a:pPr>
              <a:spcAft>
                <a:spcPts val="88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SUS\Рабочий стол\Картинки\Рамочки\rusmultframe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1484784"/>
            <a:ext cx="721523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что на привыкание малыша к детскому саду  может потребоваться до полугода времени , поэтому тщательно рассчитывайте свои силы, возможности и планы. Лучше, если на этот период у семьи будет возможность «подстроиться» под особенности адаптации ребенка.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555776" y="3609020"/>
            <a:ext cx="449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НИКОГДА  НЕ  ПУГАЙТЕ  РЕБЕНКА  ДЕТСКИМ  САДОМ! </a:t>
            </a:r>
          </a:p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СОВЕРШЕННЫХ   ЛЮДЕЙ  НЕТ.</a:t>
            </a:r>
          </a:p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БУДЬТЕ  СНИСХОДИТЕЛЬНЫ</a:t>
            </a:r>
          </a:p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 ТЕРПИМЫ  К  ДРУГИМ.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3960439" cy="11521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ПОМНИТЕ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5760640"/>
          </a:xfrm>
        </p:spPr>
        <p:txBody>
          <a:bodyPr>
            <a:normAutofit/>
          </a:bodyPr>
          <a:lstStyle/>
          <a:p>
            <a:pPr marL="216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Кажется, еще вчера ваш </a:t>
            </a:r>
          </a:p>
          <a:p>
            <a:pPr marL="216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малыш делал свои первые шаги...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  		Время летит незаметно, и вот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уже маме пора выходить на работу —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а это значит, что пришло время 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отдавать его в  детский сад. Что ждет 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вашего кроху за стенами садика,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быстро ли он привыкнет, будет ли часто болеть... </a:t>
            </a:r>
          </a:p>
          <a:p>
            <a:pPr marL="18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Вопросы, сомнения, переживания естественны для родителей, ведь на 4-5 лет детский сад станет частью вашей жизни, от него во многом будет зависеть и развитие, и здоровье, и душевное благополучие ребенка. Поэтому очень важно, сможет ли ваш малыш успешно адаптироваться к детскому саду, и помочь ему в этом — задача не только воспитателей. В первую очередь — это забота мамы и папы.</a:t>
            </a:r>
          </a:p>
          <a:p>
            <a:pPr marL="180000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user\Downloads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3"/>
            <a:ext cx="2520280" cy="23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Адаптация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125112" cy="4032449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- это приспособление организма к новой обстановке, а для ребенка детский садик несомненно является новым, еще неизвестным пространством, с новым окружением и новыми отношениями.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user\Downloads\img_2801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3717032"/>
            <a:ext cx="4229100" cy="281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328592"/>
          </a:xfrm>
        </p:spPr>
        <p:txBody>
          <a:bodyPr>
            <a:normAutofit fontScale="70000" lnSpcReduction="20000"/>
          </a:bodyPr>
          <a:lstStyle/>
          <a:p>
            <a:pPr marL="354330" indent="-285750" algn="just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Физиологическая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</a:rPr>
              <a:t>(запас физических сил и умение распоряжаться ими с ходе своей деятельности)</a:t>
            </a:r>
          </a:p>
          <a:p>
            <a:pPr marL="68580" indent="0" algn="just"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физическом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уровне малышу надо привыкнуть:</a:t>
            </a:r>
            <a:endParaRPr lang="ru-RU" alt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новому режиму - определенному, заданному ритму жизни, новым </a:t>
            </a: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нагрузкам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необходимо сидеть, слушать, выполнять просьбы);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Необходимости самоограничений;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Невозможности уединения;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Новой пище, новым помещениям и т.д</a:t>
            </a: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300" dirty="0" smtClean="0">
              <a:solidFill>
                <a:schemeClr val="tx1"/>
              </a:solidFill>
            </a:endParaRPr>
          </a:p>
          <a:p>
            <a:pPr marL="354330" indent="-285750" algn="just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Социальная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</a:rPr>
              <a:t>(прочный запас знаний и представлений об окружающем мире, достаточный уровень </a:t>
            </a:r>
            <a:r>
              <a:rPr lang="ru-RU" sz="2300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300" dirty="0" smtClean="0">
                <a:solidFill>
                  <a:srgbClr val="002060"/>
                </a:solidFill>
              </a:rPr>
              <a:t> умений в общении и достаточный уровень речевого развития, знание норм и правил поведения)</a:t>
            </a:r>
          </a:p>
          <a:p>
            <a:pPr marL="354330" indent="-285750" algn="just"/>
            <a:r>
              <a:rPr lang="ru-RU" sz="2800" b="1" dirty="0" smtClean="0">
                <a:solidFill>
                  <a:srgbClr val="002060"/>
                </a:solidFill>
              </a:rPr>
              <a:t> Психологическая </a:t>
            </a:r>
            <a:r>
              <a:rPr lang="ru-RU" sz="2300" dirty="0" smtClean="0">
                <a:solidFill>
                  <a:srgbClr val="002060"/>
                </a:solidFill>
              </a:rPr>
              <a:t>(положительная мотивация, умение справляться с трудностями, культура общения)</a:t>
            </a:r>
          </a:p>
          <a:p>
            <a:pPr marL="68580" indent="0" algn="just"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социальном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психологическом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уровне малышу стоит привыкнуть:</a:t>
            </a: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отсутствию значимого взрослого (мамы, папы и т.д.);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Необходимости в одиночку справляться со своими проблемами;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Большому количеству новых людей и необходимости с ними взаимодействовать;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Необходимости отстаивать свое личное пространство.</a:t>
            </a:r>
          </a:p>
          <a:p>
            <a:pPr marL="354330" indent="-285750" algn="just"/>
            <a:endParaRPr lang="ru-RU" sz="2300" dirty="0" smtClean="0">
              <a:solidFill>
                <a:srgbClr val="002060"/>
              </a:solidFill>
            </a:endParaRPr>
          </a:p>
          <a:p>
            <a:pPr marL="754380" lvl="1"/>
            <a:endParaRPr lang="ru-RU" dirty="0" smtClean="0"/>
          </a:p>
          <a:p>
            <a:pPr marL="354330" indent="-28575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Уровни адаптации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5113" cy="151216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 поступлением ребенка в дошкольное учреждение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его жизни происходит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2" y="1052736"/>
            <a:ext cx="7883037" cy="5805265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71600" y="1844824"/>
            <a:ext cx="39604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строгий режим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71600" y="2708920"/>
            <a:ext cx="39604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отсутствие родителей в течении дня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971600" y="3573016"/>
            <a:ext cx="39604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требования к поведению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971600" y="4365104"/>
            <a:ext cx="39604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другой стиль общения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71600" y="5229200"/>
            <a:ext cx="39604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постоянный контакт со сверстниками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971600" y="6065912"/>
            <a:ext cx="396044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новое помещение, таящее в себе много неизвестного, а значит, и опасного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5940152" y="2105472"/>
            <a:ext cx="1152128" cy="475252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3" descr="j0232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37112"/>
            <a:ext cx="12541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4130" y="3501008"/>
            <a:ext cx="219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</a:rPr>
              <a:t>ножество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изменений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50987" cy="924475"/>
          </a:xfrm>
        </p:spPr>
        <p:txBody>
          <a:bodyPr/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Все эти изменения обрушиваются на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ребенка </a:t>
            </a:r>
            <a:r>
              <a:rPr lang="ru-RU" sz="3000" b="1" u="sng" dirty="0" smtClean="0">
                <a:solidFill>
                  <a:srgbClr val="7030A0"/>
                </a:solidFill>
              </a:rPr>
              <a:t>одновременно</a:t>
            </a:r>
            <a:r>
              <a:rPr lang="ru-RU" sz="3000" b="1" dirty="0" smtClean="0">
                <a:solidFill>
                  <a:srgbClr val="7030A0"/>
                </a:solidFill>
              </a:rPr>
              <a:t>, создавая для него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19305"/>
            <a:ext cx="7125112" cy="405143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стрессовую  ситуацию,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которая без специальной организации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может привести  </a:t>
            </a:r>
            <a:r>
              <a:rPr lang="ru-RU" sz="2000" b="1" u="sng" dirty="0" smtClean="0">
                <a:solidFill>
                  <a:srgbClr val="002060"/>
                </a:solidFill>
              </a:rPr>
              <a:t>к  невротическим реакциям:</a:t>
            </a:r>
          </a:p>
          <a:p>
            <a:pPr marL="0" indent="0" algn="ctr"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- капризы, страхи,</a:t>
            </a:r>
          </a:p>
          <a:p>
            <a:pPr marL="0" indent="0" algn="ctr"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отказ от еды,</a:t>
            </a:r>
          </a:p>
          <a:p>
            <a:pPr marL="0" indent="0" algn="ctr"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- частые болезни…</a:t>
            </a:r>
          </a:p>
          <a:p>
            <a:endParaRPr lang="ru-RU" dirty="0"/>
          </a:p>
        </p:txBody>
      </p:sp>
      <p:pic>
        <p:nvPicPr>
          <p:cNvPr id="4" name="Рисунок 3" descr="DSCN29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645024"/>
            <a:ext cx="2520280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29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6267051" y="293789"/>
            <a:ext cx="2808312" cy="2598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Готовность ребенка к поступлению в детский сад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ownloads\f_2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916832"/>
            <a:ext cx="6408712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125113" cy="6650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Степени адаптации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027051" cy="482453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ЛЕГКАЯ СТЕПЕНЬ АДАПТАЦИИ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    </a:t>
            </a:r>
            <a:r>
              <a:rPr lang="ru-RU" sz="2300" dirty="0" smtClean="0">
                <a:solidFill>
                  <a:srgbClr val="002060"/>
                </a:solidFill>
              </a:rPr>
              <a:t>сдвиги нормализуются в течение 10—15 дней, ребенок прибавляет в весе, адекватно ведет себя в коллективе, болеет не чаще обычного.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3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СРЕДНЯЯ СТЕПЕНЬ АДАПТАЦИИ</a:t>
            </a:r>
          </a:p>
          <a:p>
            <a:pPr marL="32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</a:t>
            </a:r>
            <a:r>
              <a:rPr lang="ru-RU" sz="2300" dirty="0" smtClean="0">
                <a:solidFill>
                  <a:srgbClr val="002060"/>
                </a:solidFill>
              </a:rPr>
              <a:t>сдвиги нормализуются в течение месяца, при этом ребенок на короткое время теряет  в   весе, может наступить заболевание длительностью 5—7 дней, есть признаки психического стресса.</a:t>
            </a:r>
          </a:p>
          <a:p>
            <a:pPr marL="324000">
              <a:spcBef>
                <a:spcPts val="0"/>
              </a:spcBef>
              <a:spcAft>
                <a:spcPts val="0"/>
              </a:spcAft>
              <a:buNone/>
            </a:pPr>
            <a:endParaRPr lang="ru-RU" sz="2300" dirty="0" smtClean="0">
              <a:solidFill>
                <a:srgbClr val="002060"/>
              </a:solidFill>
            </a:endParaRPr>
          </a:p>
          <a:p>
            <a:pPr marL="514350" indent="-514350" algn="ctr">
              <a:buNone/>
            </a:pPr>
            <a:r>
              <a:rPr lang="ru-RU" sz="2300" b="1" dirty="0" smtClean="0">
                <a:solidFill>
                  <a:srgbClr val="FF0000"/>
                </a:solidFill>
              </a:rPr>
              <a:t>ТЯЖЁЛАЯ СТЕПЕНЬ АДАПТАЦИИ</a:t>
            </a:r>
          </a:p>
          <a:p>
            <a:pPr marL="324000" indent="-5143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длится от 2 до 6 месяцев, ребенок часто </a:t>
            </a:r>
          </a:p>
          <a:p>
            <a:pPr marL="324000" indent="-5143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болеет, ребёнок трудно  преодолевает</a:t>
            </a:r>
          </a:p>
          <a:p>
            <a:pPr marL="180000" indent="-5143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адаптационные процессы, теряет</a:t>
            </a:r>
          </a:p>
          <a:p>
            <a:pPr marL="32400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уже имеющиеся навыки, может </a:t>
            </a:r>
          </a:p>
          <a:p>
            <a:pPr marL="324000" indent="-5143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наступить как физическое, так и </a:t>
            </a:r>
          </a:p>
          <a:p>
            <a:pPr marL="324000" indent="-5143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психическое  истощение </a:t>
            </a:r>
          </a:p>
          <a:p>
            <a:pPr marL="324000" indent="-5143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  организма.</a:t>
            </a:r>
          </a:p>
          <a:p>
            <a:endParaRPr lang="ru-RU" b="1" dirty="0" smtClean="0">
              <a:solidFill>
                <a:srgbClr val="FFFF00"/>
              </a:solidFill>
              <a:latin typeface="Franklin Gothic Book" pitchFamily="34" charset="0"/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  <a:latin typeface="Franklin Gothic Book" pitchFamily="34" charset="0"/>
            </a:endParaRPr>
          </a:p>
          <a:p>
            <a:endParaRPr lang="ru-RU" dirty="0"/>
          </a:p>
        </p:txBody>
      </p:sp>
      <p:pic>
        <p:nvPicPr>
          <p:cNvPr id="4" name="Содержимое 4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75325" y="4221088"/>
            <a:ext cx="3045147" cy="235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4127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Признаки успешной адаптации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125112" cy="51125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Хороший аппетит.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Спокойный </a:t>
            </a:r>
            <a:r>
              <a:rPr lang="ru-RU" sz="2000" b="1" dirty="0" smtClean="0">
                <a:solidFill>
                  <a:srgbClr val="002060"/>
                </a:solidFill>
              </a:rPr>
              <a:t>сон.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Засыпает как обычно, по ночам не просыпается,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не плачет, не просыпается во сне.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Легко просыпается по утрам.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Охотное общение с другими детьми.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Адекватная реакция на любое предложение воспитателя.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Нормальное поведение.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 ведет себя как обычно – не цепляется за маму, не бегает,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не капризничает;</a:t>
            </a:r>
            <a:endParaRPr lang="ru-RU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Нормальное эмоциональное состояние.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Есть желание идти в детский сад.</a:t>
            </a:r>
          </a:p>
          <a:p>
            <a:endParaRPr lang="ru-RU" dirty="0"/>
          </a:p>
        </p:txBody>
      </p:sp>
      <p:pic>
        <p:nvPicPr>
          <p:cNvPr id="4" name="Picture 5" descr="4ac67f7cf8af2687a143531ca7735df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13620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b6c74a6f4c79ae60c56e6aa434ef5f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7810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48d70e1e232b46ce7257448910f445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1285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6ea83844336c866d76cd6826b37b4b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190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434</TotalTime>
  <Words>1146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Адаптация детей к детскому саду. </vt:lpstr>
      <vt:lpstr>Презентация PowerPoint</vt:lpstr>
      <vt:lpstr>Адаптация</vt:lpstr>
      <vt:lpstr>Уровни адаптации </vt:lpstr>
      <vt:lpstr>С поступлением ребенка в дошкольное учреждение в его жизни происходит</vt:lpstr>
      <vt:lpstr>Все эти изменения обрушиваются на ребенка одновременно, создавая для него</vt:lpstr>
      <vt:lpstr>Готовность ребенка к поступлению в детский сад</vt:lpstr>
      <vt:lpstr>Степени адаптации</vt:lpstr>
      <vt:lpstr>Признаки успешной адаптации</vt:lpstr>
      <vt:lpstr>Средства быстрой адаптации ребенка к условиям детского сада</vt:lpstr>
      <vt:lpstr>Причины успешной адаптации </vt:lpstr>
      <vt:lpstr>Признаки дезадаптации к детскому саду </vt:lpstr>
      <vt:lpstr>Причины тяжелой адаптации </vt:lpstr>
      <vt:lpstr>Как же надо готовить родителям ребенка  к поступлению в детский сад? </vt:lpstr>
      <vt:lpstr>Как надо вести себя родителям с ребенком,  когда он начал впервые посещать детский сад?</vt:lpstr>
      <vt:lpstr>ПОМНИТЕ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</dc:title>
  <dc:creator>Дмитрий</dc:creator>
  <cp:lastModifiedBy>Admin</cp:lastModifiedBy>
  <cp:revision>58</cp:revision>
  <dcterms:created xsi:type="dcterms:W3CDTF">2006-08-16T00:00:00Z</dcterms:created>
  <dcterms:modified xsi:type="dcterms:W3CDTF">2016-04-29T09:10:58Z</dcterms:modified>
</cp:coreProperties>
</file>