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>
        <p:scale>
          <a:sx n="78" d="100"/>
          <a:sy n="78" d="100"/>
        </p:scale>
        <p:origin x="-36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учитель – дефектолог</a:t>
            </a:r>
          </a:p>
          <a:p>
            <a:r>
              <a:rPr lang="ru-RU" dirty="0" smtClean="0"/>
              <a:t>ГУО «Добрушский районный </a:t>
            </a:r>
            <a:r>
              <a:rPr lang="ru-RU" dirty="0" err="1" smtClean="0"/>
              <a:t>ЦКРОиР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Седро</a:t>
            </a:r>
            <a:r>
              <a:rPr lang="ru-RU" dirty="0" smtClean="0"/>
              <a:t> Мария Владимировна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42918"/>
            <a:ext cx="8229600" cy="3286148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Bookman Old Style" pitchFamily="18" charset="0"/>
              </a:rPr>
              <a:t>Создание специальных условий для детей с синдромом дефицита внимания с гиперактивностью (СДВГ), расстройством </a:t>
            </a:r>
            <a:r>
              <a:rPr lang="ru-RU" sz="2200" dirty="0" err="1" smtClean="0">
                <a:latin typeface="Bookman Old Style" pitchFamily="18" charset="0"/>
              </a:rPr>
              <a:t>аутистического</a:t>
            </a:r>
            <a:r>
              <a:rPr lang="ru-RU" sz="2200" dirty="0" smtClean="0">
                <a:latin typeface="Bookman Old Style" pitchFamily="18" charset="0"/>
              </a:rPr>
              <a:t> спектра (РАС) в учреждениях </a:t>
            </a:r>
            <a:r>
              <a:rPr lang="ru-RU" sz="2200" dirty="0" smtClean="0">
                <a:latin typeface="Bookman Old Style" pitchFamily="18" charset="0"/>
              </a:rPr>
              <a:t>д</a:t>
            </a:r>
            <a:r>
              <a:rPr lang="ru-RU" sz="2200" dirty="0" smtClean="0">
                <a:latin typeface="Bookman Old Style" pitchFamily="18" charset="0"/>
              </a:rPr>
              <a:t>ошкольного образования</a:t>
            </a:r>
            <a:endParaRPr lang="ru-RU" sz="2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7772400" cy="77472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Средовые ресурсы обучения и воспитания детей с расстройствами </a:t>
            </a:r>
            <a:r>
              <a:rPr lang="ru-RU" sz="2700" b="1" dirty="0" err="1" smtClean="0"/>
              <a:t>аутического</a:t>
            </a:r>
            <a:r>
              <a:rPr lang="ru-RU" sz="2700" b="1" dirty="0" smtClean="0"/>
              <a:t> спектра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1. Социально-психологические </a:t>
            </a:r>
            <a:r>
              <a:rPr lang="ru-RU" b="1" dirty="0" smtClean="0"/>
              <a:t>ресурсы</a:t>
            </a:r>
          </a:p>
          <a:p>
            <a:r>
              <a:rPr lang="ru-RU" b="1" dirty="0" smtClean="0"/>
              <a:t>2. Организационно-смысловые </a:t>
            </a:r>
            <a:r>
              <a:rPr lang="ru-RU" b="1" dirty="0" smtClean="0"/>
              <a:t>ресурсы</a:t>
            </a:r>
            <a:endParaRPr lang="ru-RU" dirty="0" smtClean="0"/>
          </a:p>
          <a:p>
            <a:r>
              <a:rPr lang="ru-RU" b="1" dirty="0" smtClean="0"/>
              <a:t>3. Пространственные </a:t>
            </a:r>
            <a:r>
              <a:rPr lang="ru-RU" b="1" dirty="0" smtClean="0"/>
              <a:t>ресурсы</a:t>
            </a:r>
            <a:endParaRPr lang="ru-RU" dirty="0" smtClean="0"/>
          </a:p>
          <a:p>
            <a:r>
              <a:rPr lang="ru-RU" b="1" dirty="0" smtClean="0"/>
              <a:t>4. Предметные </a:t>
            </a:r>
            <a:r>
              <a:rPr lang="ru-RU" b="1" dirty="0" smtClean="0"/>
              <a:t>ресурсы</a:t>
            </a:r>
            <a:r>
              <a:rPr lang="ru-RU" b="1" dirty="0" smtClean="0"/>
              <a:t>	</a:t>
            </a:r>
            <a:endParaRPr lang="ru-RU" b="1" dirty="0" smtClean="0"/>
          </a:p>
          <a:p>
            <a:r>
              <a:rPr lang="ru-RU" b="1" dirty="0" smtClean="0"/>
              <a:t>+</a:t>
            </a:r>
            <a:r>
              <a:rPr lang="ru-RU" b="1" dirty="0" smtClean="0"/>
              <a:t>Учебное </a:t>
            </a:r>
            <a:r>
              <a:rPr lang="ru-RU" b="1" dirty="0" smtClean="0"/>
              <a:t>оборудование</a:t>
            </a:r>
            <a:endParaRPr lang="ru-RU" dirty="0" smtClean="0"/>
          </a:p>
          <a:p>
            <a:r>
              <a:rPr lang="ru-RU" dirty="0" smtClean="0"/>
              <a:t>+</a:t>
            </a:r>
            <a:r>
              <a:rPr lang="ru-RU" b="1" dirty="0" smtClean="0"/>
              <a:t>Техническое </a:t>
            </a:r>
            <a:r>
              <a:rPr lang="ru-RU" b="1" dirty="0" smtClean="0"/>
              <a:t>оснащение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3553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326" y="0"/>
            <a:ext cx="496267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0"/>
            <a:ext cx="5136803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72400" cy="1143000"/>
          </a:xfrm>
        </p:spPr>
        <p:txBody>
          <a:bodyPr/>
          <a:lstStyle/>
          <a:p>
            <a:r>
              <a:rPr lang="ru-RU" dirty="0" smtClean="0"/>
              <a:t>Понятия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/>
              <a:t>РАС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СДВГ </a:t>
            </a:r>
            <a:r>
              <a:rPr lang="ru-RU" dirty="0" smtClean="0"/>
              <a:t>(</a:t>
            </a:r>
            <a:r>
              <a:rPr lang="ru-RU" dirty="0" err="1" smtClean="0"/>
              <a:t>гиперкинетическое</a:t>
            </a:r>
            <a:r>
              <a:rPr lang="ru-RU" dirty="0" smtClean="0"/>
              <a:t> расстройство 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Нарушение развития, симптомы которого проявляются в раннем возрасте (до 3х лет) и связаны с нарушениями социального взаимодействия и коммуникации, также  с ограниченностью и повторяемостью в структуре поведения, интересах или деятельности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Один из клинических вариантов ММД. </a:t>
            </a:r>
          </a:p>
          <a:p>
            <a:r>
              <a:rPr lang="ru-RU" sz="2800" dirty="0" smtClean="0"/>
              <a:t>ММД – термин, который используется для определения таких состояний, как расстройство поведения и трудности обучения, которые не связаны с выраженными нарушениями интеллектуального развития.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Функции лобной коры (исполнительные функции)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Общий контроль</a:t>
            </a:r>
          </a:p>
          <a:p>
            <a:r>
              <a:rPr lang="ru-RU" sz="3600" dirty="0" smtClean="0"/>
              <a:t>Регуляция</a:t>
            </a:r>
          </a:p>
          <a:p>
            <a:r>
              <a:rPr lang="ru-RU" sz="3600" dirty="0" smtClean="0"/>
              <a:t>Программирование</a:t>
            </a:r>
          </a:p>
          <a:p>
            <a:r>
              <a:rPr lang="ru-RU" sz="3600" dirty="0" smtClean="0"/>
              <a:t>Организация поведения человека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6847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Средовые ресурсы обучения и воспитания детей с синдромом дефицита внимания с гиперактивностью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85992"/>
            <a:ext cx="7772400" cy="3733808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Поведение детей с СДВГ определяется факторами внешней среды гораздо сильнее, чем внутренними правилами, указаниями. Нужна соответствующая организация внешней среды.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572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планировка рабочего пространства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размер группы, ее наполняемость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перемена положения в комнате для занятий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«стоячая мебель»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отдельный кабинет = «ОФИС»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Отдельный стол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расстановка мебели с положительным окружением для ребенка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в группе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усаживать дальше от посторонних раздражителей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садим за последний стол в самый дальний угол 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видимые правила = принятие + понимание (жесты, пиктограммы, колокольчик, свет, карточки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таблички треугольником («Помогите мне, пожалуйста», «Пожалуйста, продолжай работу»))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Устный выговор как действенное средство влияния на ребенка с СДВГ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401080" cy="4733940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smtClean="0"/>
              <a:t>А)Замечание делать как можно более спокойно и неэмоционально, по возможности, наедине с учеником, а не публично.</a:t>
            </a:r>
          </a:p>
          <a:p>
            <a:r>
              <a:rPr lang="ru-RU" sz="3000" dirty="0" smtClean="0"/>
              <a:t>Б) Требование должно звучать твердо: (Немедленно принимайся за работу)</a:t>
            </a:r>
          </a:p>
          <a:p>
            <a:r>
              <a:rPr lang="ru-RU" sz="3000" dirty="0" smtClean="0"/>
              <a:t>В) Краткость</a:t>
            </a:r>
          </a:p>
          <a:p>
            <a:r>
              <a:rPr lang="ru-RU" sz="3000" dirty="0" smtClean="0"/>
              <a:t>Г) Своевременность замечаний</a:t>
            </a:r>
          </a:p>
          <a:p>
            <a:r>
              <a:rPr lang="ru-RU" sz="3000" dirty="0" smtClean="0"/>
              <a:t>Д) Избегать контекста похвалы + замечания</a:t>
            </a:r>
          </a:p>
          <a:p>
            <a:r>
              <a:rPr lang="ru-RU" sz="3000" dirty="0" smtClean="0"/>
              <a:t>Е) Действенность замечания увеличится через сокращения дистанции</a:t>
            </a:r>
          </a:p>
          <a:p>
            <a:r>
              <a:rPr lang="ru-RU" sz="3000" dirty="0" smtClean="0"/>
              <a:t>Ж) Не повторяем замечаний и не напоминаем о прошлом поведении , если в этом нет нужды</a:t>
            </a:r>
          </a:p>
          <a:p>
            <a:r>
              <a:rPr lang="ru-RU" sz="3000" dirty="0" smtClean="0"/>
              <a:t>З) Четкость требований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Эффективность предъявлений требований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001156" cy="5410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900" dirty="0" smtClean="0"/>
              <a:t>прежде чем давать указания нужно зафиксировать внимание</a:t>
            </a:r>
          </a:p>
          <a:p>
            <a:pPr lvl="0"/>
            <a:endParaRPr lang="ru-RU" sz="2900" dirty="0" smtClean="0"/>
          </a:p>
          <a:p>
            <a:pPr lvl="0"/>
            <a:r>
              <a:rPr lang="ru-RU" sz="2900" dirty="0" smtClean="0"/>
              <a:t>короткое</a:t>
            </a:r>
            <a:r>
              <a:rPr lang="ru-RU" sz="2900" dirty="0" smtClean="0"/>
              <a:t>, однозначное указание</a:t>
            </a:r>
          </a:p>
          <a:p>
            <a:pPr lvl="0"/>
            <a:r>
              <a:rPr lang="ru-RU" sz="2900" dirty="0" smtClean="0"/>
              <a:t>конкретные </a:t>
            </a:r>
            <a:r>
              <a:rPr lang="ru-RU" sz="2900" dirty="0" smtClean="0"/>
              <a:t>требования к поведению (убери все с парты)</a:t>
            </a:r>
          </a:p>
          <a:p>
            <a:pPr lvl="0"/>
            <a:r>
              <a:rPr lang="ru-RU" sz="2900" dirty="0" smtClean="0"/>
              <a:t>одна задача = одно действие</a:t>
            </a:r>
          </a:p>
          <a:p>
            <a:pPr lvl="0"/>
            <a:endParaRPr lang="ru-RU" sz="2900" dirty="0" smtClean="0"/>
          </a:p>
          <a:p>
            <a:pPr lvl="0"/>
            <a:r>
              <a:rPr lang="ru-RU" sz="2900" dirty="0" smtClean="0"/>
              <a:t>простая </a:t>
            </a:r>
            <a:r>
              <a:rPr lang="ru-RU" sz="2900" dirty="0" smtClean="0"/>
              <a:t>лексика</a:t>
            </a:r>
          </a:p>
          <a:p>
            <a:pPr lvl="0"/>
            <a:r>
              <a:rPr lang="ru-RU" sz="2900" dirty="0" smtClean="0"/>
              <a:t>указание, а не просьба</a:t>
            </a:r>
          </a:p>
          <a:p>
            <a:pPr lvl="0"/>
            <a:r>
              <a:rPr lang="ru-RU" sz="2900" dirty="0" smtClean="0"/>
              <a:t>дать указание 3 раза (озвучить, показать на карточке + слегка перефразировать, повторить и «что ты будешь делать?»)</a:t>
            </a:r>
          </a:p>
          <a:p>
            <a:pPr lvl="0"/>
            <a:r>
              <a:rPr lang="ru-RU" sz="2900" dirty="0" smtClean="0"/>
              <a:t>указание сначала на желаемое действие, а затем на нежелательное</a:t>
            </a:r>
          </a:p>
          <a:p>
            <a:pPr lvl="0"/>
            <a:r>
              <a:rPr lang="ru-RU" sz="2900" dirty="0" smtClean="0"/>
              <a:t>предупредительный сигнал (5 минут)</a:t>
            </a:r>
          </a:p>
          <a:p>
            <a:pPr lvl="0"/>
            <a:r>
              <a:rPr lang="ru-RU" sz="2900" dirty="0" smtClean="0"/>
              <a:t>указания, которые выполняются немедленно – поощряются</a:t>
            </a:r>
          </a:p>
          <a:p>
            <a:pPr lvl="0"/>
            <a:endParaRPr lang="ru-RU" sz="2900" dirty="0" smtClean="0"/>
          </a:p>
          <a:p>
            <a:pPr lvl="0"/>
            <a:r>
              <a:rPr lang="ru-RU" sz="2900" dirty="0" smtClean="0"/>
              <a:t>высокий </a:t>
            </a:r>
            <a:r>
              <a:rPr lang="ru-RU" sz="2900" dirty="0" smtClean="0"/>
              <a:t>уровень участия ребенка в деятельности</a:t>
            </a:r>
          </a:p>
          <a:p>
            <a:pPr lvl="0"/>
            <a:r>
              <a:rPr lang="ru-RU" sz="2900" dirty="0" smtClean="0"/>
              <a:t>карточки ответа (доски с эффектом стирания)</a:t>
            </a:r>
          </a:p>
          <a:p>
            <a:pPr lvl="0"/>
            <a:r>
              <a:rPr lang="ru-RU" sz="2900" dirty="0" smtClean="0"/>
              <a:t>самостоятельный выбор деятельности из предложенных вариантов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54494"/>
          </a:xfrm>
        </p:spPr>
        <p:txBody>
          <a:bodyPr/>
          <a:lstStyle/>
          <a:p>
            <a:r>
              <a:rPr lang="ru-RU" b="1" dirty="0" smtClean="0"/>
              <a:t>Рекомендации для построения хороших взаимоотношений с ребенком с СДВГ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786454"/>
            <a:ext cx="7772400" cy="23334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Поведенческие особенности лиц с РАС: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9001156" cy="557216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200" dirty="0" smtClean="0"/>
              <a:t>Устойчивые дефициты в социальной коммуникации и социальном взаимодействии.</a:t>
            </a:r>
          </a:p>
          <a:p>
            <a:pPr lvl="0"/>
            <a:r>
              <a:rPr lang="ru-RU" sz="3200" dirty="0" smtClean="0"/>
              <a:t>Предпочтение одиночества.</a:t>
            </a:r>
          </a:p>
          <a:p>
            <a:pPr lvl="0"/>
            <a:r>
              <a:rPr lang="ru-RU" sz="3200" dirty="0" smtClean="0"/>
              <a:t>Задержка или полное отсутствие разговорной речи.</a:t>
            </a:r>
          </a:p>
          <a:p>
            <a:pPr lvl="0"/>
            <a:r>
              <a:rPr lang="ru-RU" sz="3200" dirty="0" smtClean="0"/>
              <a:t>Необычная мимика.</a:t>
            </a:r>
          </a:p>
          <a:p>
            <a:pPr lvl="0"/>
            <a:r>
              <a:rPr lang="ru-RU" sz="3200" dirty="0" smtClean="0"/>
              <a:t>Ограниченность, повторяемость в структуре поведения.</a:t>
            </a:r>
          </a:p>
          <a:p>
            <a:pPr lvl="0"/>
            <a:r>
              <a:rPr lang="ru-RU" sz="3200" dirty="0" smtClean="0"/>
              <a:t>Стереотипные и повторяющиеся моторные </a:t>
            </a:r>
            <a:r>
              <a:rPr lang="ru-RU" sz="3200" dirty="0" err="1" smtClean="0"/>
              <a:t>маневризмы</a:t>
            </a:r>
            <a:r>
              <a:rPr lang="ru-RU" sz="3200" dirty="0" smtClean="0"/>
              <a:t> (хлопки, размахивания, раскачивание, кручение на месте).</a:t>
            </a:r>
          </a:p>
          <a:p>
            <a:pPr lvl="0"/>
            <a:r>
              <a:rPr lang="ru-RU" sz="3200" dirty="0" err="1" smtClean="0"/>
              <a:t>Эхолалии</a:t>
            </a:r>
            <a:r>
              <a:rPr lang="ru-RU" sz="3200" dirty="0" smtClean="0"/>
              <a:t> (повторяющие вокализации, слова, фразы, не направленные на партнера).</a:t>
            </a:r>
          </a:p>
          <a:p>
            <a:pPr lvl="0"/>
            <a:r>
              <a:rPr lang="ru-RU" sz="3200" dirty="0" smtClean="0"/>
              <a:t>Повышенное внимание к частям предметов или нефункциональным элементам игрушек.</a:t>
            </a:r>
          </a:p>
          <a:p>
            <a:pPr lvl="0"/>
            <a:r>
              <a:rPr lang="ru-RU" sz="3200" dirty="0" smtClean="0"/>
              <a:t>Сильная привязанность к предметам.</a:t>
            </a:r>
          </a:p>
          <a:p>
            <a:pPr lvl="0"/>
            <a:r>
              <a:rPr lang="ru-RU" sz="3200" dirty="0" smtClean="0"/>
              <a:t>Трудности с переключением внимания.</a:t>
            </a:r>
          </a:p>
          <a:p>
            <a:pPr lvl="0"/>
            <a:r>
              <a:rPr lang="ru-RU" sz="3200" dirty="0" smtClean="0"/>
              <a:t>Необычный интерес к сенсорным аспектам окружающей среды: обнюхивание, тактильное обследование, зачарованность светом или движением.</a:t>
            </a:r>
          </a:p>
          <a:p>
            <a:pPr lvl="0"/>
            <a:r>
              <a:rPr lang="ru-RU" sz="3200" dirty="0" smtClean="0"/>
              <a:t>Неадекватная реакция на боль или громкий звук.</a:t>
            </a:r>
          </a:p>
          <a:p>
            <a:pPr lvl="0"/>
            <a:r>
              <a:rPr lang="ru-RU" sz="3200" dirty="0" smtClean="0"/>
              <a:t>Ограниченная сфера занятий и интересов.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</TotalTime>
  <Words>597</Words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Создание специальных условий для детей с синдромом дефицита внимания с гиперактивностью (СДВГ), расстройством аутистического спектра (РАС) в учреждениях дошкольного образования</vt:lpstr>
      <vt:lpstr>Понятия</vt:lpstr>
      <vt:lpstr>Функции лобной коры (исполнительные функции)</vt:lpstr>
      <vt:lpstr>Средовые ресурсы обучения и воспитания детей с синдромом дефицита внимания с гиперактивностью</vt:lpstr>
      <vt:lpstr>Слайд 5</vt:lpstr>
      <vt:lpstr>Устный выговор как действенное средство влияния на ребенка с СДВГ</vt:lpstr>
      <vt:lpstr>Эффективность предъявлений требований</vt:lpstr>
      <vt:lpstr>Рекомендации для построения хороших взаимоотношений с ребенком с СДВГ</vt:lpstr>
      <vt:lpstr>Поведенческие особенности лиц с РАС: </vt:lpstr>
      <vt:lpstr>Средовые ресурсы обучения и воспитания детей с расстройствами аутического спектра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специальных условий для детей с синдромом дефицита внимания с гиперактивностью (СДВГ), расстройством аутистического спектра (РАС) в учреждениях дошкольного образования</dc:title>
  <cp:lastModifiedBy>PankovaGrom</cp:lastModifiedBy>
  <cp:revision>4</cp:revision>
  <dcterms:modified xsi:type="dcterms:W3CDTF">2020-01-24T06:51:20Z</dcterms:modified>
</cp:coreProperties>
</file>