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7"/>
  </p:notesMasterIdLst>
  <p:sldIdLst>
    <p:sldId id="278" r:id="rId2"/>
    <p:sldId id="313" r:id="rId3"/>
    <p:sldId id="308" r:id="rId4"/>
    <p:sldId id="311" r:id="rId5"/>
    <p:sldId id="314" r:id="rId6"/>
    <p:sldId id="318" r:id="rId7"/>
    <p:sldId id="331" r:id="rId8"/>
    <p:sldId id="320" r:id="rId9"/>
    <p:sldId id="315" r:id="rId10"/>
    <p:sldId id="328" r:id="rId11"/>
    <p:sldId id="332" r:id="rId12"/>
    <p:sldId id="330" r:id="rId13"/>
    <p:sldId id="326" r:id="rId14"/>
    <p:sldId id="323" r:id="rId15"/>
    <p:sldId id="28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5C7090-93DD-4856-801A-673AD680B54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879F542-C393-47B1-98F1-5E0C4720832C}">
      <dgm:prSet phldrT="[Текст]"/>
      <dgm:spPr/>
      <dgm:t>
        <a:bodyPr/>
        <a:lstStyle/>
        <a:p>
          <a:r>
            <a:rPr lang="ru-RU" dirty="0" smtClean="0"/>
            <a:t>Интегрированное обучение и воспитание</a:t>
          </a:r>
          <a:endParaRPr lang="ru-RU" dirty="0"/>
        </a:p>
      </dgm:t>
    </dgm:pt>
    <dgm:pt modelId="{873C5BDF-C070-4576-9E40-E79CC2A11F7A}" type="parTrans" cxnId="{F5102C8E-E298-4598-A5F9-4E344A263C64}">
      <dgm:prSet/>
      <dgm:spPr/>
      <dgm:t>
        <a:bodyPr/>
        <a:lstStyle/>
        <a:p>
          <a:endParaRPr lang="ru-RU"/>
        </a:p>
      </dgm:t>
    </dgm:pt>
    <dgm:pt modelId="{0EE189AF-85BC-4B68-A2B9-EAED8BE40F4B}" type="sibTrans" cxnId="{F5102C8E-E298-4598-A5F9-4E344A263C64}">
      <dgm:prSet/>
      <dgm:spPr/>
      <dgm:t>
        <a:bodyPr/>
        <a:lstStyle/>
        <a:p>
          <a:endParaRPr lang="ru-RU"/>
        </a:p>
      </dgm:t>
    </dgm:pt>
    <dgm:pt modelId="{86DC5B6B-D077-4B7B-A9C1-15D1D4BDFE65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Специальные (группы) классы  - (группы) классы, в которых получают образование </a:t>
          </a:r>
          <a:r>
            <a:rPr lang="ru-RU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только 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лица с ОПФР(функционируют на базе учреждений образования общего типа)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65E76246-5FFC-4A91-81AB-ABD012EA3ED9}" type="parTrans" cxnId="{1F3EBFDA-84AA-4925-BC9C-1F8594606A7D}">
      <dgm:prSet/>
      <dgm:spPr>
        <a:ln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71A48A22-3412-45BE-89E9-6C8F20449243}" type="sibTrans" cxnId="{1F3EBFDA-84AA-4925-BC9C-1F8594606A7D}">
      <dgm:prSet/>
      <dgm:spPr/>
      <dgm:t>
        <a:bodyPr/>
        <a:lstStyle/>
        <a:p>
          <a:endParaRPr lang="ru-RU"/>
        </a:p>
      </dgm:t>
    </dgm:pt>
    <dgm:pt modelId="{EDCE17C9-0B09-427C-AD36-77E60795487B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Классы (группы) интегрированного обучения и воспитания - класс (группа), в которой получают образование лица с ОПФР и лица, не относящиеся к лицам с особенностями психофизического развития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C221F583-A5F8-4BA8-B287-5BFF0EA8BACF}" type="parTrans" cxnId="{C647D3DD-0D95-4E0F-91DC-C084A9903C3C}">
      <dgm:prSet/>
      <dgm:spPr>
        <a:ln>
          <a:solidFill>
            <a:schemeClr val="bg1">
              <a:lumMod val="95000"/>
              <a:lumOff val="5000"/>
            </a:schemeClr>
          </a:solidFill>
        </a:ln>
      </dgm:spPr>
      <dgm:t>
        <a:bodyPr/>
        <a:lstStyle/>
        <a:p>
          <a:endParaRPr lang="ru-RU"/>
        </a:p>
      </dgm:t>
    </dgm:pt>
    <dgm:pt modelId="{EABF970F-4A98-453B-8728-B7F58D6DB626}" type="sibTrans" cxnId="{C647D3DD-0D95-4E0F-91DC-C084A9903C3C}">
      <dgm:prSet/>
      <dgm:spPr/>
      <dgm:t>
        <a:bodyPr/>
        <a:lstStyle/>
        <a:p>
          <a:endParaRPr lang="ru-RU"/>
        </a:p>
      </dgm:t>
    </dgm:pt>
    <dgm:pt modelId="{F175DE59-7631-42E1-9347-61B8184A12D2}" type="pres">
      <dgm:prSet presAssocID="{CF5C7090-93DD-4856-801A-673AD680B54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DBEBB25-057B-401D-B899-E7EFEF2888C3}" type="pres">
      <dgm:prSet presAssocID="{6879F542-C393-47B1-98F1-5E0C4720832C}" presName="root" presStyleCnt="0"/>
      <dgm:spPr/>
    </dgm:pt>
    <dgm:pt modelId="{89C084F0-8014-4F38-A51D-929B93D99AA3}" type="pres">
      <dgm:prSet presAssocID="{6879F542-C393-47B1-98F1-5E0C4720832C}" presName="rootComposite" presStyleCnt="0"/>
      <dgm:spPr/>
    </dgm:pt>
    <dgm:pt modelId="{5886BF68-6378-450F-B764-AFD52C9A54C6}" type="pres">
      <dgm:prSet presAssocID="{6879F542-C393-47B1-98F1-5E0C4720832C}" presName="rootText" presStyleLbl="node1" presStyleIdx="0" presStyleCnt="1" custScaleX="274163" custScaleY="164636" custLinFactY="-473" custLinFactNeighborX="9450" custLinFactNeighborY="-100000"/>
      <dgm:spPr/>
      <dgm:t>
        <a:bodyPr/>
        <a:lstStyle/>
        <a:p>
          <a:endParaRPr lang="ru-RU"/>
        </a:p>
      </dgm:t>
    </dgm:pt>
    <dgm:pt modelId="{D93E48EC-A4C6-4F34-8AA2-FEA28B294B3A}" type="pres">
      <dgm:prSet presAssocID="{6879F542-C393-47B1-98F1-5E0C4720832C}" presName="rootConnector" presStyleLbl="node1" presStyleIdx="0" presStyleCnt="1"/>
      <dgm:spPr/>
      <dgm:t>
        <a:bodyPr/>
        <a:lstStyle/>
        <a:p>
          <a:endParaRPr lang="ru-RU"/>
        </a:p>
      </dgm:t>
    </dgm:pt>
    <dgm:pt modelId="{04F97B1A-7766-42FD-8725-45D6BD8FA8FA}" type="pres">
      <dgm:prSet presAssocID="{6879F542-C393-47B1-98F1-5E0C4720832C}" presName="childShape" presStyleCnt="0"/>
      <dgm:spPr/>
    </dgm:pt>
    <dgm:pt modelId="{3382BF43-D151-4CD8-9CCB-36AA9299869D}" type="pres">
      <dgm:prSet presAssocID="{65E76246-5FFC-4A91-81AB-ABD012EA3ED9}" presName="Name13" presStyleLbl="parChTrans1D2" presStyleIdx="0" presStyleCnt="2"/>
      <dgm:spPr/>
      <dgm:t>
        <a:bodyPr/>
        <a:lstStyle/>
        <a:p>
          <a:endParaRPr lang="ru-RU"/>
        </a:p>
      </dgm:t>
    </dgm:pt>
    <dgm:pt modelId="{15476394-A75E-4D89-81E3-8E0A1D81322D}" type="pres">
      <dgm:prSet presAssocID="{86DC5B6B-D077-4B7B-A9C1-15D1D4BDFE65}" presName="childText" presStyleLbl="bgAcc1" presStyleIdx="0" presStyleCnt="2" custScaleX="373314" custScaleY="265663" custLinFactNeighborX="18217" custLinFactNeighborY="-130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FD1F71-6BBB-401B-8522-D846CD03C0E0}" type="pres">
      <dgm:prSet presAssocID="{C221F583-A5F8-4BA8-B287-5BFF0EA8BACF}" presName="Name13" presStyleLbl="parChTrans1D2" presStyleIdx="1" presStyleCnt="2"/>
      <dgm:spPr/>
      <dgm:t>
        <a:bodyPr/>
        <a:lstStyle/>
        <a:p>
          <a:endParaRPr lang="ru-RU"/>
        </a:p>
      </dgm:t>
    </dgm:pt>
    <dgm:pt modelId="{200794F7-229B-4606-98EE-A384A8C4E235}" type="pres">
      <dgm:prSet presAssocID="{EDCE17C9-0B09-427C-AD36-77E60795487B}" presName="childText" presStyleLbl="bgAcc1" presStyleIdx="1" presStyleCnt="2" custScaleX="380980" custScaleY="444793" custLinFactNeighborX="-2485" custLinFactNeighborY="-199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328CD0-81F4-4161-8AA4-7F82C0C8D670}" type="presOf" srcId="{6879F542-C393-47B1-98F1-5E0C4720832C}" destId="{5886BF68-6378-450F-B764-AFD52C9A54C6}" srcOrd="0" destOrd="0" presId="urn:microsoft.com/office/officeart/2005/8/layout/hierarchy3"/>
    <dgm:cxn modelId="{1F3EBFDA-84AA-4925-BC9C-1F8594606A7D}" srcId="{6879F542-C393-47B1-98F1-5E0C4720832C}" destId="{86DC5B6B-D077-4B7B-A9C1-15D1D4BDFE65}" srcOrd="0" destOrd="0" parTransId="{65E76246-5FFC-4A91-81AB-ABD012EA3ED9}" sibTransId="{71A48A22-3412-45BE-89E9-6C8F20449243}"/>
    <dgm:cxn modelId="{D723BDF0-84D6-4420-9557-C7DBBF4FDB5E}" type="presOf" srcId="{C221F583-A5F8-4BA8-B287-5BFF0EA8BACF}" destId="{B2FD1F71-6BBB-401B-8522-D846CD03C0E0}" srcOrd="0" destOrd="0" presId="urn:microsoft.com/office/officeart/2005/8/layout/hierarchy3"/>
    <dgm:cxn modelId="{3337CE2D-24D0-4A88-A530-F37C94DBCACF}" type="presOf" srcId="{6879F542-C393-47B1-98F1-5E0C4720832C}" destId="{D93E48EC-A4C6-4F34-8AA2-FEA28B294B3A}" srcOrd="1" destOrd="0" presId="urn:microsoft.com/office/officeart/2005/8/layout/hierarchy3"/>
    <dgm:cxn modelId="{C6E9D83A-AA45-4A36-8747-69C0F6428FBE}" type="presOf" srcId="{65E76246-5FFC-4A91-81AB-ABD012EA3ED9}" destId="{3382BF43-D151-4CD8-9CCB-36AA9299869D}" srcOrd="0" destOrd="0" presId="urn:microsoft.com/office/officeart/2005/8/layout/hierarchy3"/>
    <dgm:cxn modelId="{C647D3DD-0D95-4E0F-91DC-C084A9903C3C}" srcId="{6879F542-C393-47B1-98F1-5E0C4720832C}" destId="{EDCE17C9-0B09-427C-AD36-77E60795487B}" srcOrd="1" destOrd="0" parTransId="{C221F583-A5F8-4BA8-B287-5BFF0EA8BACF}" sibTransId="{EABF970F-4A98-453B-8728-B7F58D6DB626}"/>
    <dgm:cxn modelId="{55375239-2058-47BE-8F73-C8CA37A73145}" type="presOf" srcId="{86DC5B6B-D077-4B7B-A9C1-15D1D4BDFE65}" destId="{15476394-A75E-4D89-81E3-8E0A1D81322D}" srcOrd="0" destOrd="0" presId="urn:microsoft.com/office/officeart/2005/8/layout/hierarchy3"/>
    <dgm:cxn modelId="{3B69A120-66A6-4EA3-B1A5-36D21BB4434A}" type="presOf" srcId="{EDCE17C9-0B09-427C-AD36-77E60795487B}" destId="{200794F7-229B-4606-98EE-A384A8C4E235}" srcOrd="0" destOrd="0" presId="urn:microsoft.com/office/officeart/2005/8/layout/hierarchy3"/>
    <dgm:cxn modelId="{CD1B1A5F-2C40-42B9-B99F-D68072084270}" type="presOf" srcId="{CF5C7090-93DD-4856-801A-673AD680B54A}" destId="{F175DE59-7631-42E1-9347-61B8184A12D2}" srcOrd="0" destOrd="0" presId="urn:microsoft.com/office/officeart/2005/8/layout/hierarchy3"/>
    <dgm:cxn modelId="{F5102C8E-E298-4598-A5F9-4E344A263C64}" srcId="{CF5C7090-93DD-4856-801A-673AD680B54A}" destId="{6879F542-C393-47B1-98F1-5E0C4720832C}" srcOrd="0" destOrd="0" parTransId="{873C5BDF-C070-4576-9E40-E79CC2A11F7A}" sibTransId="{0EE189AF-85BC-4B68-A2B9-EAED8BE40F4B}"/>
    <dgm:cxn modelId="{DD0629D6-E152-4E52-9F9F-31E9E12D13E2}" type="presParOf" srcId="{F175DE59-7631-42E1-9347-61B8184A12D2}" destId="{0DBEBB25-057B-401D-B899-E7EFEF2888C3}" srcOrd="0" destOrd="0" presId="urn:microsoft.com/office/officeart/2005/8/layout/hierarchy3"/>
    <dgm:cxn modelId="{65062233-1C1F-4295-BCE0-D8C3F41F048A}" type="presParOf" srcId="{0DBEBB25-057B-401D-B899-E7EFEF2888C3}" destId="{89C084F0-8014-4F38-A51D-929B93D99AA3}" srcOrd="0" destOrd="0" presId="urn:microsoft.com/office/officeart/2005/8/layout/hierarchy3"/>
    <dgm:cxn modelId="{F4FEA449-5895-4977-9502-744734F98AF1}" type="presParOf" srcId="{89C084F0-8014-4F38-A51D-929B93D99AA3}" destId="{5886BF68-6378-450F-B764-AFD52C9A54C6}" srcOrd="0" destOrd="0" presId="urn:microsoft.com/office/officeart/2005/8/layout/hierarchy3"/>
    <dgm:cxn modelId="{6E4C0213-9906-4BD3-B9BF-2927238B3C78}" type="presParOf" srcId="{89C084F0-8014-4F38-A51D-929B93D99AA3}" destId="{D93E48EC-A4C6-4F34-8AA2-FEA28B294B3A}" srcOrd="1" destOrd="0" presId="urn:microsoft.com/office/officeart/2005/8/layout/hierarchy3"/>
    <dgm:cxn modelId="{29F94225-E7DE-4330-B315-2682C3EFC456}" type="presParOf" srcId="{0DBEBB25-057B-401D-B899-E7EFEF2888C3}" destId="{04F97B1A-7766-42FD-8725-45D6BD8FA8FA}" srcOrd="1" destOrd="0" presId="urn:microsoft.com/office/officeart/2005/8/layout/hierarchy3"/>
    <dgm:cxn modelId="{36925BA1-1C9E-4553-A185-9DF1B4EFA108}" type="presParOf" srcId="{04F97B1A-7766-42FD-8725-45D6BD8FA8FA}" destId="{3382BF43-D151-4CD8-9CCB-36AA9299869D}" srcOrd="0" destOrd="0" presId="urn:microsoft.com/office/officeart/2005/8/layout/hierarchy3"/>
    <dgm:cxn modelId="{1A1ED45D-9B81-424E-9AAB-F197AB90CBA8}" type="presParOf" srcId="{04F97B1A-7766-42FD-8725-45D6BD8FA8FA}" destId="{15476394-A75E-4D89-81E3-8E0A1D81322D}" srcOrd="1" destOrd="0" presId="urn:microsoft.com/office/officeart/2005/8/layout/hierarchy3"/>
    <dgm:cxn modelId="{A564C743-2D39-4B6E-BA61-B8DF0171CDD6}" type="presParOf" srcId="{04F97B1A-7766-42FD-8725-45D6BD8FA8FA}" destId="{B2FD1F71-6BBB-401B-8522-D846CD03C0E0}" srcOrd="2" destOrd="0" presId="urn:microsoft.com/office/officeart/2005/8/layout/hierarchy3"/>
    <dgm:cxn modelId="{601B9B7B-3774-439E-A333-EA7CE69A3CE1}" type="presParOf" srcId="{04F97B1A-7766-42FD-8725-45D6BD8FA8FA}" destId="{200794F7-229B-4606-98EE-A384A8C4E235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5C7090-93DD-4856-801A-673AD680B54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879F542-C393-47B1-98F1-5E0C4720832C}">
      <dgm:prSet phldrT="[Текст]"/>
      <dgm:spPr/>
      <dgm:t>
        <a:bodyPr/>
        <a:lstStyle/>
        <a:p>
          <a:r>
            <a:rPr lang="ru-RU" dirty="0" smtClean="0"/>
            <a:t>Коррекционно-педагогическая помощь</a:t>
          </a:r>
          <a:endParaRPr lang="ru-RU" dirty="0"/>
        </a:p>
      </dgm:t>
    </dgm:pt>
    <dgm:pt modelId="{873C5BDF-C070-4576-9E40-E79CC2A11F7A}" type="parTrans" cxnId="{F5102C8E-E298-4598-A5F9-4E344A263C64}">
      <dgm:prSet/>
      <dgm:spPr/>
      <dgm:t>
        <a:bodyPr/>
        <a:lstStyle/>
        <a:p>
          <a:endParaRPr lang="ru-RU"/>
        </a:p>
      </dgm:t>
    </dgm:pt>
    <dgm:pt modelId="{0EE189AF-85BC-4B68-A2B9-EAED8BE40F4B}" type="sibTrans" cxnId="{F5102C8E-E298-4598-A5F9-4E344A263C64}">
      <dgm:prSet/>
      <dgm:spPr/>
      <dgm:t>
        <a:bodyPr/>
        <a:lstStyle/>
        <a:p>
          <a:endParaRPr lang="ru-RU"/>
        </a:p>
      </dgm:t>
    </dgm:pt>
    <dgm:pt modelId="{86DC5B6B-D077-4B7B-A9C1-15D1D4BDFE65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Пункты</a:t>
          </a:r>
          <a:r>
            <a:rPr lang="ru-RU" sz="2000" baseline="0" dirty="0" smtClean="0">
              <a:latin typeface="Times New Roman" pitchFamily="18" charset="0"/>
              <a:cs typeface="Times New Roman" pitchFamily="18" charset="0"/>
            </a:rPr>
            <a:t> коррекционно-педагогической помощи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65E76246-5FFC-4A91-81AB-ABD012EA3ED9}" type="parTrans" cxnId="{1F3EBFDA-84AA-4925-BC9C-1F8594606A7D}">
      <dgm:prSet/>
      <dgm:spPr>
        <a:ln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71A48A22-3412-45BE-89E9-6C8F20449243}" type="sibTrans" cxnId="{1F3EBFDA-84AA-4925-BC9C-1F8594606A7D}">
      <dgm:prSet/>
      <dgm:spPr/>
      <dgm:t>
        <a:bodyPr/>
        <a:lstStyle/>
        <a:p>
          <a:endParaRPr lang="ru-RU"/>
        </a:p>
      </dgm:t>
    </dgm:pt>
    <dgm:pt modelId="{EDCE17C9-0B09-427C-AD36-77E60795487B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В условиях интегрированного обучения и ЦКРОиР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C221F583-A5F8-4BA8-B287-5BFF0EA8BACF}" type="parTrans" cxnId="{C647D3DD-0D95-4E0F-91DC-C084A9903C3C}">
      <dgm:prSet/>
      <dgm:spPr>
        <a:ln>
          <a:solidFill>
            <a:schemeClr val="bg1">
              <a:lumMod val="95000"/>
              <a:lumOff val="5000"/>
            </a:schemeClr>
          </a:solidFill>
        </a:ln>
      </dgm:spPr>
      <dgm:t>
        <a:bodyPr/>
        <a:lstStyle/>
        <a:p>
          <a:endParaRPr lang="ru-RU"/>
        </a:p>
      </dgm:t>
    </dgm:pt>
    <dgm:pt modelId="{EABF970F-4A98-453B-8728-B7F58D6DB626}" type="sibTrans" cxnId="{C647D3DD-0D95-4E0F-91DC-C084A9903C3C}">
      <dgm:prSet/>
      <dgm:spPr/>
      <dgm:t>
        <a:bodyPr/>
        <a:lstStyle/>
        <a:p>
          <a:endParaRPr lang="ru-RU"/>
        </a:p>
      </dgm:t>
    </dgm:pt>
    <dgm:pt modelId="{F175DE59-7631-42E1-9347-61B8184A12D2}" type="pres">
      <dgm:prSet presAssocID="{CF5C7090-93DD-4856-801A-673AD680B54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DBEBB25-057B-401D-B899-E7EFEF2888C3}" type="pres">
      <dgm:prSet presAssocID="{6879F542-C393-47B1-98F1-5E0C4720832C}" presName="root" presStyleCnt="0"/>
      <dgm:spPr/>
    </dgm:pt>
    <dgm:pt modelId="{89C084F0-8014-4F38-A51D-929B93D99AA3}" type="pres">
      <dgm:prSet presAssocID="{6879F542-C393-47B1-98F1-5E0C4720832C}" presName="rootComposite" presStyleCnt="0"/>
      <dgm:spPr/>
    </dgm:pt>
    <dgm:pt modelId="{5886BF68-6378-450F-B764-AFD52C9A54C6}" type="pres">
      <dgm:prSet presAssocID="{6879F542-C393-47B1-98F1-5E0C4720832C}" presName="rootText" presStyleLbl="node1" presStyleIdx="0" presStyleCnt="1" custScaleX="274163" custScaleY="164636" custLinFactNeighborX="44" custLinFactNeighborY="-26144"/>
      <dgm:spPr/>
      <dgm:t>
        <a:bodyPr/>
        <a:lstStyle/>
        <a:p>
          <a:endParaRPr lang="ru-RU"/>
        </a:p>
      </dgm:t>
    </dgm:pt>
    <dgm:pt modelId="{D93E48EC-A4C6-4F34-8AA2-FEA28B294B3A}" type="pres">
      <dgm:prSet presAssocID="{6879F542-C393-47B1-98F1-5E0C4720832C}" presName="rootConnector" presStyleLbl="node1" presStyleIdx="0" presStyleCnt="1"/>
      <dgm:spPr/>
      <dgm:t>
        <a:bodyPr/>
        <a:lstStyle/>
        <a:p>
          <a:endParaRPr lang="ru-RU"/>
        </a:p>
      </dgm:t>
    </dgm:pt>
    <dgm:pt modelId="{04F97B1A-7766-42FD-8725-45D6BD8FA8FA}" type="pres">
      <dgm:prSet presAssocID="{6879F542-C393-47B1-98F1-5E0C4720832C}" presName="childShape" presStyleCnt="0"/>
      <dgm:spPr/>
    </dgm:pt>
    <dgm:pt modelId="{3382BF43-D151-4CD8-9CCB-36AA9299869D}" type="pres">
      <dgm:prSet presAssocID="{65E76246-5FFC-4A91-81AB-ABD012EA3ED9}" presName="Name13" presStyleLbl="parChTrans1D2" presStyleIdx="0" presStyleCnt="2"/>
      <dgm:spPr/>
      <dgm:t>
        <a:bodyPr/>
        <a:lstStyle/>
        <a:p>
          <a:endParaRPr lang="ru-RU"/>
        </a:p>
      </dgm:t>
    </dgm:pt>
    <dgm:pt modelId="{15476394-A75E-4D89-81E3-8E0A1D81322D}" type="pres">
      <dgm:prSet presAssocID="{86DC5B6B-D077-4B7B-A9C1-15D1D4BDFE65}" presName="childText" presStyleLbl="bgAcc1" presStyleIdx="0" presStyleCnt="2" custScaleX="303774" custScaleY="145268" custLinFactNeighborX="657" custLinFactNeighborY="-201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FD1F71-6BBB-401B-8522-D846CD03C0E0}" type="pres">
      <dgm:prSet presAssocID="{C221F583-A5F8-4BA8-B287-5BFF0EA8BACF}" presName="Name13" presStyleLbl="parChTrans1D2" presStyleIdx="1" presStyleCnt="2"/>
      <dgm:spPr/>
      <dgm:t>
        <a:bodyPr/>
        <a:lstStyle/>
        <a:p>
          <a:endParaRPr lang="ru-RU"/>
        </a:p>
      </dgm:t>
    </dgm:pt>
    <dgm:pt modelId="{200794F7-229B-4606-98EE-A384A8C4E235}" type="pres">
      <dgm:prSet presAssocID="{EDCE17C9-0B09-427C-AD36-77E60795487B}" presName="childText" presStyleLbl="bgAcc1" presStyleIdx="1" presStyleCnt="2" custScaleX="293913" custScaleY="196139" custLinFactNeighborX="-2485" custLinFactNeighborY="-199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E72DC6B-0B3B-4BF2-A97D-40705EE0B4ED}" type="presOf" srcId="{C221F583-A5F8-4BA8-B287-5BFF0EA8BACF}" destId="{B2FD1F71-6BBB-401B-8522-D846CD03C0E0}" srcOrd="0" destOrd="0" presId="urn:microsoft.com/office/officeart/2005/8/layout/hierarchy3"/>
    <dgm:cxn modelId="{1F3EBFDA-84AA-4925-BC9C-1F8594606A7D}" srcId="{6879F542-C393-47B1-98F1-5E0C4720832C}" destId="{86DC5B6B-D077-4B7B-A9C1-15D1D4BDFE65}" srcOrd="0" destOrd="0" parTransId="{65E76246-5FFC-4A91-81AB-ABD012EA3ED9}" sibTransId="{71A48A22-3412-45BE-89E9-6C8F20449243}"/>
    <dgm:cxn modelId="{EDEF78E3-DE9B-407E-8795-453B9BFFC9D4}" type="presOf" srcId="{65E76246-5FFC-4A91-81AB-ABD012EA3ED9}" destId="{3382BF43-D151-4CD8-9CCB-36AA9299869D}" srcOrd="0" destOrd="0" presId="urn:microsoft.com/office/officeart/2005/8/layout/hierarchy3"/>
    <dgm:cxn modelId="{BA28C4DF-3372-4B29-AA63-AAD12A55CA12}" type="presOf" srcId="{CF5C7090-93DD-4856-801A-673AD680B54A}" destId="{F175DE59-7631-42E1-9347-61B8184A12D2}" srcOrd="0" destOrd="0" presId="urn:microsoft.com/office/officeart/2005/8/layout/hierarchy3"/>
    <dgm:cxn modelId="{F41771BB-E181-44DB-A7A9-8C2E72E00D4C}" type="presOf" srcId="{6879F542-C393-47B1-98F1-5E0C4720832C}" destId="{5886BF68-6378-450F-B764-AFD52C9A54C6}" srcOrd="0" destOrd="0" presId="urn:microsoft.com/office/officeart/2005/8/layout/hierarchy3"/>
    <dgm:cxn modelId="{197559AE-2ABF-44EC-896D-067D5AB27BAE}" type="presOf" srcId="{86DC5B6B-D077-4B7B-A9C1-15D1D4BDFE65}" destId="{15476394-A75E-4D89-81E3-8E0A1D81322D}" srcOrd="0" destOrd="0" presId="urn:microsoft.com/office/officeart/2005/8/layout/hierarchy3"/>
    <dgm:cxn modelId="{C647D3DD-0D95-4E0F-91DC-C084A9903C3C}" srcId="{6879F542-C393-47B1-98F1-5E0C4720832C}" destId="{EDCE17C9-0B09-427C-AD36-77E60795487B}" srcOrd="1" destOrd="0" parTransId="{C221F583-A5F8-4BA8-B287-5BFF0EA8BACF}" sibTransId="{EABF970F-4A98-453B-8728-B7F58D6DB626}"/>
    <dgm:cxn modelId="{D77BC420-C3A3-4394-8412-4053D04C2A10}" type="presOf" srcId="{EDCE17C9-0B09-427C-AD36-77E60795487B}" destId="{200794F7-229B-4606-98EE-A384A8C4E235}" srcOrd="0" destOrd="0" presId="urn:microsoft.com/office/officeart/2005/8/layout/hierarchy3"/>
    <dgm:cxn modelId="{F5102C8E-E298-4598-A5F9-4E344A263C64}" srcId="{CF5C7090-93DD-4856-801A-673AD680B54A}" destId="{6879F542-C393-47B1-98F1-5E0C4720832C}" srcOrd="0" destOrd="0" parTransId="{873C5BDF-C070-4576-9E40-E79CC2A11F7A}" sibTransId="{0EE189AF-85BC-4B68-A2B9-EAED8BE40F4B}"/>
    <dgm:cxn modelId="{056A28AA-0A1A-4ED8-8F4A-E5E3A3618AC7}" type="presOf" srcId="{6879F542-C393-47B1-98F1-5E0C4720832C}" destId="{D93E48EC-A4C6-4F34-8AA2-FEA28B294B3A}" srcOrd="1" destOrd="0" presId="urn:microsoft.com/office/officeart/2005/8/layout/hierarchy3"/>
    <dgm:cxn modelId="{B8AC7349-AD64-4435-851A-C42E1DCB6EC4}" type="presParOf" srcId="{F175DE59-7631-42E1-9347-61B8184A12D2}" destId="{0DBEBB25-057B-401D-B899-E7EFEF2888C3}" srcOrd="0" destOrd="0" presId="urn:microsoft.com/office/officeart/2005/8/layout/hierarchy3"/>
    <dgm:cxn modelId="{ACDEB934-E60C-4D19-9BDD-C39C5A8AC7DF}" type="presParOf" srcId="{0DBEBB25-057B-401D-B899-E7EFEF2888C3}" destId="{89C084F0-8014-4F38-A51D-929B93D99AA3}" srcOrd="0" destOrd="0" presId="urn:microsoft.com/office/officeart/2005/8/layout/hierarchy3"/>
    <dgm:cxn modelId="{99D3E8BB-03CC-4EF1-8773-22847F33909E}" type="presParOf" srcId="{89C084F0-8014-4F38-A51D-929B93D99AA3}" destId="{5886BF68-6378-450F-B764-AFD52C9A54C6}" srcOrd="0" destOrd="0" presId="urn:microsoft.com/office/officeart/2005/8/layout/hierarchy3"/>
    <dgm:cxn modelId="{D531BEF9-A4BE-4864-B2CB-6B84D9792FBD}" type="presParOf" srcId="{89C084F0-8014-4F38-A51D-929B93D99AA3}" destId="{D93E48EC-A4C6-4F34-8AA2-FEA28B294B3A}" srcOrd="1" destOrd="0" presId="urn:microsoft.com/office/officeart/2005/8/layout/hierarchy3"/>
    <dgm:cxn modelId="{2A61C7EA-64DF-48D8-A9B8-9B8479ACE0FC}" type="presParOf" srcId="{0DBEBB25-057B-401D-B899-E7EFEF2888C3}" destId="{04F97B1A-7766-42FD-8725-45D6BD8FA8FA}" srcOrd="1" destOrd="0" presId="urn:microsoft.com/office/officeart/2005/8/layout/hierarchy3"/>
    <dgm:cxn modelId="{F314CF5E-9FE1-4B79-8AD3-E336DEEB5562}" type="presParOf" srcId="{04F97B1A-7766-42FD-8725-45D6BD8FA8FA}" destId="{3382BF43-D151-4CD8-9CCB-36AA9299869D}" srcOrd="0" destOrd="0" presId="urn:microsoft.com/office/officeart/2005/8/layout/hierarchy3"/>
    <dgm:cxn modelId="{B9732823-3763-4C15-B4F1-D114B2A19EB3}" type="presParOf" srcId="{04F97B1A-7766-42FD-8725-45D6BD8FA8FA}" destId="{15476394-A75E-4D89-81E3-8E0A1D81322D}" srcOrd="1" destOrd="0" presId="urn:microsoft.com/office/officeart/2005/8/layout/hierarchy3"/>
    <dgm:cxn modelId="{0BEDA1BE-B524-470C-8A4B-0C1CBBDCAA6D}" type="presParOf" srcId="{04F97B1A-7766-42FD-8725-45D6BD8FA8FA}" destId="{B2FD1F71-6BBB-401B-8522-D846CD03C0E0}" srcOrd="2" destOrd="0" presId="urn:microsoft.com/office/officeart/2005/8/layout/hierarchy3"/>
    <dgm:cxn modelId="{34D87750-614F-4803-A846-5EBCD1403F1A}" type="presParOf" srcId="{04F97B1A-7766-42FD-8725-45D6BD8FA8FA}" destId="{200794F7-229B-4606-98EE-A384A8C4E235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9A178F-7474-4C95-8DA3-FC6947DED6F5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F62CA70A-955F-4CA0-990E-A42CED452DBB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Руководитель учреждения образования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(его заместитель)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8EED711-9182-4BCF-8512-C5048D6A7AB1}" type="parTrans" cxnId="{B5A63545-9432-4F7A-AE95-F141B0621BC9}">
      <dgm:prSet/>
      <dgm:spPr/>
      <dgm:t>
        <a:bodyPr/>
        <a:lstStyle/>
        <a:p>
          <a:endParaRPr lang="ru-RU"/>
        </a:p>
      </dgm:t>
    </dgm:pt>
    <dgm:pt modelId="{17590BE7-2BA6-4604-AAF7-32260928A687}" type="sibTrans" cxnId="{B5A63545-9432-4F7A-AE95-F141B0621BC9}">
      <dgm:prSet/>
      <dgm:spPr/>
      <dgm:t>
        <a:bodyPr/>
        <a:lstStyle/>
        <a:p>
          <a:endParaRPr lang="ru-RU"/>
        </a:p>
      </dgm:t>
    </dgm:pt>
    <dgm:pt modelId="{93CA27F0-ABE4-4458-B93C-AD1234AF062F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Технический персонал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E8FC1D3-6A70-4EE4-A72B-CE511DB38718}" type="parTrans" cxnId="{EB07B9A3-07B6-4868-B873-DC3593BBA03C}">
      <dgm:prSet/>
      <dgm:spPr/>
      <dgm:t>
        <a:bodyPr/>
        <a:lstStyle/>
        <a:p>
          <a:endParaRPr lang="ru-RU"/>
        </a:p>
      </dgm:t>
    </dgm:pt>
    <dgm:pt modelId="{1847267F-D4B7-485F-A38B-90F3DFF6BD9F}" type="sibTrans" cxnId="{EB07B9A3-07B6-4868-B873-DC3593BBA03C}">
      <dgm:prSet/>
      <dgm:spPr/>
      <dgm:t>
        <a:bodyPr/>
        <a:lstStyle/>
        <a:p>
          <a:endParaRPr lang="ru-RU"/>
        </a:p>
      </dgm:t>
    </dgm:pt>
    <dgm:pt modelId="{5B57CE1C-7D56-4438-96F2-8DEB5DFC4760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Родители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1D29656-4902-451F-835E-83266A6FDCA5}" type="parTrans" cxnId="{8B23D108-F827-4CD4-A3F8-F9C15249C56D}">
      <dgm:prSet/>
      <dgm:spPr/>
      <dgm:t>
        <a:bodyPr/>
        <a:lstStyle/>
        <a:p>
          <a:endParaRPr lang="ru-RU"/>
        </a:p>
      </dgm:t>
    </dgm:pt>
    <dgm:pt modelId="{77694437-CA6D-4863-A841-97B0F47135F0}" type="sibTrans" cxnId="{8B23D108-F827-4CD4-A3F8-F9C15249C56D}">
      <dgm:prSet/>
      <dgm:spPr/>
      <dgm:t>
        <a:bodyPr/>
        <a:lstStyle/>
        <a:p>
          <a:endParaRPr lang="ru-RU"/>
        </a:p>
      </dgm:t>
    </dgm:pt>
    <dgm:pt modelId="{CB5E249B-8CB5-47A5-B342-32CC64B9C79F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Педагоги </a:t>
          </a:r>
        </a:p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(учителя, воспитатели, </a:t>
          </a:r>
        </a:p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помощники воспитателей)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A2B83262-CCB1-4FF2-8896-9DAB0E83530E}" type="parTrans" cxnId="{8E54D21F-E64C-427D-AD41-702441B826DA}">
      <dgm:prSet/>
      <dgm:spPr/>
      <dgm:t>
        <a:bodyPr/>
        <a:lstStyle/>
        <a:p>
          <a:endParaRPr lang="ru-RU"/>
        </a:p>
      </dgm:t>
    </dgm:pt>
    <dgm:pt modelId="{05256B3A-B49B-4C1F-9A2F-C803CBE1D79B}" type="sibTrans" cxnId="{8E54D21F-E64C-427D-AD41-702441B826DA}">
      <dgm:prSet/>
      <dgm:spPr/>
      <dgm:t>
        <a:bodyPr/>
        <a:lstStyle/>
        <a:p>
          <a:endParaRPr lang="ru-RU"/>
        </a:p>
      </dgm:t>
    </dgm:pt>
    <dgm:pt modelId="{B5B7ED38-15EE-4E2B-99C3-F377442C2541}" type="pres">
      <dgm:prSet presAssocID="{C59A178F-7474-4C95-8DA3-FC6947DED6F5}" presName="compositeShape" presStyleCnt="0">
        <dgm:presLayoutVars>
          <dgm:dir/>
          <dgm:resizeHandles/>
        </dgm:presLayoutVars>
      </dgm:prSet>
      <dgm:spPr/>
    </dgm:pt>
    <dgm:pt modelId="{5C22EC85-4094-44A9-9055-61BC70823DEA}" type="pres">
      <dgm:prSet presAssocID="{C59A178F-7474-4C95-8DA3-FC6947DED6F5}" presName="pyramid" presStyleLbl="node1" presStyleIdx="0" presStyleCnt="1" custScaleX="76770" custScaleY="95402"/>
      <dgm:spPr/>
    </dgm:pt>
    <dgm:pt modelId="{2F118905-1B24-4473-8490-E1CAE4C9490D}" type="pres">
      <dgm:prSet presAssocID="{C59A178F-7474-4C95-8DA3-FC6947DED6F5}" presName="theList" presStyleCnt="0"/>
      <dgm:spPr/>
    </dgm:pt>
    <dgm:pt modelId="{78C50AEC-46A0-4C1E-B51B-A7D7250CE6F9}" type="pres">
      <dgm:prSet presAssocID="{F62CA70A-955F-4CA0-990E-A42CED452DBB}" presName="aNode" presStyleLbl="fgAcc1" presStyleIdx="0" presStyleCnt="4" custScaleX="1571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1BC7ED-89C7-4C11-83D9-68E29FB6D36C}" type="pres">
      <dgm:prSet presAssocID="{F62CA70A-955F-4CA0-990E-A42CED452DBB}" presName="aSpace" presStyleCnt="0"/>
      <dgm:spPr/>
    </dgm:pt>
    <dgm:pt modelId="{0E7AA18D-B91B-429C-9D0F-09D6E5D0879E}" type="pres">
      <dgm:prSet presAssocID="{CB5E249B-8CB5-47A5-B342-32CC64B9C79F}" presName="aNode" presStyleLbl="fgAcc1" presStyleIdx="1" presStyleCnt="4" custScaleX="1428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7756E0-517A-4C79-BDA8-F6E0A951EEEA}" type="pres">
      <dgm:prSet presAssocID="{CB5E249B-8CB5-47A5-B342-32CC64B9C79F}" presName="aSpace" presStyleCnt="0"/>
      <dgm:spPr/>
    </dgm:pt>
    <dgm:pt modelId="{414032B3-8EAF-4F71-938F-0652BACA013B}" type="pres">
      <dgm:prSet presAssocID="{93CA27F0-ABE4-4458-B93C-AD1234AF062F}" presName="aNode" presStyleLbl="fgAcc1" presStyleIdx="2" presStyleCnt="4" custScaleX="1267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27DA3C-B772-4D65-BF23-65C72CA2EDBB}" type="pres">
      <dgm:prSet presAssocID="{93CA27F0-ABE4-4458-B93C-AD1234AF062F}" presName="aSpace" presStyleCnt="0"/>
      <dgm:spPr/>
    </dgm:pt>
    <dgm:pt modelId="{1BF2B782-BFB8-4AE8-B946-BF84C9DE0E8D}" type="pres">
      <dgm:prSet presAssocID="{5B57CE1C-7D56-4438-96F2-8DEB5DFC4760}" presName="aNode" presStyleLbl="fgAcc1" presStyleIdx="3" presStyleCnt="4" custScaleX="1017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98299A-3F8E-4F00-A92C-F9F6C2D0E946}" type="pres">
      <dgm:prSet presAssocID="{5B57CE1C-7D56-4438-96F2-8DEB5DFC4760}" presName="aSpace" presStyleCnt="0"/>
      <dgm:spPr/>
    </dgm:pt>
  </dgm:ptLst>
  <dgm:cxnLst>
    <dgm:cxn modelId="{F4BD1C34-A9B3-4461-AD07-C3ED03579A87}" type="presOf" srcId="{C59A178F-7474-4C95-8DA3-FC6947DED6F5}" destId="{B5B7ED38-15EE-4E2B-99C3-F377442C2541}" srcOrd="0" destOrd="0" presId="urn:microsoft.com/office/officeart/2005/8/layout/pyramid2"/>
    <dgm:cxn modelId="{8E54D21F-E64C-427D-AD41-702441B826DA}" srcId="{C59A178F-7474-4C95-8DA3-FC6947DED6F5}" destId="{CB5E249B-8CB5-47A5-B342-32CC64B9C79F}" srcOrd="1" destOrd="0" parTransId="{A2B83262-CCB1-4FF2-8896-9DAB0E83530E}" sibTransId="{05256B3A-B49B-4C1F-9A2F-C803CBE1D79B}"/>
    <dgm:cxn modelId="{B5A63545-9432-4F7A-AE95-F141B0621BC9}" srcId="{C59A178F-7474-4C95-8DA3-FC6947DED6F5}" destId="{F62CA70A-955F-4CA0-990E-A42CED452DBB}" srcOrd="0" destOrd="0" parTransId="{F8EED711-9182-4BCF-8512-C5048D6A7AB1}" sibTransId="{17590BE7-2BA6-4604-AAF7-32260928A687}"/>
    <dgm:cxn modelId="{88238AA2-498C-478F-89DA-72FAAA5940E1}" type="presOf" srcId="{F62CA70A-955F-4CA0-990E-A42CED452DBB}" destId="{78C50AEC-46A0-4C1E-B51B-A7D7250CE6F9}" srcOrd="0" destOrd="0" presId="urn:microsoft.com/office/officeart/2005/8/layout/pyramid2"/>
    <dgm:cxn modelId="{8B23D108-F827-4CD4-A3F8-F9C15249C56D}" srcId="{C59A178F-7474-4C95-8DA3-FC6947DED6F5}" destId="{5B57CE1C-7D56-4438-96F2-8DEB5DFC4760}" srcOrd="3" destOrd="0" parTransId="{F1D29656-4902-451F-835E-83266A6FDCA5}" sibTransId="{77694437-CA6D-4863-A841-97B0F47135F0}"/>
    <dgm:cxn modelId="{3027483A-8968-4A09-AC91-EC243A2018AD}" type="presOf" srcId="{CB5E249B-8CB5-47A5-B342-32CC64B9C79F}" destId="{0E7AA18D-B91B-429C-9D0F-09D6E5D0879E}" srcOrd="0" destOrd="0" presId="urn:microsoft.com/office/officeart/2005/8/layout/pyramid2"/>
    <dgm:cxn modelId="{0C995C82-7130-46B6-AF19-69F8E98204DD}" type="presOf" srcId="{93CA27F0-ABE4-4458-B93C-AD1234AF062F}" destId="{414032B3-8EAF-4F71-938F-0652BACA013B}" srcOrd="0" destOrd="0" presId="urn:microsoft.com/office/officeart/2005/8/layout/pyramid2"/>
    <dgm:cxn modelId="{9C0C4CB6-BCD5-4975-9A9F-976D3D2111E4}" type="presOf" srcId="{5B57CE1C-7D56-4438-96F2-8DEB5DFC4760}" destId="{1BF2B782-BFB8-4AE8-B946-BF84C9DE0E8D}" srcOrd="0" destOrd="0" presId="urn:microsoft.com/office/officeart/2005/8/layout/pyramid2"/>
    <dgm:cxn modelId="{EB07B9A3-07B6-4868-B873-DC3593BBA03C}" srcId="{C59A178F-7474-4C95-8DA3-FC6947DED6F5}" destId="{93CA27F0-ABE4-4458-B93C-AD1234AF062F}" srcOrd="2" destOrd="0" parTransId="{AE8FC1D3-6A70-4EE4-A72B-CE511DB38718}" sibTransId="{1847267F-D4B7-485F-A38B-90F3DFF6BD9F}"/>
    <dgm:cxn modelId="{39BBF022-EC4D-4D98-96B8-5D34415C5FA2}" type="presParOf" srcId="{B5B7ED38-15EE-4E2B-99C3-F377442C2541}" destId="{5C22EC85-4094-44A9-9055-61BC70823DEA}" srcOrd="0" destOrd="0" presId="urn:microsoft.com/office/officeart/2005/8/layout/pyramid2"/>
    <dgm:cxn modelId="{193629C7-9102-4FA9-BF4E-62E41E39B843}" type="presParOf" srcId="{B5B7ED38-15EE-4E2B-99C3-F377442C2541}" destId="{2F118905-1B24-4473-8490-E1CAE4C9490D}" srcOrd="1" destOrd="0" presId="urn:microsoft.com/office/officeart/2005/8/layout/pyramid2"/>
    <dgm:cxn modelId="{623F1D12-0998-4333-B28C-DED375EC0868}" type="presParOf" srcId="{2F118905-1B24-4473-8490-E1CAE4C9490D}" destId="{78C50AEC-46A0-4C1E-B51B-A7D7250CE6F9}" srcOrd="0" destOrd="0" presId="urn:microsoft.com/office/officeart/2005/8/layout/pyramid2"/>
    <dgm:cxn modelId="{9256CBA0-FC82-4DB7-8612-6A09F00CB86F}" type="presParOf" srcId="{2F118905-1B24-4473-8490-E1CAE4C9490D}" destId="{D81BC7ED-89C7-4C11-83D9-68E29FB6D36C}" srcOrd="1" destOrd="0" presId="urn:microsoft.com/office/officeart/2005/8/layout/pyramid2"/>
    <dgm:cxn modelId="{C7A5FC8E-6C81-490B-9894-956C47ABF8D1}" type="presParOf" srcId="{2F118905-1B24-4473-8490-E1CAE4C9490D}" destId="{0E7AA18D-B91B-429C-9D0F-09D6E5D0879E}" srcOrd="2" destOrd="0" presId="urn:microsoft.com/office/officeart/2005/8/layout/pyramid2"/>
    <dgm:cxn modelId="{52A0DE19-0ED1-4E9A-A3B9-20D682E643C1}" type="presParOf" srcId="{2F118905-1B24-4473-8490-E1CAE4C9490D}" destId="{FC7756E0-517A-4C79-BDA8-F6E0A951EEEA}" srcOrd="3" destOrd="0" presId="urn:microsoft.com/office/officeart/2005/8/layout/pyramid2"/>
    <dgm:cxn modelId="{9F36C172-E7D6-4462-830D-11DB0328EF4B}" type="presParOf" srcId="{2F118905-1B24-4473-8490-E1CAE4C9490D}" destId="{414032B3-8EAF-4F71-938F-0652BACA013B}" srcOrd="4" destOrd="0" presId="urn:microsoft.com/office/officeart/2005/8/layout/pyramid2"/>
    <dgm:cxn modelId="{A4EBC388-1EA5-4E4E-8123-E2C34BED60AB}" type="presParOf" srcId="{2F118905-1B24-4473-8490-E1CAE4C9490D}" destId="{C027DA3C-B772-4D65-BF23-65C72CA2EDBB}" srcOrd="5" destOrd="0" presId="urn:microsoft.com/office/officeart/2005/8/layout/pyramid2"/>
    <dgm:cxn modelId="{0E16AF28-5ABA-4D05-89BC-CAE2EC9CCB64}" type="presParOf" srcId="{2F118905-1B24-4473-8490-E1CAE4C9490D}" destId="{1BF2B782-BFB8-4AE8-B946-BF84C9DE0E8D}" srcOrd="6" destOrd="0" presId="urn:microsoft.com/office/officeart/2005/8/layout/pyramid2"/>
    <dgm:cxn modelId="{1D4C9BC2-D065-4B10-BCF0-74D6E78D27E4}" type="presParOf" srcId="{2F118905-1B24-4473-8490-E1CAE4C9490D}" destId="{5A98299A-3F8E-4F00-A92C-F9F6C2D0E946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E21E18B-089D-4FB0-B3B6-98D80663720E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2003ED5-6B5A-4FB6-9DF1-F85D10A504F8}">
      <dgm:prSet phldrT="[Текст]"/>
      <dgm:spPr/>
      <dgm:t>
        <a:bodyPr/>
        <a:lstStyle/>
        <a:p>
          <a:r>
            <a:rPr lang="ru-RU" dirty="0" smtClean="0"/>
            <a:t>Цель - </a:t>
          </a:r>
          <a:r>
            <a:rPr lang="ru-RU" dirty="0" err="1" smtClean="0"/>
            <a:t>ЗУНы</a:t>
          </a:r>
          <a:endParaRPr lang="ru-RU" dirty="0"/>
        </a:p>
      </dgm:t>
    </dgm:pt>
    <dgm:pt modelId="{0E8B4209-EFB5-4ED2-9E2F-46514D16F921}" type="parTrans" cxnId="{A7A5C739-4B55-4AB2-B0E7-7AA97A67F569}">
      <dgm:prSet/>
      <dgm:spPr/>
      <dgm:t>
        <a:bodyPr/>
        <a:lstStyle/>
        <a:p>
          <a:endParaRPr lang="ru-RU"/>
        </a:p>
      </dgm:t>
    </dgm:pt>
    <dgm:pt modelId="{030F8DDE-4E14-499F-B1DF-D8B1413E4733}" type="sibTrans" cxnId="{A7A5C739-4B55-4AB2-B0E7-7AA97A67F569}">
      <dgm:prSet/>
      <dgm:spPr/>
      <dgm:t>
        <a:bodyPr/>
        <a:lstStyle/>
        <a:p>
          <a:endParaRPr lang="ru-RU"/>
        </a:p>
      </dgm:t>
    </dgm:pt>
    <dgm:pt modelId="{E5113C50-D893-4DA7-9565-D1A6E13081A1}">
      <dgm:prSet phldrT="[Текст]"/>
      <dgm:spPr/>
      <dgm:t>
        <a:bodyPr/>
        <a:lstStyle/>
        <a:p>
          <a:r>
            <a:rPr lang="ru-RU" dirty="0" smtClean="0"/>
            <a:t>Цель –развитие личности</a:t>
          </a:r>
          <a:endParaRPr lang="ru-RU" dirty="0"/>
        </a:p>
      </dgm:t>
    </dgm:pt>
    <dgm:pt modelId="{37B0B696-D134-407D-910A-B336CC27E53E}" type="parTrans" cxnId="{33C96B30-F21D-4116-B13B-2EDC4224E4D2}">
      <dgm:prSet/>
      <dgm:spPr/>
      <dgm:t>
        <a:bodyPr/>
        <a:lstStyle/>
        <a:p>
          <a:endParaRPr lang="ru-RU"/>
        </a:p>
      </dgm:t>
    </dgm:pt>
    <dgm:pt modelId="{EEB1BB40-AB51-4E6F-8868-3485B7737F35}" type="sibTrans" cxnId="{33C96B30-F21D-4116-B13B-2EDC4224E4D2}">
      <dgm:prSet/>
      <dgm:spPr/>
      <dgm:t>
        <a:bodyPr/>
        <a:lstStyle/>
        <a:p>
          <a:endParaRPr lang="ru-RU"/>
        </a:p>
      </dgm:t>
    </dgm:pt>
    <dgm:pt modelId="{1A7D0D93-C804-4780-9BBF-C8EBB262D05F}" type="pres">
      <dgm:prSet presAssocID="{FE21E18B-089D-4FB0-B3B6-98D80663720E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DFDD021-2B66-4634-9786-BD19ED11B885}" type="pres">
      <dgm:prSet presAssocID="{FE21E18B-089D-4FB0-B3B6-98D80663720E}" presName="divider" presStyleLbl="fgShp" presStyleIdx="0" presStyleCnt="1"/>
      <dgm:spPr/>
    </dgm:pt>
    <dgm:pt modelId="{BE500C05-F7F7-4DF8-BAA7-F98AFA2BA715}" type="pres">
      <dgm:prSet presAssocID="{D2003ED5-6B5A-4FB6-9DF1-F85D10A504F8}" presName="downArrow" presStyleLbl="node1" presStyleIdx="0" presStyleCnt="2"/>
      <dgm:spPr/>
    </dgm:pt>
    <dgm:pt modelId="{5CFC247F-885A-4432-9F4D-65969A568A7E}" type="pres">
      <dgm:prSet presAssocID="{D2003ED5-6B5A-4FB6-9DF1-F85D10A504F8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C34603-7E62-4932-919E-3C755D7748F4}" type="pres">
      <dgm:prSet presAssocID="{E5113C50-D893-4DA7-9565-D1A6E13081A1}" presName="upArrow" presStyleLbl="node1" presStyleIdx="1" presStyleCnt="2"/>
      <dgm:spPr/>
    </dgm:pt>
    <dgm:pt modelId="{6D39E1E2-6033-49BA-9656-DD825F630F31}" type="pres">
      <dgm:prSet presAssocID="{E5113C50-D893-4DA7-9565-D1A6E13081A1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7A5C739-4B55-4AB2-B0E7-7AA97A67F569}" srcId="{FE21E18B-089D-4FB0-B3B6-98D80663720E}" destId="{D2003ED5-6B5A-4FB6-9DF1-F85D10A504F8}" srcOrd="0" destOrd="0" parTransId="{0E8B4209-EFB5-4ED2-9E2F-46514D16F921}" sibTransId="{030F8DDE-4E14-499F-B1DF-D8B1413E4733}"/>
    <dgm:cxn modelId="{F60FD1A7-E22C-4129-BD53-78C1336D6FF8}" type="presOf" srcId="{FE21E18B-089D-4FB0-B3B6-98D80663720E}" destId="{1A7D0D93-C804-4780-9BBF-C8EBB262D05F}" srcOrd="0" destOrd="0" presId="urn:microsoft.com/office/officeart/2005/8/layout/arrow3"/>
    <dgm:cxn modelId="{33C96B30-F21D-4116-B13B-2EDC4224E4D2}" srcId="{FE21E18B-089D-4FB0-B3B6-98D80663720E}" destId="{E5113C50-D893-4DA7-9565-D1A6E13081A1}" srcOrd="1" destOrd="0" parTransId="{37B0B696-D134-407D-910A-B336CC27E53E}" sibTransId="{EEB1BB40-AB51-4E6F-8868-3485B7737F35}"/>
    <dgm:cxn modelId="{17E6FC11-5FB9-4412-94E4-E503C265ABDE}" type="presOf" srcId="{D2003ED5-6B5A-4FB6-9DF1-F85D10A504F8}" destId="{5CFC247F-885A-4432-9F4D-65969A568A7E}" srcOrd="0" destOrd="0" presId="urn:microsoft.com/office/officeart/2005/8/layout/arrow3"/>
    <dgm:cxn modelId="{B8FC4758-6015-4DB7-ABEE-AAE36229C98B}" type="presOf" srcId="{E5113C50-D893-4DA7-9565-D1A6E13081A1}" destId="{6D39E1E2-6033-49BA-9656-DD825F630F31}" srcOrd="0" destOrd="0" presId="urn:microsoft.com/office/officeart/2005/8/layout/arrow3"/>
    <dgm:cxn modelId="{8615904C-85EB-4B95-AAEC-FDABD7C65201}" type="presParOf" srcId="{1A7D0D93-C804-4780-9BBF-C8EBB262D05F}" destId="{3DFDD021-2B66-4634-9786-BD19ED11B885}" srcOrd="0" destOrd="0" presId="urn:microsoft.com/office/officeart/2005/8/layout/arrow3"/>
    <dgm:cxn modelId="{8A6ABD7A-9C71-411F-AC11-51321763FCD0}" type="presParOf" srcId="{1A7D0D93-C804-4780-9BBF-C8EBB262D05F}" destId="{BE500C05-F7F7-4DF8-BAA7-F98AFA2BA715}" srcOrd="1" destOrd="0" presId="urn:microsoft.com/office/officeart/2005/8/layout/arrow3"/>
    <dgm:cxn modelId="{7CB40991-4E26-47A5-B0F3-E0140D3902F9}" type="presParOf" srcId="{1A7D0D93-C804-4780-9BBF-C8EBB262D05F}" destId="{5CFC247F-885A-4432-9F4D-65969A568A7E}" srcOrd="2" destOrd="0" presId="urn:microsoft.com/office/officeart/2005/8/layout/arrow3"/>
    <dgm:cxn modelId="{294302D7-DFAA-4004-9BA5-FF7E7588E8DB}" type="presParOf" srcId="{1A7D0D93-C804-4780-9BBF-C8EBB262D05F}" destId="{4BC34603-7E62-4932-919E-3C755D7748F4}" srcOrd="3" destOrd="0" presId="urn:microsoft.com/office/officeart/2005/8/layout/arrow3"/>
    <dgm:cxn modelId="{1D568BB7-7596-4B42-9711-169DAA33431D}" type="presParOf" srcId="{1A7D0D93-C804-4780-9BBF-C8EBB262D05F}" destId="{6D39E1E2-6033-49BA-9656-DD825F630F31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886BF68-6378-450F-B764-AFD52C9A54C6}">
      <dsp:nvSpPr>
        <dsp:cNvPr id="0" name=""/>
        <dsp:cNvSpPr/>
      </dsp:nvSpPr>
      <dsp:spPr>
        <a:xfrm>
          <a:off x="113392" y="0"/>
          <a:ext cx="3236114" cy="971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Интегрированное обучение и воспитание</a:t>
          </a:r>
          <a:endParaRPr lang="ru-RU" sz="2400" kern="1200" dirty="0"/>
        </a:p>
      </dsp:txBody>
      <dsp:txXfrm>
        <a:off x="113392" y="0"/>
        <a:ext cx="3236114" cy="971650"/>
      </dsp:txXfrm>
    </dsp:sp>
    <dsp:sp modelId="{3382BF43-D151-4CD8-9CCB-36AA9299869D}">
      <dsp:nvSpPr>
        <dsp:cNvPr id="0" name=""/>
        <dsp:cNvSpPr/>
      </dsp:nvSpPr>
      <dsp:spPr>
        <a:xfrm>
          <a:off x="437003" y="971650"/>
          <a:ext cx="286304" cy="12707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0737"/>
              </a:lnTo>
              <a:lnTo>
                <a:pt x="286304" y="1270737"/>
              </a:lnTo>
            </a:path>
          </a:pathLst>
        </a:custGeom>
        <a:noFill/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476394-A75E-4D89-81E3-8E0A1D81322D}">
      <dsp:nvSpPr>
        <dsp:cNvPr id="0" name=""/>
        <dsp:cNvSpPr/>
      </dsp:nvSpPr>
      <dsp:spPr>
        <a:xfrm>
          <a:off x="723307" y="1458441"/>
          <a:ext cx="3525164" cy="15678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Специальные (группы) классы  - (группы) классы, в которых получают образование </a:t>
          </a:r>
          <a:r>
            <a:rPr lang="ru-RU" sz="18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только 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лица с ОПФР(функционируют на базе учреждений образования общего типа)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23307" y="1458441"/>
        <a:ext cx="3525164" cy="1567892"/>
      </dsp:txXfrm>
    </dsp:sp>
    <dsp:sp modelId="{B2FD1F71-6BBB-401B-8522-D846CD03C0E0}">
      <dsp:nvSpPr>
        <dsp:cNvPr id="0" name=""/>
        <dsp:cNvSpPr/>
      </dsp:nvSpPr>
      <dsp:spPr>
        <a:xfrm>
          <a:off x="437003" y="971650"/>
          <a:ext cx="188601" cy="34738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73841"/>
              </a:lnTo>
              <a:lnTo>
                <a:pt x="188601" y="3473841"/>
              </a:lnTo>
            </a:path>
          </a:pathLst>
        </a:custGeom>
        <a:noFill/>
        <a:ln w="15875" cap="flat" cmpd="sng" algn="ctr">
          <a:solidFill>
            <a:schemeClr val="bg1">
              <a:lumMod val="95000"/>
              <a:lumOff val="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0794F7-229B-4606-98EE-A384A8C4E235}">
      <dsp:nvSpPr>
        <dsp:cNvPr id="0" name=""/>
        <dsp:cNvSpPr/>
      </dsp:nvSpPr>
      <dsp:spPr>
        <a:xfrm>
          <a:off x="625605" y="3132949"/>
          <a:ext cx="3597553" cy="26250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Классы (группы) интегрированного обучения и воспитания - класс (группа), в которой получают образование лица с ОПФР и лица, не относящиеся к лицам с особенностями психофизического развития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25605" y="3132949"/>
        <a:ext cx="3597553" cy="262508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886BF68-6378-450F-B764-AFD52C9A54C6}">
      <dsp:nvSpPr>
        <dsp:cNvPr id="0" name=""/>
        <dsp:cNvSpPr/>
      </dsp:nvSpPr>
      <dsp:spPr>
        <a:xfrm>
          <a:off x="2284" y="1161584"/>
          <a:ext cx="3642328" cy="10936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Коррекционно-педагогическая помощь</a:t>
          </a:r>
          <a:endParaRPr lang="ru-RU" sz="2600" kern="1200" dirty="0"/>
        </a:p>
      </dsp:txBody>
      <dsp:txXfrm>
        <a:off x="2284" y="1161584"/>
        <a:ext cx="3642328" cy="1093616"/>
      </dsp:txXfrm>
    </dsp:sp>
    <dsp:sp modelId="{3382BF43-D151-4CD8-9CCB-36AA9299869D}">
      <dsp:nvSpPr>
        <dsp:cNvPr id="0" name=""/>
        <dsp:cNvSpPr/>
      </dsp:nvSpPr>
      <dsp:spPr>
        <a:xfrm>
          <a:off x="366517" y="2255200"/>
          <a:ext cx="365348" cy="6886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8601"/>
              </a:lnTo>
              <a:lnTo>
                <a:pt x="365348" y="688601"/>
              </a:lnTo>
            </a:path>
          </a:pathLst>
        </a:custGeom>
        <a:noFill/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476394-A75E-4D89-81E3-8E0A1D81322D}">
      <dsp:nvSpPr>
        <dsp:cNvPr id="0" name=""/>
        <dsp:cNvSpPr/>
      </dsp:nvSpPr>
      <dsp:spPr>
        <a:xfrm>
          <a:off x="731865" y="2461321"/>
          <a:ext cx="3228574" cy="9649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Пункты</a:t>
          </a:r>
          <a:r>
            <a:rPr lang="ru-RU" sz="2000" kern="1200" baseline="0" dirty="0" smtClean="0">
              <a:latin typeface="Times New Roman" pitchFamily="18" charset="0"/>
              <a:cs typeface="Times New Roman" pitchFamily="18" charset="0"/>
            </a:rPr>
            <a:t> коррекционно-педагогической помощи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31865" y="2461321"/>
        <a:ext cx="3228574" cy="964961"/>
      </dsp:txXfrm>
    </dsp:sp>
    <dsp:sp modelId="{B2FD1F71-6BBB-401B-8522-D846CD03C0E0}">
      <dsp:nvSpPr>
        <dsp:cNvPr id="0" name=""/>
        <dsp:cNvSpPr/>
      </dsp:nvSpPr>
      <dsp:spPr>
        <a:xfrm>
          <a:off x="366517" y="2255200"/>
          <a:ext cx="337237" cy="1989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9538"/>
              </a:lnTo>
              <a:lnTo>
                <a:pt x="337237" y="1989538"/>
              </a:lnTo>
            </a:path>
          </a:pathLst>
        </a:custGeom>
        <a:noFill/>
        <a:ln w="15875" cap="flat" cmpd="sng" algn="ctr">
          <a:solidFill>
            <a:schemeClr val="bg1">
              <a:lumMod val="95000"/>
              <a:lumOff val="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0794F7-229B-4606-98EE-A384A8C4E235}">
      <dsp:nvSpPr>
        <dsp:cNvPr id="0" name=""/>
        <dsp:cNvSpPr/>
      </dsp:nvSpPr>
      <dsp:spPr>
        <a:xfrm>
          <a:off x="703754" y="3593299"/>
          <a:ext cx="3123769" cy="13028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В условиях интегрированного обучения и ЦКРОиР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03754" y="3593299"/>
        <a:ext cx="3123769" cy="130287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22EC85-4094-44A9-9055-61BC70823DEA}">
      <dsp:nvSpPr>
        <dsp:cNvPr id="0" name=""/>
        <dsp:cNvSpPr/>
      </dsp:nvSpPr>
      <dsp:spPr>
        <a:xfrm>
          <a:off x="519617" y="132437"/>
          <a:ext cx="4422443" cy="5495765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C50AEC-46A0-4C1E-B51B-A7D7250CE6F9}">
      <dsp:nvSpPr>
        <dsp:cNvPr id="0" name=""/>
        <dsp:cNvSpPr/>
      </dsp:nvSpPr>
      <dsp:spPr>
        <a:xfrm>
          <a:off x="1660816" y="576626"/>
          <a:ext cx="5884462" cy="102386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Руководитель учреждения образования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(его заместитель)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60816" y="576626"/>
        <a:ext cx="5884462" cy="1023863"/>
      </dsp:txXfrm>
    </dsp:sp>
    <dsp:sp modelId="{0E7AA18D-B91B-429C-9D0F-09D6E5D0879E}">
      <dsp:nvSpPr>
        <dsp:cNvPr id="0" name=""/>
        <dsp:cNvSpPr/>
      </dsp:nvSpPr>
      <dsp:spPr>
        <a:xfrm>
          <a:off x="1929365" y="1728473"/>
          <a:ext cx="5347363" cy="102386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Педагоги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(учителя, воспитатели,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помощники воспитателей)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929365" y="1728473"/>
        <a:ext cx="5347363" cy="1023863"/>
      </dsp:txXfrm>
    </dsp:sp>
    <dsp:sp modelId="{414032B3-8EAF-4F71-938F-0652BACA013B}">
      <dsp:nvSpPr>
        <dsp:cNvPr id="0" name=""/>
        <dsp:cNvSpPr/>
      </dsp:nvSpPr>
      <dsp:spPr>
        <a:xfrm>
          <a:off x="2230285" y="2880320"/>
          <a:ext cx="4745523" cy="102386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Технический персонал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30285" y="2880320"/>
        <a:ext cx="4745523" cy="1023863"/>
      </dsp:txXfrm>
    </dsp:sp>
    <dsp:sp modelId="{1BF2B782-BFB8-4AE8-B946-BF84C9DE0E8D}">
      <dsp:nvSpPr>
        <dsp:cNvPr id="0" name=""/>
        <dsp:cNvSpPr/>
      </dsp:nvSpPr>
      <dsp:spPr>
        <a:xfrm>
          <a:off x="2697364" y="4032166"/>
          <a:ext cx="3811366" cy="102386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Родители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97364" y="4032166"/>
        <a:ext cx="3811366" cy="1023863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FDD021-2B66-4634-9786-BD19ED11B885}">
      <dsp:nvSpPr>
        <dsp:cNvPr id="0" name=""/>
        <dsp:cNvSpPr/>
      </dsp:nvSpPr>
      <dsp:spPr>
        <a:xfrm rot="21300000">
          <a:off x="12816" y="1622784"/>
          <a:ext cx="4150831" cy="475332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500C05-F7F7-4DF8-BAA7-F98AFA2BA715}">
      <dsp:nvSpPr>
        <dsp:cNvPr id="0" name=""/>
        <dsp:cNvSpPr/>
      </dsp:nvSpPr>
      <dsp:spPr>
        <a:xfrm>
          <a:off x="501175" y="186045"/>
          <a:ext cx="1252939" cy="1488360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FC247F-885A-4432-9F4D-65969A568A7E}">
      <dsp:nvSpPr>
        <dsp:cNvPr id="0" name=""/>
        <dsp:cNvSpPr/>
      </dsp:nvSpPr>
      <dsp:spPr>
        <a:xfrm>
          <a:off x="2213525" y="0"/>
          <a:ext cx="1336468" cy="15627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Цель - </a:t>
          </a:r>
          <a:r>
            <a:rPr lang="ru-RU" sz="2000" kern="1200" dirty="0" err="1" smtClean="0"/>
            <a:t>ЗУНы</a:t>
          </a:r>
          <a:endParaRPr lang="ru-RU" sz="2000" kern="1200" dirty="0"/>
        </a:p>
      </dsp:txBody>
      <dsp:txXfrm>
        <a:off x="2213525" y="0"/>
        <a:ext cx="1336468" cy="1562778"/>
      </dsp:txXfrm>
    </dsp:sp>
    <dsp:sp modelId="{4BC34603-7E62-4932-919E-3C755D7748F4}">
      <dsp:nvSpPr>
        <dsp:cNvPr id="0" name=""/>
        <dsp:cNvSpPr/>
      </dsp:nvSpPr>
      <dsp:spPr>
        <a:xfrm>
          <a:off x="2422349" y="2046496"/>
          <a:ext cx="1252939" cy="1488360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39E1E2-6033-49BA-9656-DD825F630F31}">
      <dsp:nvSpPr>
        <dsp:cNvPr id="0" name=""/>
        <dsp:cNvSpPr/>
      </dsp:nvSpPr>
      <dsp:spPr>
        <a:xfrm>
          <a:off x="626469" y="2158123"/>
          <a:ext cx="1336468" cy="15627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Цель –развитие личности</a:t>
          </a:r>
          <a:endParaRPr lang="ru-RU" sz="2000" kern="1200" dirty="0"/>
        </a:p>
      </dsp:txBody>
      <dsp:txXfrm>
        <a:off x="626469" y="2158123"/>
        <a:ext cx="1336468" cy="15627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71A5E-9357-4F02-AFE7-317C81FC07E7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3F310-93FA-4E73-9916-A6E55F11CD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39172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63F310-93FA-4E73-9916-A6E55F11CDEB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63F310-93FA-4E73-9916-A6E55F11CDE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ru-RU" altLang="ru-RU" smtClean="0">
              <a:cs typeface="Arial" pitchFamily="34" charset="0"/>
            </a:endParaRPr>
          </a:p>
        </p:txBody>
      </p:sp>
      <p:sp>
        <p:nvSpPr>
          <p:cNvPr id="604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582C2327-2CF0-4D3D-A240-2628A7C9185C}" type="slidenum">
              <a:rPr lang="ru-RU" altLang="ru-RU" smtClean="0">
                <a:latin typeface="Arial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DFF3A-9F91-40E6-AD5B-7BF0C4CC2389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8376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2130425"/>
            <a:ext cx="4608512" cy="2594719"/>
          </a:xfrm>
        </p:spPr>
        <p:txBody>
          <a:bodyPr>
            <a:noAutofit/>
          </a:bodyPr>
          <a:lstStyle/>
          <a:p>
            <a:pPr>
              <a:lnSpc>
                <a:spcPts val="3000"/>
              </a:lnSpc>
            </a:pPr>
            <a:r>
              <a:rPr lang="ru-RU" sz="3000" dirty="0" smtClean="0"/>
              <a:t/>
            </a:r>
            <a:br>
              <a:rPr lang="ru-RU" sz="3000" dirty="0" smtClean="0"/>
            </a:br>
            <a:r>
              <a:rPr lang="ru-RU" sz="3000" dirty="0" smtClean="0"/>
              <a:t>Организация обучения и воспитания детей с особенностями психофизического развития в современных условиях</a:t>
            </a:r>
            <a:endParaRPr lang="ru-RU" sz="3000" dirty="0"/>
          </a:p>
        </p:txBody>
      </p:sp>
      <p:sp>
        <p:nvSpPr>
          <p:cNvPr id="5" name="TextBox 4"/>
          <p:cNvSpPr txBox="1"/>
          <p:nvPr/>
        </p:nvSpPr>
        <p:spPr>
          <a:xfrm>
            <a:off x="1763688" y="5157192"/>
            <a:ext cx="69847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Курильчик Татьяна Михайловна.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Директор ГУО «Добрушский районный центр коррекционно-развивающего обучения и реабилитации»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960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ChangeArrowheads="1"/>
          </p:cNvSpPr>
          <p:nvPr/>
        </p:nvSpPr>
        <p:spPr bwMode="auto">
          <a:xfrm>
            <a:off x="2327275" y="430213"/>
            <a:ext cx="4160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>
                <a:cs typeface="Times New Roman" pitchFamily="18" charset="0"/>
              </a:rPr>
              <a:t>Различия интеграции и инклюзии</a:t>
            </a:r>
            <a:endParaRPr lang="ru-RU" altLang="ru-RU" sz="2000">
              <a:latin typeface="Calibri" pitchFamily="34" charset="0"/>
            </a:endParaRPr>
          </a:p>
        </p:txBody>
      </p:sp>
      <p:graphicFrame>
        <p:nvGraphicFramePr>
          <p:cNvPr id="95326" name="Group 94"/>
          <p:cNvGraphicFramePr>
            <a:graphicFrameLocks noGrp="1"/>
          </p:cNvGraphicFramePr>
          <p:nvPr/>
        </p:nvGraphicFramePr>
        <p:xfrm>
          <a:off x="684213" y="827088"/>
          <a:ext cx="7704137" cy="5567363"/>
        </p:xfrm>
        <a:graphic>
          <a:graphicData uri="http://schemas.openxmlformats.org/drawingml/2006/table">
            <a:tbl>
              <a:tblPr/>
              <a:tblGrid>
                <a:gridCol w="3800475"/>
                <a:gridCol w="3903662"/>
              </a:tblGrid>
              <a:tr h="8348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alt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Интегрированное обучение </a:t>
                      </a:r>
                      <a:endParaRPr kumimoji="0" lang="ru-RU" alt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alt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 воспитание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alt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Инклюзивное образование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33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Образовательная среда не всегда учитывает потребности каждого обучающегося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Образовательная среда создана с учетом потребностей каждого обучающегося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2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Ребенок приспосабливается к условиям обучения 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Учреждение приспосабливается к ребенку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48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Ребенок с особенностями часть учебных занятий проводит вне основной группы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Ребенок с особенностями вместе с группой на всех занятиях  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7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Воспитанник с ОПФР обучается по отдельным учебным программам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Учебная программа общая, но на её основе при необходимости составляется индивидуальная учебная программа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4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Педагоги не всегда профессионально подготовлены к работе с детьми с ОПФР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Педагоги готовы к работе с детьми с особенностями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2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Отношение: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я терплю рядом с собой Другого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Отношение: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я принимаю Другого</a:t>
                      </a:r>
                      <a:endParaRPr kumimoji="0" lang="ru-RU" alt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43680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5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425184" cy="5184576"/>
          </a:xfrm>
          <a:ln>
            <a:solidFill>
              <a:srgbClr val="FFFF00"/>
            </a:solidFill>
          </a:ln>
        </p:spPr>
        <p:txBody>
          <a:bodyPr>
            <a:normAutofit fontScale="90000"/>
          </a:bodyPr>
          <a:lstStyle/>
          <a:p>
            <a:r>
              <a:rPr lang="ru-RU" altLang="ru-RU" sz="2800" dirty="0" smtClean="0">
                <a:solidFill>
                  <a:schemeClr val="tx1"/>
                </a:solidFill>
              </a:rPr>
              <a:t/>
            </a:r>
            <a:br>
              <a:rPr lang="ru-RU" altLang="ru-RU" sz="2800" dirty="0" smtClean="0">
                <a:solidFill>
                  <a:schemeClr val="tx1"/>
                </a:solidFill>
              </a:rPr>
            </a:br>
            <a:r>
              <a:rPr lang="ru-RU" altLang="ru-RU" sz="2800" dirty="0" smtClean="0">
                <a:solidFill>
                  <a:schemeClr val="tx1"/>
                </a:solidFill>
              </a:rPr>
              <a:t/>
            </a:r>
            <a:br>
              <a:rPr lang="ru-RU" altLang="ru-RU" sz="2800" dirty="0" smtClean="0">
                <a:solidFill>
                  <a:schemeClr val="tx1"/>
                </a:solidFill>
              </a:rPr>
            </a:br>
            <a:r>
              <a:rPr lang="ru-RU" altLang="ru-RU" sz="2800" dirty="0" smtClean="0">
                <a:solidFill>
                  <a:schemeClr val="tx1"/>
                </a:solidFill>
              </a:rPr>
              <a:t/>
            </a:r>
            <a:br>
              <a:rPr lang="ru-RU" altLang="ru-RU" sz="2800" dirty="0" smtClean="0">
                <a:solidFill>
                  <a:schemeClr val="tx1"/>
                </a:solidFill>
              </a:rPr>
            </a:br>
            <a:r>
              <a:rPr lang="ru-RU" altLang="ru-RU" sz="2800" dirty="0" smtClean="0">
                <a:solidFill>
                  <a:schemeClr val="tx1"/>
                </a:solidFill>
              </a:rPr>
              <a:t/>
            </a:r>
            <a:br>
              <a:rPr lang="ru-RU" altLang="ru-RU" sz="2800" dirty="0" smtClean="0">
                <a:solidFill>
                  <a:schemeClr val="tx1"/>
                </a:solidFill>
              </a:rPr>
            </a:br>
            <a:r>
              <a:rPr lang="ru-RU" altLang="ru-RU" sz="2800" dirty="0" smtClean="0">
                <a:solidFill>
                  <a:schemeClr val="tx1"/>
                </a:solidFill>
              </a:rPr>
              <a:t/>
            </a:r>
            <a:br>
              <a:rPr lang="ru-RU" altLang="ru-RU" sz="2800" dirty="0" smtClean="0">
                <a:solidFill>
                  <a:schemeClr val="tx1"/>
                </a:solidFill>
              </a:rPr>
            </a:br>
            <a:r>
              <a:rPr lang="ru-RU" altLang="ru-RU" sz="2800" dirty="0" smtClean="0">
                <a:solidFill>
                  <a:schemeClr val="tx1"/>
                </a:solidFill>
              </a:rPr>
              <a:t/>
            </a:r>
            <a:br>
              <a:rPr lang="ru-RU" altLang="ru-RU" sz="2800" dirty="0" smtClean="0">
                <a:solidFill>
                  <a:schemeClr val="tx1"/>
                </a:solidFill>
              </a:rPr>
            </a:br>
            <a:r>
              <a:rPr lang="ru-RU" altLang="ru-RU" sz="2800" dirty="0" smtClean="0">
                <a:solidFill>
                  <a:schemeClr val="tx1"/>
                </a:solidFill>
              </a:rPr>
              <a:t/>
            </a:r>
            <a:br>
              <a:rPr lang="ru-RU" altLang="ru-RU" sz="2800" dirty="0" smtClean="0">
                <a:solidFill>
                  <a:schemeClr val="tx1"/>
                </a:solidFill>
              </a:rPr>
            </a:br>
            <a:r>
              <a:rPr lang="ru-RU" altLang="ru-RU" sz="2800" dirty="0" smtClean="0">
                <a:solidFill>
                  <a:schemeClr val="tx1"/>
                </a:solidFill>
              </a:rPr>
              <a:t/>
            </a:r>
            <a:br>
              <a:rPr lang="ru-RU" altLang="ru-RU" sz="2800" dirty="0" smtClean="0">
                <a:solidFill>
                  <a:schemeClr val="tx1"/>
                </a:solidFill>
              </a:rPr>
            </a:br>
            <a:r>
              <a:rPr lang="ru-RU" altLang="ru-RU" sz="2800" b="0" dirty="0" smtClean="0">
                <a:solidFill>
                  <a:schemeClr val="tx1"/>
                </a:solidFill>
              </a:rPr>
              <a:t/>
            </a:r>
            <a:br>
              <a:rPr lang="ru-RU" altLang="ru-RU" sz="2800" b="0" dirty="0" smtClean="0">
                <a:solidFill>
                  <a:schemeClr val="tx1"/>
                </a:solidFill>
              </a:rPr>
            </a:br>
            <a:r>
              <a:rPr lang="ru-RU" altLang="ru-RU" sz="2800" dirty="0" smtClean="0">
                <a:solidFill>
                  <a:srgbClr val="FFFF00"/>
                </a:solidFill>
                <a:cs typeface="Times New Roman" pitchFamily="18" charset="0"/>
              </a:rPr>
              <a:t>ПРОФЕССИОНАЛЬНЫЕ КОМПЕТЕНЦИИ ПЕДАГОГИЧЕСКОГО КОЛЛЕКТИВА </a:t>
            </a:r>
            <a:r>
              <a:rPr lang="ru-RU" altLang="ru-RU" sz="2800" dirty="0" smtClean="0">
                <a:solidFill>
                  <a:srgbClr val="FFFF00"/>
                </a:solidFill>
              </a:rPr>
              <a:t/>
            </a:r>
            <a:br>
              <a:rPr lang="ru-RU" altLang="ru-RU" sz="2800" dirty="0" smtClean="0">
                <a:solidFill>
                  <a:srgbClr val="FFFF00"/>
                </a:solidFill>
              </a:rPr>
            </a:br>
            <a:r>
              <a:rPr lang="ru-RU" altLang="ru-RU" sz="2800" dirty="0" smtClean="0">
                <a:solidFill>
                  <a:schemeClr val="tx1"/>
                </a:solidFill>
              </a:rPr>
              <a:t/>
            </a:r>
            <a:br>
              <a:rPr lang="ru-RU" altLang="ru-RU" sz="2800" dirty="0" smtClean="0">
                <a:solidFill>
                  <a:schemeClr val="tx1"/>
                </a:solidFill>
              </a:rPr>
            </a:br>
            <a:r>
              <a:rPr lang="ru-RU" altLang="ru-RU" sz="28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1.Академические педагогические компетенции.</a:t>
            </a:r>
            <a:br>
              <a:rPr lang="ru-RU" altLang="ru-RU" sz="28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</a:br>
            <a:r>
              <a:rPr lang="ru-RU" altLang="ru-RU" sz="28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/>
            </a:r>
            <a:br>
              <a:rPr lang="ru-RU" altLang="ru-RU" sz="28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</a:br>
            <a:r>
              <a:rPr lang="ru-RU" altLang="ru-RU" sz="28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2.Специальные профессиональные компетенции.</a:t>
            </a:r>
            <a:br>
              <a:rPr lang="ru-RU" altLang="ru-RU" sz="28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</a:br>
            <a:r>
              <a:rPr lang="ru-RU" altLang="ru-RU" sz="28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2.1.базовые:……..</a:t>
            </a:r>
            <a:br>
              <a:rPr lang="ru-RU" altLang="ru-RU" sz="28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</a:br>
            <a:r>
              <a:rPr lang="ru-RU" altLang="ru-RU" sz="28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2.2.ведущие:………</a:t>
            </a:r>
            <a:br>
              <a:rPr lang="ru-RU" altLang="ru-RU" sz="28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</a:br>
            <a:r>
              <a:rPr lang="ru-RU" altLang="ru-RU" sz="28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2.3.общие:……….</a:t>
            </a:r>
            <a:br>
              <a:rPr lang="ru-RU" altLang="ru-RU" sz="28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</a:br>
            <a:r>
              <a:rPr lang="ru-RU" altLang="ru-RU" sz="28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2.4.частные:…………</a:t>
            </a:r>
            <a:br>
              <a:rPr lang="ru-RU" altLang="ru-RU" sz="28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</a:br>
            <a:r>
              <a:rPr lang="ru-RU" altLang="ru-RU" sz="28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/>
            </a:r>
            <a:br>
              <a:rPr lang="ru-RU" altLang="ru-RU" sz="28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</a:br>
            <a:r>
              <a:rPr lang="ru-RU" altLang="ru-RU" sz="28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3.Социально-личностные компетенции.</a:t>
            </a:r>
            <a:br>
              <a:rPr lang="ru-RU" altLang="ru-RU" sz="28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</a:br>
            <a:endParaRPr lang="ru-RU" altLang="ru-RU" dirty="0" smtClean="0">
              <a:solidFill>
                <a:schemeClr val="tx1"/>
              </a:solidFill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176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25144"/>
            <a:ext cx="2520280" cy="1556792"/>
          </a:xfrm>
        </p:spPr>
        <p:txBody>
          <a:bodyPr>
            <a:noAutofit/>
          </a:bodyPr>
          <a:lstStyle/>
          <a:p>
            <a:pPr algn="ctr"/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10532672"/>
              </p:ext>
            </p:extLst>
          </p:nvPr>
        </p:nvGraphicFramePr>
        <p:xfrm>
          <a:off x="827584" y="260648"/>
          <a:ext cx="8064896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Овал 4"/>
          <p:cNvSpPr/>
          <p:nvPr/>
        </p:nvSpPr>
        <p:spPr>
          <a:xfrm>
            <a:off x="251520" y="4221088"/>
            <a:ext cx="2376264" cy="223224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</a:rPr>
              <a:t>РЕБЕНОК</a:t>
            </a:r>
            <a:endParaRPr lang="ru-RU" sz="24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677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922114"/>
          </a:xfrm>
        </p:spPr>
        <p:txBody>
          <a:bodyPr/>
          <a:lstStyle/>
          <a:p>
            <a:r>
              <a:rPr lang="ru-RU" dirty="0" smtClean="0"/>
              <a:t>Приоритеты в образовании детей с ОПФР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41145478"/>
              </p:ext>
            </p:extLst>
          </p:nvPr>
        </p:nvGraphicFramePr>
        <p:xfrm>
          <a:off x="467544" y="2132856"/>
          <a:ext cx="4176464" cy="3720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355976" y="2348880"/>
            <a:ext cx="44644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FFFF00"/>
                </a:solidFill>
              </a:rPr>
              <a:t>Коммуникативная направленность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FFFF00"/>
                </a:solidFill>
              </a:rPr>
              <a:t>Практическая направленность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FFFF00"/>
                </a:solidFill>
              </a:rPr>
              <a:t>Социализирующая направленность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667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dirty="0" smtClean="0"/>
              <a:t>Методические рекомендации……. </a:t>
            </a:r>
            <a:br>
              <a:rPr lang="ru-RU" dirty="0" smtClean="0"/>
            </a:br>
            <a:r>
              <a:rPr lang="ru-RU" dirty="0" smtClean="0"/>
              <a:t>от 16.08.2010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373216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«Администрация дошкольного учреждения создает условия, определяющие успешность интегрированного обучения и воспитания, определяет стратегию, цели и задачи развития дошкольного учреждения, планирует его работу. </a:t>
            </a:r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ТОЛЕРАНТНАЯ ЛИЧНАЯ ПОЗИЦИЯ РУКОВОДИТЕЛЯ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(заведующего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дошкольным учреждением, директора учебно-педагогического комплекса детский сад – школа),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его </a:t>
            </a:r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ПОЛОЖИТЕЛЬНОЕ ОТНОШЕНИЕ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 процессу совместного обучения воспитанников являются значимыми для поддержания атмосферы психологического комфорта и </a:t>
            </a:r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ПРИНЯТИЯ РАБОТНИКАМИ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дошкольного учреждения идеи интегрированного обучения и воспитания……….»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ъект 2"/>
          <p:cNvSpPr>
            <a:spLocks noGrp="1"/>
          </p:cNvSpPr>
          <p:nvPr>
            <p:ph idx="1"/>
          </p:nvPr>
        </p:nvSpPr>
        <p:spPr>
          <a:xfrm>
            <a:off x="3419475" y="549275"/>
            <a:ext cx="5267325" cy="5318125"/>
          </a:xfrm>
        </p:spPr>
        <p:txBody>
          <a:bodyPr>
            <a:normAutofit/>
          </a:bodyPr>
          <a:lstStyle/>
          <a:p>
            <a:r>
              <a:rPr lang="ru-RU" altLang="ru-RU" sz="3200" dirty="0" smtClean="0">
                <a:solidFill>
                  <a:srgbClr val="FFFF00"/>
                </a:solidFill>
              </a:rPr>
              <a:t>«Каждый ребенок, равно как и каждый взрослый, нуждается всего в трех элементах: </a:t>
            </a:r>
            <a:r>
              <a:rPr lang="ru-RU" altLang="ru-RU" sz="3200" b="1" u="sng" dirty="0" smtClean="0">
                <a:solidFill>
                  <a:srgbClr val="FFFF00"/>
                </a:solidFill>
              </a:rPr>
              <a:t>любви</a:t>
            </a:r>
            <a:r>
              <a:rPr lang="ru-RU" altLang="ru-RU" sz="3200" u="sng" dirty="0" smtClean="0">
                <a:solidFill>
                  <a:srgbClr val="FFFF00"/>
                </a:solidFill>
              </a:rPr>
              <a:t>, </a:t>
            </a:r>
            <a:r>
              <a:rPr lang="ru-RU" altLang="ru-RU" sz="3200" b="1" u="sng" dirty="0" smtClean="0">
                <a:solidFill>
                  <a:srgbClr val="FFFF00"/>
                </a:solidFill>
              </a:rPr>
              <a:t>принятии</a:t>
            </a:r>
            <a:r>
              <a:rPr lang="ru-RU" altLang="ru-RU" sz="3200" u="sng" dirty="0" smtClean="0">
                <a:solidFill>
                  <a:srgbClr val="FFFF00"/>
                </a:solidFill>
              </a:rPr>
              <a:t> таким, какой он есть, и </a:t>
            </a:r>
            <a:r>
              <a:rPr lang="ru-RU" altLang="ru-RU" sz="3200" b="1" u="sng" dirty="0" smtClean="0">
                <a:solidFill>
                  <a:srgbClr val="FFFF00"/>
                </a:solidFill>
              </a:rPr>
              <a:t>одобрении</a:t>
            </a:r>
            <a:r>
              <a:rPr lang="ru-RU" altLang="ru-RU" sz="3200" u="sng" dirty="0" smtClean="0">
                <a:solidFill>
                  <a:srgbClr val="FFFF00"/>
                </a:solidFill>
              </a:rPr>
              <a:t>. </a:t>
            </a:r>
            <a:r>
              <a:rPr lang="ru-RU" altLang="ru-RU" sz="3200" dirty="0" smtClean="0">
                <a:solidFill>
                  <a:srgbClr val="FFFF00"/>
                </a:solidFill>
              </a:rPr>
              <a:t>Если у ребенка есть эти основы жизни, то, независимо от уровня </a:t>
            </a:r>
            <a:r>
              <a:rPr lang="en-US" altLang="ru-RU" sz="3200" dirty="0" smtClean="0">
                <a:solidFill>
                  <a:srgbClr val="FFFF00"/>
                </a:solidFill>
              </a:rPr>
              <a:t>IQ</a:t>
            </a:r>
            <a:r>
              <a:rPr lang="ru-RU" altLang="ru-RU" sz="3200" dirty="0" smtClean="0">
                <a:solidFill>
                  <a:srgbClr val="FFFF00"/>
                </a:solidFill>
              </a:rPr>
              <a:t>, у него все будет отлично»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08425" y="5894388"/>
            <a:ext cx="4911725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eaLnBrk="0" hangingPunct="0">
              <a:defRPr/>
            </a:pPr>
            <a:r>
              <a:rPr lang="ru-RU" sz="4000" kern="0" dirty="0">
                <a:solidFill>
                  <a:srgbClr val="FFFF00"/>
                </a:solidFill>
                <a:latin typeface="Arial"/>
                <a:cs typeface="Arial"/>
              </a:rPr>
              <a:t>Лео </a:t>
            </a:r>
            <a:r>
              <a:rPr lang="ru-RU" sz="4000" kern="0" dirty="0" err="1">
                <a:solidFill>
                  <a:srgbClr val="FFFF00"/>
                </a:solidFill>
                <a:latin typeface="Arial"/>
                <a:cs typeface="Arial"/>
              </a:rPr>
              <a:t>Каннер</a:t>
            </a:r>
            <a:endParaRPr lang="ru-RU" sz="4000" kern="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pic>
        <p:nvPicPr>
          <p:cNvPr id="25604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750" y="1341438"/>
            <a:ext cx="2879725" cy="407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17515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89874460"/>
              </p:ext>
            </p:extLst>
          </p:nvPr>
        </p:nvGraphicFramePr>
        <p:xfrm>
          <a:off x="4572000" y="332656"/>
          <a:ext cx="4248472" cy="6292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89874460"/>
              </p:ext>
            </p:extLst>
          </p:nvPr>
        </p:nvGraphicFramePr>
        <p:xfrm>
          <a:off x="251520" y="188640"/>
          <a:ext cx="3960440" cy="6364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xmlns="" val="353696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1043608" y="332656"/>
            <a:ext cx="7272808" cy="1512019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sz="2800" dirty="0"/>
              <a:t>Дети с особенностями </a:t>
            </a:r>
          </a:p>
          <a:p>
            <a:pPr algn="ctr" eaLnBrk="1" hangingPunct="1"/>
            <a:r>
              <a:rPr lang="ru-RU" altLang="ru-RU" sz="2800" dirty="0"/>
              <a:t>психофизического </a:t>
            </a:r>
            <a:r>
              <a:rPr lang="ru-RU" altLang="ru-RU" sz="2800" dirty="0" smtClean="0"/>
              <a:t>развития</a:t>
            </a:r>
          </a:p>
          <a:p>
            <a:pPr algn="ctr" eaLnBrk="1" hangingPunct="1"/>
            <a:r>
              <a:rPr lang="ru-RU" altLang="ru-RU" sz="2400" dirty="0" smtClean="0"/>
              <a:t>(2019-2020 учебный год – 667</a:t>
            </a:r>
          </a:p>
          <a:p>
            <a:pPr algn="ctr" eaLnBrk="1" hangingPunct="1"/>
            <a:r>
              <a:rPr lang="ru-RU" altLang="ru-RU" sz="2400" dirty="0" smtClean="0"/>
              <a:t>376 (56,4%)- дошкольный возраст)</a:t>
            </a:r>
            <a:endParaRPr lang="ru-RU" altLang="ru-RU" sz="2400" dirty="0"/>
          </a:p>
        </p:txBody>
      </p:sp>
      <p:sp>
        <p:nvSpPr>
          <p:cNvPr id="17411" name="AutoShape 3"/>
          <p:cNvSpPr>
            <a:spLocks/>
          </p:cNvSpPr>
          <p:nvPr/>
        </p:nvSpPr>
        <p:spPr bwMode="auto">
          <a:xfrm>
            <a:off x="539750" y="2133600"/>
            <a:ext cx="3311525" cy="1871663"/>
          </a:xfrm>
          <a:prstGeom prst="borderCallout1">
            <a:avLst>
              <a:gd name="adj1" fmla="val 6106"/>
              <a:gd name="adj2" fmla="val 102301"/>
              <a:gd name="adj3" fmla="val -14588"/>
              <a:gd name="adj4" fmla="val 12866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sz="2000" b="1" dirty="0"/>
              <a:t>обучаются по </a:t>
            </a:r>
          </a:p>
          <a:p>
            <a:pPr algn="ctr" eaLnBrk="1" hangingPunct="1"/>
            <a:r>
              <a:rPr lang="ru-RU" altLang="ru-RU" sz="2000" b="1" dirty="0"/>
              <a:t>образовательным </a:t>
            </a:r>
          </a:p>
          <a:p>
            <a:pPr algn="ctr" eaLnBrk="1" hangingPunct="1"/>
            <a:r>
              <a:rPr lang="ru-RU" altLang="ru-RU" sz="2000" b="1" dirty="0"/>
              <a:t>программам </a:t>
            </a:r>
          </a:p>
          <a:p>
            <a:pPr algn="ctr" eaLnBrk="1" hangingPunct="1"/>
            <a:r>
              <a:rPr lang="ru-RU" altLang="ru-RU" sz="2000" b="1" dirty="0"/>
              <a:t>основного</a:t>
            </a:r>
          </a:p>
          <a:p>
            <a:pPr algn="ctr" eaLnBrk="1" hangingPunct="1"/>
            <a:r>
              <a:rPr lang="ru-RU" altLang="ru-RU" sz="2000" b="1" dirty="0"/>
              <a:t> образования</a:t>
            </a:r>
            <a:r>
              <a:rPr lang="ru-RU" altLang="ru-RU" b="1" dirty="0"/>
              <a:t> </a:t>
            </a:r>
          </a:p>
          <a:p>
            <a:pPr algn="ctr" eaLnBrk="1" hangingPunct="1"/>
            <a:r>
              <a:rPr lang="ru-RU" altLang="ru-RU" b="1" dirty="0" smtClean="0"/>
              <a:t>238 (64%)</a:t>
            </a:r>
            <a:endParaRPr lang="ru-RU" altLang="ru-RU" b="1" dirty="0"/>
          </a:p>
        </p:txBody>
      </p:sp>
      <p:sp>
        <p:nvSpPr>
          <p:cNvPr id="17412" name="AutoShape 4"/>
          <p:cNvSpPr>
            <a:spLocks/>
          </p:cNvSpPr>
          <p:nvPr/>
        </p:nvSpPr>
        <p:spPr bwMode="auto">
          <a:xfrm>
            <a:off x="5795963" y="2205038"/>
            <a:ext cx="2952750" cy="1728787"/>
          </a:xfrm>
          <a:prstGeom prst="borderCallout1">
            <a:avLst>
              <a:gd name="adj1" fmla="val 6611"/>
              <a:gd name="adj2" fmla="val -2579"/>
              <a:gd name="adj3" fmla="val -21028"/>
              <a:gd name="adj4" fmla="val -35213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sz="2000" b="1" dirty="0"/>
              <a:t>обучаются по </a:t>
            </a:r>
          </a:p>
          <a:p>
            <a:pPr algn="ctr" eaLnBrk="1" hangingPunct="1"/>
            <a:r>
              <a:rPr lang="ru-RU" altLang="ru-RU" sz="2000" b="1" dirty="0"/>
              <a:t>образовательным </a:t>
            </a:r>
          </a:p>
          <a:p>
            <a:pPr algn="ctr" eaLnBrk="1" hangingPunct="1"/>
            <a:r>
              <a:rPr lang="ru-RU" altLang="ru-RU" sz="2000" b="1" dirty="0"/>
              <a:t>программам </a:t>
            </a:r>
          </a:p>
          <a:p>
            <a:pPr algn="ctr" eaLnBrk="1" hangingPunct="1"/>
            <a:r>
              <a:rPr lang="ru-RU" altLang="ru-RU" sz="2000" b="1" dirty="0"/>
              <a:t>специального</a:t>
            </a:r>
          </a:p>
          <a:p>
            <a:pPr algn="ctr" eaLnBrk="1" hangingPunct="1"/>
            <a:r>
              <a:rPr lang="ru-RU" altLang="ru-RU" sz="2000" b="1" dirty="0"/>
              <a:t> образования </a:t>
            </a:r>
          </a:p>
          <a:p>
            <a:pPr algn="ctr" eaLnBrk="1" hangingPunct="1"/>
            <a:r>
              <a:rPr lang="ru-RU" altLang="ru-RU" sz="2000" b="1" dirty="0" smtClean="0"/>
              <a:t>138 (36%)</a:t>
            </a:r>
            <a:endParaRPr lang="ru-RU" altLang="ru-RU" sz="2000" b="1" dirty="0"/>
          </a:p>
        </p:txBody>
      </p:sp>
      <p:sp>
        <p:nvSpPr>
          <p:cNvPr id="17413" name="AutoShape 5"/>
          <p:cNvSpPr>
            <a:spLocks/>
          </p:cNvSpPr>
          <p:nvPr/>
        </p:nvSpPr>
        <p:spPr bwMode="auto">
          <a:xfrm>
            <a:off x="395288" y="4365625"/>
            <a:ext cx="3959225" cy="1584325"/>
          </a:xfrm>
          <a:prstGeom prst="borderCallout2">
            <a:avLst>
              <a:gd name="adj1" fmla="val 7213"/>
              <a:gd name="adj2" fmla="val 34083"/>
              <a:gd name="adj3" fmla="val 7213"/>
              <a:gd name="adj4" fmla="val 34083"/>
              <a:gd name="adj5" fmla="val -29259"/>
              <a:gd name="adj6" fmla="val 3408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b="1" dirty="0"/>
              <a:t>получают коррекционно-педагогическую помощь в пунктах коррекционно-педагогической помощи</a:t>
            </a:r>
          </a:p>
        </p:txBody>
      </p:sp>
      <p:sp>
        <p:nvSpPr>
          <p:cNvPr id="17414" name="AutoShape 6"/>
          <p:cNvSpPr>
            <a:spLocks/>
          </p:cNvSpPr>
          <p:nvPr/>
        </p:nvSpPr>
        <p:spPr bwMode="auto">
          <a:xfrm>
            <a:off x="5076825" y="4292600"/>
            <a:ext cx="3743325" cy="1657350"/>
          </a:xfrm>
          <a:prstGeom prst="borderCallout1">
            <a:avLst>
              <a:gd name="adj1" fmla="val 6898"/>
              <a:gd name="adj2" fmla="val 65181"/>
              <a:gd name="adj3" fmla="val -19347"/>
              <a:gd name="adj4" fmla="val 65181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dirty="0"/>
              <a:t> </a:t>
            </a:r>
            <a:r>
              <a:rPr lang="ru-RU" altLang="ru-RU" b="1" dirty="0"/>
              <a:t>в учреждениях специального образования, в условиях </a:t>
            </a:r>
            <a:r>
              <a:rPr lang="ru-RU" altLang="ru-RU" b="1" dirty="0" smtClean="0"/>
              <a:t>интегрированного </a:t>
            </a:r>
            <a:br>
              <a:rPr lang="ru-RU" altLang="ru-RU" b="1" dirty="0" smtClean="0"/>
            </a:br>
            <a:r>
              <a:rPr lang="ru-RU" altLang="ru-RU" b="1" dirty="0" smtClean="0"/>
              <a:t>обучения и воспитания, </a:t>
            </a:r>
            <a:br>
              <a:rPr lang="ru-RU" altLang="ru-RU" b="1" dirty="0" smtClean="0"/>
            </a:br>
            <a:r>
              <a:rPr lang="ru-RU" altLang="ru-RU" b="1" dirty="0" smtClean="0"/>
              <a:t>инклюзивного образования</a:t>
            </a:r>
            <a:endParaRPr lang="ru-RU" altLang="ru-RU" b="1" dirty="0"/>
          </a:p>
        </p:txBody>
      </p:sp>
    </p:spTree>
    <p:extLst>
      <p:ext uri="{BB962C8B-B14F-4D97-AF65-F5344CB8AC3E}">
        <p14:creationId xmlns:p14="http://schemas.microsoft.com/office/powerpoint/2010/main" xmlns="" val="2933285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nimBg="1"/>
      <p:bldP spid="17412" grpId="0" animBg="1"/>
      <p:bldP spid="17413" grpId="0" animBg="1"/>
      <p:bldP spid="174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                             «ДАВАТЬ ДЕТЯМ ЗНАНИЯ»… </a:t>
            </a:r>
            <a:br>
              <a:rPr lang="ru-RU" dirty="0"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http://stockingclub.net/images/stories/maslenica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24744"/>
            <a:ext cx="8496944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http://womanadvice.ru/sites/default/files/imagecache/width_250/giperopeka_posledstviy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836712"/>
            <a:ext cx="2751584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3823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altLang="ru-RU" sz="4000" b="1" dirty="0" smtClean="0">
                <a:solidFill>
                  <a:srgbClr val="92D050"/>
                </a:solidFill>
              </a:rPr>
              <a:t>Этапы получения образования детьми с ОПФР</a:t>
            </a:r>
          </a:p>
        </p:txBody>
      </p:sp>
      <p:sp>
        <p:nvSpPr>
          <p:cNvPr id="22531" name="Freeform 3"/>
          <p:cNvSpPr>
            <a:spLocks/>
          </p:cNvSpPr>
          <p:nvPr/>
        </p:nvSpPr>
        <p:spPr bwMode="auto">
          <a:xfrm>
            <a:off x="990600" y="5486400"/>
            <a:ext cx="1703388" cy="12700"/>
          </a:xfrm>
          <a:custGeom>
            <a:avLst/>
            <a:gdLst>
              <a:gd name="T0" fmla="*/ 0 w 1073"/>
              <a:gd name="T1" fmla="*/ 0 h 8"/>
              <a:gd name="T2" fmla="*/ 2147483647 w 1073"/>
              <a:gd name="T3" fmla="*/ 2147483647 h 8"/>
              <a:gd name="T4" fmla="*/ 0 60000 65536"/>
              <a:gd name="T5" fmla="*/ 0 60000 65536"/>
              <a:gd name="T6" fmla="*/ 0 w 1073"/>
              <a:gd name="T7" fmla="*/ 0 h 8"/>
              <a:gd name="T8" fmla="*/ 1073 w 1073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73" h="8">
                <a:moveTo>
                  <a:pt x="0" y="0"/>
                </a:moveTo>
                <a:lnTo>
                  <a:pt x="1073" y="8"/>
                </a:lnTo>
              </a:path>
            </a:pathLst>
          </a:custGeom>
          <a:noFill/>
          <a:ln w="508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V="1">
            <a:off x="2667000" y="4419600"/>
            <a:ext cx="0" cy="10668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>
            <a:off x="2667000" y="4419600"/>
            <a:ext cx="16002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 flipV="1">
            <a:off x="4267200" y="3352800"/>
            <a:ext cx="0" cy="10668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4284663" y="3357563"/>
            <a:ext cx="16764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 flipV="1">
            <a:off x="5943600" y="2362200"/>
            <a:ext cx="0" cy="9906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>
            <a:off x="5943600" y="2362200"/>
            <a:ext cx="18288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8" name="WordArt 10"/>
          <p:cNvSpPr>
            <a:spLocks noChangeArrowheads="1" noChangeShapeType="1" noTextEdit="1"/>
          </p:cNvSpPr>
          <p:nvPr/>
        </p:nvSpPr>
        <p:spPr bwMode="auto">
          <a:xfrm>
            <a:off x="381000" y="5562600"/>
            <a:ext cx="241935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latin typeface="Arial"/>
                <a:cs typeface="Arial"/>
              </a:rPr>
              <a:t>Отсутствие</a:t>
            </a:r>
          </a:p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latin typeface="Arial"/>
                <a:cs typeface="Arial"/>
              </a:rPr>
              <a:t>обучения</a:t>
            </a:r>
          </a:p>
        </p:txBody>
      </p:sp>
      <p:sp>
        <p:nvSpPr>
          <p:cNvPr id="22539" name="WordArt 11"/>
          <p:cNvSpPr>
            <a:spLocks noChangeArrowheads="1" noChangeShapeType="1" noTextEdit="1"/>
          </p:cNvSpPr>
          <p:nvPr/>
        </p:nvSpPr>
        <p:spPr bwMode="auto">
          <a:xfrm>
            <a:off x="2843213" y="4652963"/>
            <a:ext cx="26003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latin typeface="Arial"/>
                <a:cs typeface="Arial"/>
              </a:rPr>
              <a:t>Сегрегация</a:t>
            </a:r>
          </a:p>
        </p:txBody>
      </p:sp>
      <p:sp>
        <p:nvSpPr>
          <p:cNvPr id="22540" name="WordArt 12"/>
          <p:cNvSpPr>
            <a:spLocks noChangeArrowheads="1" noChangeShapeType="1" noTextEdit="1"/>
          </p:cNvSpPr>
          <p:nvPr/>
        </p:nvSpPr>
        <p:spPr bwMode="auto">
          <a:xfrm>
            <a:off x="4572000" y="3429000"/>
            <a:ext cx="3886200" cy="895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latin typeface="Arial"/>
                <a:cs typeface="Arial"/>
              </a:rPr>
              <a:t>Интегрированное</a:t>
            </a:r>
          </a:p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latin typeface="Arial"/>
                <a:cs typeface="Arial"/>
              </a:rPr>
              <a:t>обучение и воспитание</a:t>
            </a:r>
          </a:p>
        </p:txBody>
      </p:sp>
      <p:sp>
        <p:nvSpPr>
          <p:cNvPr id="8205" name="WordArt 13"/>
          <p:cNvSpPr>
            <a:spLocks noChangeArrowheads="1" noChangeShapeType="1" noTextEdit="1"/>
          </p:cNvSpPr>
          <p:nvPr/>
        </p:nvSpPr>
        <p:spPr bwMode="auto">
          <a:xfrm>
            <a:off x="6172200" y="2514600"/>
            <a:ext cx="2667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latin typeface="Arial"/>
                <a:cs typeface="Arial"/>
              </a:rPr>
              <a:t>Инклюзивное</a:t>
            </a:r>
          </a:p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latin typeface="Arial"/>
                <a:cs typeface="Arial"/>
              </a:rPr>
              <a:t>образование</a:t>
            </a:r>
          </a:p>
        </p:txBody>
      </p:sp>
      <p:pic>
        <p:nvPicPr>
          <p:cNvPr id="22542" name="Объект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890" r="35971" b="62010"/>
          <a:stretch>
            <a:fillRect/>
          </a:stretch>
        </p:blipFill>
        <p:spPr>
          <a:xfrm>
            <a:off x="6515100" y="876300"/>
            <a:ext cx="1657350" cy="1344613"/>
          </a:xfrm>
        </p:spPr>
      </p:pic>
      <p:pic>
        <p:nvPicPr>
          <p:cNvPr id="22543" name="Объект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1324" t="41852" r="63690" b="7684"/>
          <a:stretch>
            <a:fillRect/>
          </a:stretch>
        </p:blipFill>
        <p:spPr bwMode="auto">
          <a:xfrm>
            <a:off x="464211" y="3789041"/>
            <a:ext cx="1947549" cy="1513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4" name="Объект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7636" t="48409" r="32712" b="8446"/>
          <a:stretch>
            <a:fillRect/>
          </a:stretch>
        </p:blipFill>
        <p:spPr bwMode="auto">
          <a:xfrm>
            <a:off x="2700338" y="3017838"/>
            <a:ext cx="1533525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5" name="Объект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7497" t="48212" r="9425" b="10735"/>
          <a:stretch>
            <a:fillRect/>
          </a:stretch>
        </p:blipFill>
        <p:spPr bwMode="auto">
          <a:xfrm>
            <a:off x="4427538" y="1854200"/>
            <a:ext cx="1308100" cy="134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867851" y="5084763"/>
            <a:ext cx="266489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>
                <a:solidFill>
                  <a:srgbClr val="FFFF00"/>
                </a:solidFill>
                <a:latin typeface="Arial" charset="0"/>
                <a:cs typeface="Arial" charset="0"/>
              </a:rPr>
              <a:t>- </a:t>
            </a:r>
            <a:r>
              <a:rPr lang="ru-RU" b="1" dirty="0">
                <a:solidFill>
                  <a:srgbClr val="FFFF00"/>
                </a:solidFill>
                <a:latin typeface="Arial" charset="0"/>
                <a:cs typeface="Arial" charset="0"/>
              </a:rPr>
              <a:t>Прикладные методики;</a:t>
            </a:r>
          </a:p>
          <a:p>
            <a:pPr marL="285750" indent="-285750">
              <a:buFontTx/>
              <a:buChar char="-"/>
              <a:defRPr/>
            </a:pPr>
            <a:r>
              <a:rPr lang="ru-RU" b="1" dirty="0">
                <a:solidFill>
                  <a:srgbClr val="FFFF00"/>
                </a:solidFill>
                <a:latin typeface="Arial" charset="0"/>
                <a:cs typeface="Arial" charset="0"/>
              </a:rPr>
              <a:t>Пути коррекции и компенсации;</a:t>
            </a:r>
          </a:p>
          <a:p>
            <a:pPr marL="285750" indent="-285750">
              <a:buFontTx/>
              <a:buChar char="-"/>
              <a:defRPr/>
            </a:pPr>
            <a:r>
              <a:rPr lang="ru-RU" b="1" dirty="0">
                <a:solidFill>
                  <a:srgbClr val="FFFF00"/>
                </a:solidFill>
                <a:latin typeface="Arial" charset="0"/>
                <a:cs typeface="Arial" charset="0"/>
              </a:rPr>
              <a:t>Средовые условия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735638" y="4331502"/>
            <a:ext cx="229274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solidFill>
                  <a:srgbClr val="FFFF00"/>
                </a:solidFill>
              </a:rPr>
              <a:t>- </a:t>
            </a:r>
            <a:r>
              <a:rPr lang="ru-RU" altLang="ru-RU" sz="1800" b="1" dirty="0">
                <a:solidFill>
                  <a:srgbClr val="FFFF00"/>
                </a:solidFill>
              </a:rPr>
              <a:t>Основы формирования толерантного сообщества </a:t>
            </a:r>
          </a:p>
        </p:txBody>
      </p:sp>
      <p:pic>
        <p:nvPicPr>
          <p:cNvPr id="22548" name="Picture 14" descr="MP900448287[1]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46620D"/>
              </a:clrFrom>
              <a:clrTo>
                <a:srgbClr val="46620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1050925"/>
            <a:ext cx="1538288" cy="230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35130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5" grpId="0" animBg="1"/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altLang="ru-RU" sz="3200" b="1" dirty="0" smtClean="0">
                <a:solidFill>
                  <a:srgbClr val="FFC000"/>
                </a:solidFill>
              </a:rPr>
              <a:t>Группа детей с особыми образовательными потребностями</a:t>
            </a:r>
          </a:p>
        </p:txBody>
      </p:sp>
      <p:sp>
        <p:nvSpPr>
          <p:cNvPr id="26627" name="Объект 2"/>
          <p:cNvSpPr>
            <a:spLocks noGrp="1"/>
          </p:cNvSpPr>
          <p:nvPr>
            <p:ph idx="4294967295"/>
          </p:nvPr>
        </p:nvSpPr>
        <p:spPr>
          <a:xfrm>
            <a:off x="457200" y="1484784"/>
            <a:ext cx="8229600" cy="4824536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ru-RU" altLang="ru-RU" b="1" dirty="0" smtClean="0">
                <a:solidFill>
                  <a:srgbClr val="FFFF00"/>
                </a:solidFill>
              </a:rPr>
              <a:t>дети с особенностями психофизического развития;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dirty="0" smtClean="0"/>
              <a:t>дети с нарушениями эмоционального развития (дети с синдром дефицита внимания и </a:t>
            </a:r>
            <a:r>
              <a:rPr lang="ru-RU" altLang="ru-RU" dirty="0" err="1" smtClean="0"/>
              <a:t>гиперактивностью</a:t>
            </a:r>
            <a:r>
              <a:rPr lang="ru-RU" altLang="ru-RU" dirty="0" smtClean="0"/>
              <a:t>);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dirty="0" smtClean="0"/>
              <a:t>дети со стойкими психическими расстройствами (дети со стойкими расстройствами поведения, психическими расстройствами (шизофрения, эпилепсия и др.));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dirty="0" smtClean="0"/>
              <a:t>дети-билингвы (как правило, это дети эмигрантов, воспитывающиеся в двуязычной среде);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dirty="0" smtClean="0"/>
              <a:t>дети-левши;  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dirty="0" smtClean="0"/>
              <a:t>дети, находящиеся в социально опасном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ru-RU" altLang="ru-RU" dirty="0" smtClean="0"/>
              <a:t>     положении («</a:t>
            </a:r>
            <a:r>
              <a:rPr lang="ru-RU" altLang="ru-RU" dirty="0" err="1" smtClean="0"/>
              <a:t>депривированные</a:t>
            </a:r>
            <a:r>
              <a:rPr lang="ru-RU" altLang="ru-RU" dirty="0" smtClean="0"/>
              <a:t> семьей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ru-RU" altLang="ru-RU" dirty="0" smtClean="0"/>
              <a:t>     и школой»);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dirty="0" smtClean="0"/>
              <a:t>соматически ослабленные (часто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dirty="0" smtClean="0"/>
              <a:t>болеющие) дети;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b="1" dirty="0" smtClean="0">
                <a:solidFill>
                  <a:srgbClr val="FFFF00"/>
                </a:solidFill>
              </a:rPr>
              <a:t>одаренные дети </a:t>
            </a:r>
            <a:r>
              <a:rPr lang="ru-RU" altLang="ru-RU" dirty="0" smtClean="0"/>
              <a:t>и др.</a:t>
            </a:r>
          </a:p>
        </p:txBody>
      </p:sp>
      <p:pic>
        <p:nvPicPr>
          <p:cNvPr id="26628" name="Рисунок 3" descr="https://encrypted-tbn3.gstatic.com/images?q=tbn:ANd9GcQetKzEl9QNMGLkLJ6j6s8L1iBrpzvob8rnvSo876GCCaOYybuz9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645024"/>
            <a:ext cx="2318739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37684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ChangeArrowheads="1"/>
          </p:cNvSpPr>
          <p:nvPr/>
        </p:nvSpPr>
        <p:spPr bwMode="auto">
          <a:xfrm>
            <a:off x="827088" y="549275"/>
            <a:ext cx="7775575" cy="427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 dirty="0">
                <a:solidFill>
                  <a:srgbClr val="FFFF00"/>
                </a:solidFill>
              </a:rPr>
              <a:t>Особые образовательные потребности</a:t>
            </a:r>
            <a:r>
              <a:rPr lang="ru-RU" altLang="ru-RU" sz="2800" i="1" dirty="0">
                <a:solidFill>
                  <a:srgbClr val="FFFF00"/>
                </a:solidFill>
              </a:rPr>
              <a:t> </a:t>
            </a:r>
            <a:r>
              <a:rPr lang="ru-RU" altLang="ru-RU" sz="2800" dirty="0">
                <a:solidFill>
                  <a:schemeClr val="bg2"/>
                </a:solidFill>
              </a:rPr>
              <a:t>–</a:t>
            </a:r>
            <a:r>
              <a:rPr lang="ru-RU" altLang="ru-RU" sz="2800" dirty="0"/>
              <a:t> необходимость в специальных условиях, методах и дополнительных средствах обучения, обусловленная особенностями (физическими, психическими, социальными, лингвистическими и т.д.) и способностями обучающегося.</a:t>
            </a:r>
            <a:r>
              <a:rPr lang="ru-RU" altLang="ru-RU" sz="2400" dirty="0"/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2400" dirty="0"/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i="1" dirty="0"/>
              <a:t>Концепция развития 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i="1" dirty="0"/>
              <a:t>инклюзивного образования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i="1" dirty="0"/>
              <a:t>лиц с ОПФР</a:t>
            </a:r>
          </a:p>
        </p:txBody>
      </p:sp>
      <p:pic>
        <p:nvPicPr>
          <p:cNvPr id="2765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3656014"/>
            <a:ext cx="3744664" cy="28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179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1116013" y="1340395"/>
            <a:ext cx="7272337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 dirty="0">
                <a:solidFill>
                  <a:srgbClr val="FFFF00"/>
                </a:solidFill>
              </a:rPr>
              <a:t>Лицо с ОПФР </a:t>
            </a:r>
            <a:r>
              <a:rPr lang="ru-RU" altLang="ru-RU" sz="2800" b="1" dirty="0"/>
              <a:t>– это лицо, имеющее физические и (или) психические нарушения, которые ограничивают его социальную деятельность и (или) препятствуют получению образования без создания для этого специальных условий.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2800" dirty="0"/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i="1" dirty="0"/>
              <a:t>Кодекс об образовании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i="1" dirty="0"/>
              <a:t>Республики Беларусь</a:t>
            </a:r>
          </a:p>
        </p:txBody>
      </p:sp>
    </p:spTree>
    <p:extLst>
      <p:ext uri="{BB962C8B-B14F-4D97-AF65-F5344CB8AC3E}">
        <p14:creationId xmlns:p14="http://schemas.microsoft.com/office/powerpoint/2010/main" xmlns="" val="88177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764705"/>
            <a:ext cx="3887788" cy="504078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altLang="ru-RU" sz="2400" b="1" dirty="0" smtClean="0">
                <a:solidFill>
                  <a:srgbClr val="FFFF00"/>
                </a:solidFill>
              </a:rPr>
              <a:t>Интегрированное обучение и воспитание</a:t>
            </a:r>
            <a:r>
              <a:rPr lang="ru-RU" alt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 </a:t>
            </a:r>
            <a:r>
              <a:rPr lang="ru-RU" altLang="ru-RU" sz="2400" dirty="0" smtClean="0"/>
              <a:t>– организация специального образования, при которой обучение и воспитание лиц с особенностями психофизического развития осуществляются </a:t>
            </a:r>
            <a:r>
              <a:rPr lang="ru-RU" altLang="ru-RU" sz="2400" b="1" i="1" u="sng" dirty="0" smtClean="0">
                <a:solidFill>
                  <a:srgbClr val="FFFF00"/>
                </a:solidFill>
              </a:rPr>
              <a:t>одновременно</a:t>
            </a:r>
            <a:r>
              <a:rPr lang="ru-RU" altLang="ru-RU" sz="2400" dirty="0" smtClean="0"/>
              <a:t> с лицами, не относящимися к лицам с особенностями психофизического развития.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altLang="ru-RU" sz="2400" dirty="0" smtClean="0"/>
          </a:p>
          <a:p>
            <a:pPr algn="r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1800" i="1" dirty="0" smtClean="0"/>
              <a:t>Кодекс РБ об образовании</a:t>
            </a:r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427538" y="620713"/>
            <a:ext cx="4321175" cy="5903912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ru-RU" altLang="ru-RU" sz="2400" b="1" dirty="0" smtClean="0">
                <a:solidFill>
                  <a:srgbClr val="FFFF00"/>
                </a:solidFill>
              </a:rPr>
              <a:t>Инклюзивное образование</a:t>
            </a:r>
            <a:r>
              <a:rPr lang="ru-RU" altLang="ru-RU" sz="2400" dirty="0" smtClean="0">
                <a:solidFill>
                  <a:srgbClr val="FFFF00"/>
                </a:solidFill>
              </a:rPr>
              <a:t> </a:t>
            </a:r>
            <a:r>
              <a:rPr lang="ru-RU" altLang="ru-RU" sz="2400" dirty="0" smtClean="0"/>
              <a:t>– это обучение и воспитание, при котором обеспечивается наиболее </a:t>
            </a:r>
            <a:r>
              <a:rPr lang="ru-RU" altLang="ru-RU" sz="2400" b="1" i="1" u="sng" dirty="0" smtClean="0">
                <a:solidFill>
                  <a:srgbClr val="FFFF00"/>
                </a:solidFill>
              </a:rPr>
              <a:t>полное включение </a:t>
            </a:r>
            <a:r>
              <a:rPr lang="ru-RU" altLang="ru-RU" sz="2400" dirty="0" smtClean="0"/>
              <a:t>в совместный образовательный процесс обучающихся </a:t>
            </a:r>
          </a:p>
          <a:p>
            <a:pPr>
              <a:lnSpc>
                <a:spcPct val="90000"/>
              </a:lnSpc>
              <a:buNone/>
            </a:pPr>
            <a:r>
              <a:rPr lang="ru-RU" altLang="ru-RU" sz="2400" dirty="0" smtClean="0">
                <a:solidFill>
                  <a:srgbClr val="FFFF00"/>
                </a:solidFill>
              </a:rPr>
              <a:t>	</a:t>
            </a:r>
            <a:r>
              <a:rPr lang="ru-RU" altLang="ru-RU" sz="2400" b="1" i="1" u="sng" dirty="0" smtClean="0">
                <a:solidFill>
                  <a:srgbClr val="FFFF00"/>
                </a:solidFill>
              </a:rPr>
              <a:t>с</a:t>
            </a:r>
            <a:r>
              <a:rPr lang="ru-RU" altLang="ru-RU" sz="2400" b="1" i="1" u="sng" dirty="0" smtClean="0"/>
              <a:t> </a:t>
            </a:r>
            <a:r>
              <a:rPr lang="ru-RU" altLang="ru-RU" sz="2400" b="1" i="1" u="sng" dirty="0" smtClean="0">
                <a:solidFill>
                  <a:srgbClr val="FFFF00"/>
                </a:solidFill>
              </a:rPr>
              <a:t>разными образовательными потребностями</a:t>
            </a:r>
            <a:r>
              <a:rPr lang="ru-RU" altLang="ru-RU" sz="2400" dirty="0" smtClean="0"/>
              <a:t>, в том числе лиц с особенностями психофизического развития, посредством </a:t>
            </a:r>
            <a:r>
              <a:rPr lang="ru-RU" altLang="ru-RU" sz="2400" b="1" i="1" u="sng" dirty="0" smtClean="0">
                <a:solidFill>
                  <a:srgbClr val="FFFF00"/>
                </a:solidFill>
              </a:rPr>
              <a:t>создания условий</a:t>
            </a:r>
            <a:r>
              <a:rPr lang="ru-RU" altLang="ru-RU" sz="2400" dirty="0" smtClean="0"/>
              <a:t> с учетом индивидуальных потребностей, способностей, познавательных возможностей обучающихся.</a:t>
            </a:r>
          </a:p>
          <a:p>
            <a:pPr marL="1234440" lvl="4" indent="0">
              <a:lnSpc>
                <a:spcPct val="90000"/>
              </a:lnSpc>
              <a:buNone/>
            </a:pPr>
            <a:endParaRPr lang="ru-RU" altLang="ru-RU" sz="1900" dirty="0" smtClean="0"/>
          </a:p>
          <a:p>
            <a:pPr marL="1234440" lvl="4" indent="0">
              <a:lnSpc>
                <a:spcPct val="90000"/>
              </a:lnSpc>
              <a:buNone/>
            </a:pPr>
            <a:r>
              <a:rPr lang="ru-RU" altLang="ru-RU" sz="1900" dirty="0" smtClean="0"/>
              <a:t>Концепция развития инклюзивного образования </a:t>
            </a:r>
            <a:br>
              <a:rPr lang="ru-RU" altLang="ru-RU" sz="1900" dirty="0" smtClean="0"/>
            </a:br>
            <a:r>
              <a:rPr lang="ru-RU" altLang="ru-RU" sz="1900" dirty="0" smtClean="0"/>
              <a:t>лиц с ОПФР в РБ</a:t>
            </a:r>
          </a:p>
          <a:p>
            <a:pPr lvl="6">
              <a:lnSpc>
                <a:spcPct val="90000"/>
              </a:lnSpc>
            </a:pPr>
            <a:endParaRPr lang="ru-RU" altLang="ru-RU" sz="1000" dirty="0" smtClean="0"/>
          </a:p>
        </p:txBody>
      </p:sp>
    </p:spTree>
    <p:extLst>
      <p:ext uri="{BB962C8B-B14F-4D97-AF65-F5344CB8AC3E}">
        <p14:creationId xmlns:p14="http://schemas.microsoft.com/office/powerpoint/2010/main" xmlns="" val="1231533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883</TotalTime>
  <Words>578</Words>
  <Application>Microsoft Office PowerPoint</Application>
  <PresentationFormat>Экран (4:3)</PresentationFormat>
  <Paragraphs>109</Paragraphs>
  <Slides>15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Паркет</vt:lpstr>
      <vt:lpstr> Организация обучения и воспитания детей с особенностями психофизического развития в современных условиях</vt:lpstr>
      <vt:lpstr>Слайд 2</vt:lpstr>
      <vt:lpstr>Слайд 3</vt:lpstr>
      <vt:lpstr>                             «ДАВАТЬ ДЕТЯМ ЗНАНИЯ»…  </vt:lpstr>
      <vt:lpstr>Этапы получения образования детьми с ОПФР</vt:lpstr>
      <vt:lpstr>Группа детей с особыми образовательными потребностями</vt:lpstr>
      <vt:lpstr>Слайд 7</vt:lpstr>
      <vt:lpstr>Слайд 8</vt:lpstr>
      <vt:lpstr>Слайд 9</vt:lpstr>
      <vt:lpstr>Слайд 10</vt:lpstr>
      <vt:lpstr>         ПРОФЕССИОНАЛЬНЫЕ КОМПЕТЕНЦИИ ПЕДАГОГИЧЕСКОГО КОЛЛЕКТИВА   1.Академические педагогические компетенции.  2.Специальные профессиональные компетенции. 2.1.базовые:…….. 2.2.ведущие:……… 2.3.общие:………. 2.4.частные:…………  3.Социально-личностные компетенции. </vt:lpstr>
      <vt:lpstr>Слайд 12</vt:lpstr>
      <vt:lpstr>Приоритеты в образовании детей с ОПФР</vt:lpstr>
      <vt:lpstr>Методические рекомендации…….  от 16.08.2010 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обучения и воспитания учащихся с ОПФР</dc:title>
  <dc:creator>Admin</dc:creator>
  <cp:lastModifiedBy>Курильчик</cp:lastModifiedBy>
  <cp:revision>94</cp:revision>
  <dcterms:created xsi:type="dcterms:W3CDTF">2019-11-20T17:46:06Z</dcterms:created>
  <dcterms:modified xsi:type="dcterms:W3CDTF">2020-01-30T11:22:48Z</dcterms:modified>
</cp:coreProperties>
</file>