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CC66FF"/>
    <a:srgbClr val="FC96F5"/>
    <a:srgbClr val="FFE7FD"/>
    <a:srgbClr val="F4FBFE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7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3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2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5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8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4FBFE"/>
            </a:gs>
            <a:gs pos="90000">
              <a:srgbClr val="CC66FF"/>
            </a:gs>
            <a:gs pos="100000">
              <a:srgbClr val="CC66FF"/>
            </a:gs>
            <a:gs pos="93000">
              <a:srgbClr val="FFE7FD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6A4F-D616-4965-8ECF-1E49220D707B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50AD-859E-4EEA-8D50-4877E6FC8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80" y="611560"/>
            <a:ext cx="583264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Рекомендации учителя-дефектолога для родителей на лето.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Вот и лето – пора отпусков, детского отдыха. Родителям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детей, имеющих речевые недостатки, и летом нельзя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забывать о своих проблемах. Важно помнить, что сформированные в течение учебного года навыки (выработанные артикуляционные уклады, поставленные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звуки, выученные стихи, пальчиковые игры) за летний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период могут, как укрепиться и войти в привычный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стереотип, так и потеряться.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 Если ребенок лето проводит в непосредственной близости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с родителями, владеющими приемами логопедического воздействия, то можно снизить интенсивность занятий, но не забывать о них совсем.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Если ребенок уезжает на лето, например, к бабушке, то необходимо бабушку предупредить о ваших проблемах, предоставить материал по закреплению речевых навыков (домашние логопедические тетради, копии выученных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стихов, пересказов и т.д.) и убедительно, доходчиво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объяснить близким, как важны для ребенка эти упражнения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и игры. Закрепление звуков в речи – это тренинг: чем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больше количество повторений, тем быстрее и качественнее идет введение звуков в речь ребенка. Другими словами, формируется привычка правильного произношения, </a:t>
            </a:r>
          </a:p>
          <a:p>
            <a:r>
              <a:rPr lang="ru-RU" i="0" dirty="0" smtClean="0">
                <a:solidFill>
                  <a:srgbClr val="000099"/>
                </a:solidFill>
                <a:effectLst/>
                <a:latin typeface="Arial Narrow" pitchFamily="34" charset="0"/>
              </a:rPr>
              <a:t>вытесняя привычку дефектного произношения.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469" y="1187624"/>
            <a:ext cx="1225892" cy="124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5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622" y="611560"/>
            <a:ext cx="5904656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+mj-lt"/>
              </a:rPr>
              <a:t>Работа над слоговой структурой слова</a:t>
            </a:r>
            <a:endParaRPr lang="ru-RU" sz="2400" b="1" i="0" dirty="0" smtClean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Если в речи дошкольника имеются перестановки, пропуски или наращения звуков и слогов, значит структура слов воспроизводится неверно. До трех лет это физиологически обусловлено, нормально. Мы нередко слышим от малышей, только начавших говорить, примерно такие слова: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мацицикл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(мотоцикл),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мицанель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(милиционер),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касанавт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(космонавт), и оправданно не беспокоимся о состоянии их речи. Однако если дошкольник в 4-5 лет произносит: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касавока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(сковородка),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писось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(пылесос),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анга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(нога), "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липека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" (таблетка) и т.п., то это указывает на стойкое нарушение слоговой структуры слова. В таком случае ребенку требуется помощь специалиста - логопеда.</a:t>
            </a:r>
            <a:b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</a:b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  В системе языка с тремя основными составляющими - фонетикой, лексикой и грамматикой - слоговая структура занимает, на наш взгляд, особое место. С одной стороны, это, несомненно, часть произносительной стороны речи - фонетики (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Т.Г.Егоров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, 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Н.Х.Швачкин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 и другие). Но с другой - существует связь между структурными искажениями слов и их семантической недостаточностью у дошкольников (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Р.Е.Левина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, 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А.К.Маркова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 и другие). Поэтому лексические единицы, а именно слова с малознакомым значением чаще подвергаются изменениям на слоговом уровне.</a:t>
            </a:r>
            <a:b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</a:b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  По данным некоторых исследователей, существует влияние формирования слоговой структуры и на грамматический строй речи.</a:t>
            </a:r>
            <a:b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</a:b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  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Р.Е.Левина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 отмечает, что возникновение предложений в речи ребенка тесно связано со 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слогообразованием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. По мнению </a:t>
            </a:r>
            <a:r>
              <a:rPr lang="ru-RU" sz="1400" i="0" dirty="0" err="1" smtClean="0">
                <a:solidFill>
                  <a:srgbClr val="000099"/>
                </a:solidFill>
                <a:effectLst/>
                <a:latin typeface="+mj-lt"/>
              </a:rPr>
              <a:t>Д.Б.Эльконина</a:t>
            </a: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, овладение грамматическим строем напрямую зависит от ориентировки ребенка в звуковой системе родного языка. Улучшая последнюю (и, в частности, воспроизведение слоговой структуры слов), мы создаем основу для усвоения детьми разнообразных грамматических конструкций и грамматики в целом. </a:t>
            </a:r>
            <a:b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</a:br>
            <a: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  <a:t>  Известен и тот факт, что отдельные слова связываются в предложения благодаря грамматическим средствам - окончаниям, а также различным предлогам и союзам. Они же, в свою очередь, нередко образуют в речевом потоке слабые, безударные слоги, звуковые комбинации, содержащие стечения согласных звуков (под столом, в стакане, со скамейки, из-под шкафа).</a:t>
            </a:r>
            <a:br>
              <a:rPr lang="ru-RU" sz="1400" i="0" dirty="0" smtClean="0">
                <a:solidFill>
                  <a:srgbClr val="000099"/>
                </a:solidFill>
                <a:effectLst/>
                <a:latin typeface="+mj-lt"/>
              </a:rPr>
            </a:br>
            <a:endParaRPr lang="ru-RU" sz="1400" i="0" dirty="0">
              <a:solidFill>
                <a:srgbClr val="0000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0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683568"/>
            <a:ext cx="5904656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99"/>
                </a:solidFill>
              </a:rPr>
              <a:t>  Итак, при нормальном речевом развитии и в условиях его патологии становление и функционирование всех компонентов языковой системы - фонетики, лексики и грамматики - органически связано с таким понятием, как слоговая структура слова.</a:t>
            </a:r>
            <a:br>
              <a:rPr lang="ru-RU" sz="1400" dirty="0">
                <a:solidFill>
                  <a:srgbClr val="000099"/>
                </a:solidFill>
              </a:rPr>
            </a:br>
            <a:r>
              <a:rPr lang="ru-RU" sz="1400" dirty="0">
                <a:solidFill>
                  <a:srgbClr val="000099"/>
                </a:solidFill>
              </a:rPr>
              <a:t>  При подготовке ребенка к школе нужно поработать над слоговой структурой слова, т.е. определение количества слогов в слове, места слога в слове, выделение гласных звуков в слове. Опора на гласные звуки при слоговом делении позволяет устранить пропуски гласных звуков на письме</a:t>
            </a:r>
            <a:r>
              <a:rPr lang="ru-RU" sz="1400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ru-RU" b="1" i="0" dirty="0" smtClean="0">
                <a:solidFill>
                  <a:srgbClr val="FF0066"/>
                </a:solidFill>
                <a:effectLst/>
                <a:latin typeface="+mj-lt"/>
              </a:rPr>
              <a:t>                  Можно предложить задания: 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Определить количество слогов в слове;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Разложить картинки в 2 ряда в зависимости от количества слогов;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Определить пропущенный слог в слове с помощью картинки  (..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буз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ут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..,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лод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..).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После того, как ребенок научится по заданию хлопать в ладоши 1, 2, 3 раза, научите сочетать число хлопков с количеством слогов в словах: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ма-ма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ча-сы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ма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-ши-на, ли-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мо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ны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 и т.п.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Учите ребенка подбирать слова с заданным количеством слогов. Легче всего произносить слова, состоящие из слогов типа «согласный-гласный» (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ма-ма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му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-ка и т.п.), затем подбираются слова, где один слог оканчивается на согласный (ка-ток,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мас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-ка,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бан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-ка, пас-та и т.п.), далее – слова, в которых оба слога оканчиваются согласным (лас-тик,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бан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-тик и т.п.).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Упражняйте в распределении согласных между двумя соседними слогами. Наибольшие трудности возникают при произнесении стечения согласных: ста-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кан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Моск-ва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гра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дус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-ник, каст-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рю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-ля, 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прос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-ты-</a:t>
            </a:r>
            <a:r>
              <a:rPr lang="ru-RU" sz="1400" b="0" i="0" dirty="0" err="1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ня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Запишите в «Словарик» слова, в которых ребенок пропускает или переставляет слоги. Учите его считать количество слогов в слове, начиная с боле простых – двухсложных.</a:t>
            </a: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  После того, как ребенок научится правильно выговаривать слово, обязательно надо следить за тем, как это слово произносится им во фразах, в речевом потоке. Это более сложный вид работы, чем отработка изолированного произнесения.</a:t>
            </a:r>
            <a:endParaRPr lang="ru-RU" sz="1400" b="0" i="0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endParaRPr lang="ru-RU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755576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17365D"/>
                </a:solidFill>
              </a:rPr>
              <a:t> </a:t>
            </a:r>
            <a:r>
              <a:rPr lang="ru-RU" sz="1400" b="1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 Дети, умеющие читать, легче воспроизводят ритмический рисунок слов, тем более со сложной слоговой структурой.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/>
              <a:buChar char="•"/>
            </a:pP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Напишите слово (лучше на клейких листах), разрежьте его на слоги, перемешайте их. Предложите ребенку собрать (склеить) слоги, чтобы опять получилось слово. Сначала задание можно выполнять с опорой на образец, а затем по памяти.</a:t>
            </a:r>
          </a:p>
          <a:p>
            <a:pPr lvl="0" algn="just">
              <a:buFont typeface="Arial"/>
              <a:buChar char="•"/>
            </a:pP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Выделить первый слог из названия картинок, записать его, прочитать, что получилось ([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]трешка, [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лина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, [мы]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, [ла]сточка, [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ра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, [</a:t>
            </a:r>
            <a:r>
              <a:rPr lang="ru-RU" sz="1400" dirty="0" err="1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му</a:t>
            </a:r>
            <a:r>
              <a:rPr lang="ru-RU" sz="1400" dirty="0">
                <a:solidFill>
                  <a:srgbClr val="17365D"/>
                </a:solidFill>
                <a:latin typeface="Arial" pitchFamily="34" charset="0"/>
                <a:cs typeface="Arial" pitchFamily="34" charset="0"/>
              </a:rPr>
              <a:t>]ха - Мама мыла раму.);</a:t>
            </a:r>
          </a:p>
          <a:p>
            <a:pPr marL="457200" lvl="0" algn="just"/>
            <a:r>
              <a:rPr lang="ru-RU" sz="1400" dirty="0">
                <a:solidFill>
                  <a:srgbClr val="17365D"/>
                </a:solidFill>
              </a:rPr>
              <a:t> </a:t>
            </a:r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Такого рода задания не только способствуют правильному воспроизведению слоговой структуры слов, но и формируют навыки контроля и планирования, необходимые в любой деятельности, особенно учебной.</a:t>
            </a:r>
            <a:endParaRPr lang="ru-RU" sz="16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4427" r="9459" b="5099"/>
          <a:stretch/>
        </p:blipFill>
        <p:spPr>
          <a:xfrm>
            <a:off x="989338" y="4283968"/>
            <a:ext cx="4824536" cy="388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711200">
              <a:schemeClr val="tx2">
                <a:lumMod val="20000"/>
                <a:lumOff val="80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4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929" y="899592"/>
            <a:ext cx="569573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В логопедической практике много случаев, когда летний</a:t>
            </a:r>
          </a:p>
          <a:p>
            <a:pPr lvl="0"/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период 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«отбрасывает» положительные результаты коррекции на несколько шагов назад. </a:t>
            </a:r>
          </a:p>
          <a:p>
            <a:pPr lvl="0" algn="just"/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После 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продолжительного отпуска часто ребенок приходит с прежними речевыми проблемами. За время отдыха он потерял сформированные навыки, недостаточно закрепленные. Логопеду и ребенку приходится начинать все сначала, а хотелось бы двигаться дальше!</a:t>
            </a:r>
          </a:p>
          <a:p>
            <a:pPr lvl="0" algn="just"/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Уважаемые 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родители! Помогите своему ребенку в его развитии, в преодолении трудностей!</a:t>
            </a:r>
          </a:p>
          <a:p>
            <a:pPr lvl="0" algn="just"/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Для своих летних занятий можно использовать следующую литературу:</a:t>
            </a:r>
          </a:p>
          <a:p>
            <a:pPr lvl="0" algn="just">
              <a:buFont typeface="Arial"/>
              <a:buChar char="•"/>
            </a:pP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Коноваленко, С.В. Коноваленко Домашние тетради для закрепления звуков (Л, ЛЬ, С, З, Ц, Ч, Щ, Ш, Ж, Р, РЬ, СЬ, ЗЬ )В.В.;</a:t>
            </a:r>
          </a:p>
          <a:p>
            <a:pPr lvl="0" algn="just">
              <a:buFont typeface="Arial"/>
              <a:buChar char="•"/>
            </a:pP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Ю.Б. Жихарева-</a:t>
            </a:r>
            <a:r>
              <a:rPr lang="ru-RU" dirty="0" err="1">
                <a:solidFill>
                  <a:srgbClr val="000099"/>
                </a:solidFill>
                <a:latin typeface="Arial Narrow" pitchFamily="34" charset="0"/>
              </a:rPr>
              <a:t>Норкина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 Домашние тетради для логопедических занятий с детьми (закрепление звуков Л. ЛЬ, Р, РЬ, С-СЬ, З-ЗЬ-Ц, Ш-Ж, Ч-Щ );</a:t>
            </a:r>
          </a:p>
          <a:p>
            <a:pPr lvl="0" algn="just">
              <a:buFont typeface="Arial"/>
              <a:buChar char="•"/>
            </a:pP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Т.А. Ткаченко Фонетические рассказы с картинками ( Звуки Л, ЛЬ, Ш-Ж, Р-РЬ, С-СЬ, З-ЗЬ,);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Л.Н. Смирнова Мы учим звуки Ш, С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.</a:t>
            </a: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 Мы учим звуки Р, Л.;</a:t>
            </a:r>
          </a:p>
          <a:p>
            <a:pPr lvl="0" algn="just">
              <a:buFont typeface="Arial"/>
              <a:buChar char="•"/>
            </a:pPr>
            <a:r>
              <a:rPr lang="ru-RU" dirty="0" smtClean="0">
                <a:solidFill>
                  <a:srgbClr val="000099"/>
                </a:solidFill>
                <a:latin typeface="Arial Narrow" pitchFamily="34" charset="0"/>
              </a:rPr>
              <a:t>Л.А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. Комарова Автоматизация звука </a:t>
            </a:r>
            <a:r>
              <a:rPr lang="ru-RU" dirty="0" err="1">
                <a:solidFill>
                  <a:srgbClr val="000099"/>
                </a:solidFill>
                <a:latin typeface="Arial Narrow" pitchFamily="34" charset="0"/>
              </a:rPr>
              <a:t>Рь</a:t>
            </a:r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 в игровых упражнениях.</a:t>
            </a:r>
          </a:p>
          <a:p>
            <a:pPr lvl="0" algn="just"/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Автоматизация звука Л в игровых упражнениях.</a:t>
            </a:r>
          </a:p>
          <a:p>
            <a:pPr lvl="0" algn="just"/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Автоматизация звука Р в игровых упражнениях.</a:t>
            </a:r>
          </a:p>
          <a:p>
            <a:pPr lvl="0" algn="just"/>
            <a:r>
              <a:rPr lang="ru-RU" dirty="0">
                <a:solidFill>
                  <a:srgbClr val="000099"/>
                </a:solidFill>
                <a:latin typeface="Arial Narrow" pitchFamily="34" charset="0"/>
              </a:rPr>
              <a:t>Автоматизация звука С в игровых упражнениях.</a:t>
            </a:r>
            <a:endParaRPr lang="ru-RU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160" y="6922440"/>
            <a:ext cx="1858268" cy="21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55846"/>
              </p:ext>
            </p:extLst>
          </p:nvPr>
        </p:nvGraphicFramePr>
        <p:xfrm>
          <a:off x="582578" y="1142475"/>
          <a:ext cx="5516626" cy="7552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58313"/>
                <a:gridCol w="2758313"/>
              </a:tblGrid>
              <a:tr h="157863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Чудесная сумочка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 сумочке чудесной –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Ох и чудеса,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 сумочке прелестной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Сыр и колбаса,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Соль, фасоль, 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</a:rPr>
                        <a:t>сырочек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,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Сахарный песок,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Маслица кусочек,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Ананасный сок.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Вездеход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Вам сегодня не везет?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Вас автобус не везет?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Вы возьмите вездеход!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Вездеход вас повезет…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Верно, правильно назвали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Вездеходом вездеход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  <a:tr h="157863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Склевали гуси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Купила Марусе бусы бабуся.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На рынке споткнулась бабуся о гуся…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Не будет подарка у внучки Маруси: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Все бусы склевали по бусинке гуси.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Затея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Вот веселая затея –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запускать на нитке змея.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Змей летит выше берез!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Ветер змея не жалея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Прямо к солнышку понес.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  <a:tr h="157863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Саня и сани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Маленькому Сане подарили сани.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Посмотрите сами: вот какие сани!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Вез на гору Саня за собою сани.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Съехал с горки Саня, а на Сане – сани!</a:t>
                      </a:r>
                      <a:endParaRPr lang="ru-RU" sz="14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Подберезовик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Подберезовик, подберезовик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Ловко спрятался под березою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Да не прячься ты так старательно –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Я найду тебя обязательно.</a:t>
                      </a:r>
                      <a:endParaRPr lang="ru-RU" sz="14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  <a:tr h="210484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Вот так свистнул!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Кто-то принес 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</a:rPr>
                        <a:t>Сереньке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 свисток. Носит с тех пор его Серенька всюду с собой и все свистит да свистит.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Один раз Серенька как свиснет! У самого уха кота Васьки. Испугался Васька и скок на стол. А там миска со сметаной. И вот миска пуста, а весь стол и Васька в сметане.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Зайка и коза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У Зины заводная коза. Заведут ее – она забегает по доске. Забавная такая! Зина сама заводит козу. А о своем зайке совсем забыла. Одна Зоя не забывает зайку. Баюкает его и песенку поет: «Скоро мой зайка заснет, зайку никто не возьмет!»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8720" y="323528"/>
            <a:ext cx="5536639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Стихи, тексты для закрепления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произношения звуков С, З, СЬ, ЗЬ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5" y="179512"/>
            <a:ext cx="114204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888" y="2384295"/>
            <a:ext cx="847725" cy="74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208" y="1066724"/>
            <a:ext cx="1423789" cy="12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66" y="2915816"/>
            <a:ext cx="1140340" cy="19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20845"/>
              </p:ext>
            </p:extLst>
          </p:nvPr>
        </p:nvGraphicFramePr>
        <p:xfrm>
          <a:off x="620688" y="1402608"/>
          <a:ext cx="5688632" cy="6827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44316"/>
                <a:gridCol w="2844316"/>
              </a:tblGrid>
              <a:tr h="113636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Жадина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Жадину я ни о чем не прошу.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 гости я жадину не приглашу.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Не выйдет из жадины друга хорошего,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Даже приятелем не назовешь его.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Прибаутка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Уж ты, Мишенька, дружок,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Ты не бегай на лужок,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 крутой бережок.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</a:tr>
              <a:tr h="946968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Добыча меда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Жалко жадных медвежат,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Пчелы кружатся, жужжат,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Жала к рожицам все ближе…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Мед медведи жадно лижут.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Наша Маша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Наша Маша рано встала,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Кукол всех пересчитала: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Две матрешки на окошке,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Две Танюшки на подушке.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</a:tr>
              <a:tr h="132575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Машина каша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Маша каши наварила,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Маша кашей всех кормила.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Положила Маша кашу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Кошке – в блюдце, Жучке – в плошку,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А коту – в большую ложку.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Шмель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Жу-жу-жу, жу-жу-жу,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 лужайке я жужжу!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 лужайке я жужжу,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Над ромашками кружу!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Безобидно я жужжал,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Что же Женя убежал?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</a:tr>
              <a:tr h="227272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Лошадки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Миша и Женя бежали. Они играли в лошадки. У Миши были вожжи. Он погонял Женю: «Но! Поехали! Живей! Живей!»Женя бежал вперед, поднимая ноги, как лошадь.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Ребятишки убежали далеко, а потом прибежали обратно к дому.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Школа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Наташа и Гоша – школьники. Они идут в школу. В руках у них – школьные портфели. Там лежат книги и тетради.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Вот и наша школа. У нее пять этажей. В школе Наташа и Гоша вешают одежду в шкафы и переобуваются. У Гоши первым уроком должна быть химия, он идет на второй этаж. Наташе надо не третий этаж, у нее математика.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876" marR="60876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53117" y="2384524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688" y="684346"/>
            <a:ext cx="538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Стихи, тексты для закрепления произношения звуков Ш, Ж</a:t>
            </a:r>
            <a:endParaRPr lang="ru-RU" sz="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867" y="588970"/>
            <a:ext cx="1459157" cy="194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460929"/>
            <a:ext cx="991460" cy="109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0393"/>
              </p:ext>
            </p:extLst>
          </p:nvPr>
        </p:nvGraphicFramePr>
        <p:xfrm>
          <a:off x="548680" y="1043608"/>
          <a:ext cx="5645956" cy="7467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22978"/>
                <a:gridCol w="2822978"/>
              </a:tblGrid>
              <a:tr h="150852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Мила и мыло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Не жалела мама мыла.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Мама Милу мылом мыла.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Мила мыла не любила.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Миле в глаз попало мыло.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- Что ты плачешь, наша Мила?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- Я выплакиваю мыло.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Лапти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Павка на лавке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Плетет лапти Клавке.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Не годятся лапти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Клавке на ножки,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А годятся лапти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 лапки кошке.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  <a:tr h="1131391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Плотник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Летят опилки белые,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Летят из-под пилы.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Это плотник делает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Окна и полы.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Хозяйка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Убежало, убежало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Убежало молоко.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Я с трудом его поймала.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Быть хозяйкой нелегко.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  <a:tr h="131995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Любят очень сильно славную малышку,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 ванночке купают Милочку-голышку,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Помогают маме Лада и Алина.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Лада поливает Милу из кувшина,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Мама моет мылом своего младенца,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А Алина вытрет Милу полотенцем.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Клоун-чудак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Клоун-чудак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Все делал не так: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Ломом копал,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Лопатой ломал,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Пилой колол,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А кистью мел!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  <a:tr h="2074218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Находка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Мала сидела у окна и услышала жалобный писк. Мила побежала в сад и увидела там маленького, еще слепого щенка. Ему было холодно.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Миле стало жалко его. Она закутала щенка в большой платок и понесла домой.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Дома Мила дала ему теплого молока. Щенок вылакал все молоко и уснул.</a:t>
                      </a:r>
                      <a:endParaRPr lang="ru-RU" sz="180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Лодочка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На даче была лодка. Она была плохая. И на ней никто не катался. Но однажды Володя и Клава захотели покататься. Они взяли весла, сели в лодку и поплыли.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Лодка начала наполняться водой. Володя и Клава сильно испугались. Но недалеко была мель. Володя и Клава увидели ее и благополучно довели лодку до мели.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Trebuchet MS"/>
                      </a:endParaRPr>
                    </a:p>
                  </a:txBody>
                  <a:tcPr marL="60610" marR="6061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96752" y="409834"/>
            <a:ext cx="46671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Стихи, тексты для закрепления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произношения звуков Л, ЛЬ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474" y="409834"/>
            <a:ext cx="1362906" cy="201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09" y="180692"/>
            <a:ext cx="818743" cy="78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0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11979"/>
              </p:ext>
            </p:extLst>
          </p:nvPr>
        </p:nvGraphicFramePr>
        <p:xfrm>
          <a:off x="620688" y="1115616"/>
          <a:ext cx="5648770" cy="7040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40458"/>
                <a:gridCol w="2808312"/>
              </a:tblGrid>
              <a:tr h="94696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Все красное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Красный помидор растет на огороде.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Красный георгин красуется в саду.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Красная брусника краснеет у дороги.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А красную ромашку я что-то не найду.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Кенгуру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Носит мама-кенгуру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 теплой сумке детвору.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А ребятки-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</a:rPr>
                        <a:t>кенгурятки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Целый день играют в прятки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</a:tr>
              <a:tr h="132575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Алешкина кричалка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Лейся, лейся дождик!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Я хочу расти!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Я не сахар! Я не коржик!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Не боюсь я сырости!</a:t>
                      </a:r>
                      <a:endParaRPr lang="ru-RU" sz="140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Три крокодила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Жили в долине Нила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Три больших крокодила.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Первый – только большой.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Второй – с прекрасной душой.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А третий – ну просто милый!..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Но всех их зовут - крокодилы.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</a:tr>
              <a:tr h="946968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Драчун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На руке у Ромы рана,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И рукав у Ромы рваный.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Дрался Рома утром рано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У своих ворот с бараном</a:t>
                      </a:r>
                      <a:endParaRPr lang="ru-RU" sz="140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Варежки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Варежки у Вари пропали на бульваре.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Воротилась Варя вечером с бульвара,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И нашла в кармане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Варежки Варвара.</a:t>
                      </a:r>
                      <a:endParaRPr lang="ru-RU" sz="140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</a:tr>
              <a:tr h="189393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В пенале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Хвастались друг перед другом ручка и карандаш.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-   Я отлично пишу! – говорила ручка. – Без единой ошибки!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-   А я, - вторил ей карандаш, - я и забыл, когда ошибался!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А резинке было стыдно это слушать, ведь она стирала их ошибки.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Разведчица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-   Мамочка, если бы твоя любимая чашка разбилась, ты бы очень расстроилась?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-   Наверное, расстроилась. А почему ты спрашиваешь?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</a:rPr>
                        <a:t>-   Меня Вовка на разведку прислал.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j-lt"/>
                      </a:endParaRPr>
                    </a:p>
                  </a:txBody>
                  <a:tcPr marL="60876" marR="6087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22869" y="467544"/>
            <a:ext cx="42765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Стихи, тексты для закрепления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произношения звуков Р, РЬ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467544"/>
            <a:ext cx="846197" cy="8016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216" y="389524"/>
            <a:ext cx="1312006" cy="107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683568"/>
            <a:ext cx="576064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Работа с детьми дошкольного возраста</a:t>
            </a:r>
          </a:p>
          <a:p>
            <a:r>
              <a:rPr lang="ru-RU" sz="1600" b="0" i="0" dirty="0" smtClean="0">
                <a:solidFill>
                  <a:srgbClr val="000099"/>
                </a:solidFill>
                <a:effectLst/>
                <a:latin typeface="+mj-lt"/>
              </a:rPr>
              <a:t> Развитие речи у детей младшего дошкольного возраста происходит особенно быстро: как ни в каком другом возрасте быстро пополняется словарный запас, улучшается звуковое оформление слов, более развернутыми становятся фразы. Однако не все малыши имеют одинаковый уровень речевого развития: одни уже к трем годам чисто и правильно произносят слова, другие говорят все еще недостаточно отчетливо, неправильно произносят отдельные звуки. Таких детей большинство. Их наиболее типичными ошибками являются пропуск и замена звуков, перестановка не только звуков, но и слогов, нарушение слоговой структуры (сокращение слов: "</a:t>
            </a:r>
            <a:r>
              <a:rPr lang="ru-RU" sz="1600" b="0" i="0" dirty="0" err="1" smtClean="0">
                <a:solidFill>
                  <a:srgbClr val="000099"/>
                </a:solidFill>
                <a:effectLst/>
                <a:latin typeface="+mj-lt"/>
              </a:rPr>
              <a:t>апиед</a:t>
            </a:r>
            <a:r>
              <a:rPr lang="ru-RU" sz="1600" b="0" i="0" dirty="0" smtClean="0">
                <a:solidFill>
                  <a:srgbClr val="000099"/>
                </a:solidFill>
                <a:effectLst/>
                <a:latin typeface="+mj-lt"/>
              </a:rPr>
              <a:t>" вместо "велосипед"), неправильное ударение и пр.</a:t>
            </a:r>
          </a:p>
          <a:p>
            <a:pPr algn="just"/>
            <a:r>
              <a:rPr lang="ru-RU" sz="1600" b="0" i="0" dirty="0" smtClean="0">
                <a:solidFill>
                  <a:srgbClr val="000099"/>
                </a:solidFill>
                <a:effectLst/>
                <a:latin typeface="+mj-lt"/>
              </a:rPr>
              <a:t>На данном возрастном этапе необходимо, прежде всего, учить малышей четко и правильно произносить, а также слышать и различать звуки в словах. Неустойчив еще и голос младших дошкольников: некоторые из них говорят очень тихо, чуть слышно (особенно если не уверенны в правильности произношения), другие — крикливо. Педагог обращает внимание детей на то, что слова можно произносить с различной громкостью (шепотом, тихо, умеренно, громко), учит детей различать на слух, как громко говорят окружающие и они сами.</a:t>
            </a:r>
          </a:p>
          <a:p>
            <a:pPr algn="just"/>
            <a:r>
              <a:rPr lang="ru-RU" sz="1600" b="0" i="0" dirty="0" smtClean="0">
                <a:solidFill>
                  <a:srgbClr val="000099"/>
                </a:solidFill>
                <a:effectLst/>
                <a:latin typeface="+mj-lt"/>
              </a:rPr>
              <a:t>Предлагаемые ниже игры могут быть использованы для развития у детей слухового внимания, правильного восприятия речи, учить малышей соотносить звучащее слово с картинкой или предметом, внятно произносить одно-, двух-, а также трех-, четырехсложные слова, отвечать на вопросы; громко и тихо воспроизводить звукоподражания.</a:t>
            </a:r>
          </a:p>
          <a:p>
            <a:pPr algn="just"/>
            <a:r>
              <a:rPr lang="ru-RU" sz="1600" b="0" i="0" dirty="0" smtClean="0">
                <a:solidFill>
                  <a:srgbClr val="000099"/>
                </a:solidFill>
                <a:effectLst/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33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154" y="611560"/>
            <a:ext cx="576064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FF0066"/>
                </a:solidFill>
                <a:latin typeface="+mj-lt"/>
              </a:rPr>
              <a:t>Угадай, что звучит</a:t>
            </a:r>
          </a:p>
          <a:p>
            <a:pPr lvl="0" algn="just"/>
            <a:r>
              <a:rPr lang="ru-RU" sz="1400" dirty="0">
                <a:solidFill>
                  <a:srgbClr val="000099"/>
                </a:solidFill>
                <a:latin typeface="+mj-lt"/>
              </a:rPr>
              <a:t>Наглядный материал: барабан, молоточек, колокольчик, ширма.</a:t>
            </a:r>
          </a:p>
          <a:p>
            <a:pPr lvl="0" algn="just"/>
            <a:r>
              <a:rPr lang="ru-RU" sz="1400" dirty="0">
                <a:solidFill>
                  <a:srgbClr val="000099"/>
                </a:solidFill>
                <a:latin typeface="+mj-lt"/>
              </a:rPr>
              <a:t>Взрослый показывает детям игрушечный барабан, колокольчик, молоточек, называет их и просит повторить. Когда малыши запомнят названия предметов, педагог предлагает послушать, как они звучат: играет на барабане, звенит колокольчиком, стучит по столу молоточком; еще раз называет игрушки. Потом он устанавливает ширму и за ней воспроизводит звучание указанных предметов. "Что звучит?" — спрашивает он детей. Дети отвечают, и взрослый снова звенит колокольчиком, стучит молоточком и т. д. При этом он следит за тем, чтобы дети узнавали звучащий предмет, отчетливо произносили его название</a:t>
            </a:r>
            <a:r>
              <a:rPr lang="ru-RU" sz="1400" dirty="0" smtClean="0">
                <a:solidFill>
                  <a:srgbClr val="000099"/>
                </a:solidFill>
                <a:latin typeface="+mj-lt"/>
              </a:rPr>
              <a:t>.</a:t>
            </a:r>
          </a:p>
          <a:p>
            <a:pPr algn="just"/>
            <a:r>
              <a:rPr lang="ru-RU" sz="1600" b="1" i="0" dirty="0" smtClean="0">
                <a:solidFill>
                  <a:srgbClr val="FF0066"/>
                </a:solidFill>
                <a:effectLst/>
                <a:latin typeface="+mj-lt"/>
              </a:rPr>
              <a:t>Чудесный мешочек</a:t>
            </a: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Наглядный материал: мешочек, мелкие игрушки, изображающие детенышей животных (утенок, гусенок, цыпленок, тигренок, поросенок, слоненок, лягушонок, котенок и пр.).</a:t>
            </a:r>
            <a:endParaRPr lang="ru-RU" sz="14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Все перечисленные выше игрушки сложены в мешочек.. Родитель, держа мешочек, подходит к ребенку и, говоря, что в мешочке лежит много интересных игрушек, предлагает вынуть оттуда одну, показать ее и громко назвать. Родитель добивается, чтобы ребенок правильно и внятно называл игрушку. Если ребенок затрудняется ответить, взрослый подсказывает ему.</a:t>
            </a:r>
            <a:endParaRPr lang="ru-RU" sz="14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Следующие игры и упражнения помогают обучить детей правильному произношению определенных звуков в словах, помочь им чисто, отчетливо выговаривать слова с этими звуками.</a:t>
            </a:r>
            <a:endParaRPr lang="ru-RU" sz="14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 </a:t>
            </a:r>
            <a:endParaRPr lang="ru-RU" sz="14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ru-RU" sz="1600" b="1" i="0" dirty="0" smtClean="0">
                <a:solidFill>
                  <a:srgbClr val="FF0066"/>
                </a:solidFill>
                <a:effectLst/>
                <a:latin typeface="+mj-lt"/>
              </a:rPr>
              <a:t>Магазин</a:t>
            </a: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Наглядный материал : игрушки, в названиях которых есть звуки </a:t>
            </a:r>
            <a:r>
              <a:rPr lang="ru-RU" sz="1400" b="0" i="1" dirty="0" smtClean="0">
                <a:solidFill>
                  <a:srgbClr val="17365D"/>
                </a:solidFill>
                <a:effectLst/>
                <a:latin typeface="+mj-lt"/>
              </a:rPr>
              <a:t>м – </a:t>
            </a:r>
            <a:r>
              <a:rPr lang="ru-RU" sz="1400" b="0" i="1" dirty="0" err="1" smtClean="0">
                <a:solidFill>
                  <a:srgbClr val="17365D"/>
                </a:solidFill>
                <a:effectLst/>
                <a:latin typeface="+mj-lt"/>
              </a:rPr>
              <a:t>мь</a:t>
            </a:r>
            <a:r>
              <a:rPr lang="ru-RU" sz="1400" b="0" i="1" dirty="0" smtClean="0">
                <a:solidFill>
                  <a:srgbClr val="17365D"/>
                </a:solidFill>
                <a:effectLst/>
                <a:latin typeface="+mj-lt"/>
              </a:rPr>
              <a:t>, п – </a:t>
            </a:r>
            <a:r>
              <a:rPr lang="ru-RU" sz="1400" b="0" i="1" dirty="0" err="1" smtClean="0">
                <a:solidFill>
                  <a:srgbClr val="17365D"/>
                </a:solidFill>
                <a:effectLst/>
                <a:latin typeface="+mj-lt"/>
              </a:rPr>
              <a:t>пь</a:t>
            </a:r>
            <a:r>
              <a:rPr lang="ru-RU" sz="1400" b="0" i="1" dirty="0" smtClean="0">
                <a:solidFill>
                  <a:srgbClr val="17365D"/>
                </a:solidFill>
                <a:effectLst/>
                <a:latin typeface="+mj-lt"/>
              </a:rPr>
              <a:t>, б – </a:t>
            </a:r>
            <a:r>
              <a:rPr lang="ru-RU" sz="1400" b="0" i="1" dirty="0" err="1" smtClean="0">
                <a:solidFill>
                  <a:srgbClr val="17365D"/>
                </a:solidFill>
                <a:effectLst/>
                <a:latin typeface="+mj-lt"/>
              </a:rPr>
              <a:t>бь</a:t>
            </a:r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 (матрешки, машина, мишка, поезд, пушка, Петрушка, барабан, балалайка, Буратино, собака, белка, кукла и пр.).</a:t>
            </a:r>
            <a:endParaRPr lang="ru-RU" sz="14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ru-RU" sz="1400" b="0" i="0" dirty="0" smtClean="0">
                <a:solidFill>
                  <a:srgbClr val="17365D"/>
                </a:solidFill>
                <a:effectLst/>
                <a:latin typeface="+mj-lt"/>
              </a:rPr>
              <a:t>Родитель расставляет на столе игрушки и предлагает ребенку поиграть. "Я буду продавцом", — говорит он и переспрашивает: "Кем я буду?". Ребенок отвечают. "А ты будешь покупателем. Кем ты будешь?" — "Покупателем", — отвечают ребенок. "Что делает продавец?" — "Продает" — "Что делает покупатель?" — "Покупает". Взрослый показывает игрушки, которые он собирается продавать. Ребенок называют их. </a:t>
            </a:r>
            <a:endParaRPr lang="ru-RU" sz="14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2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611560"/>
            <a:ext cx="5832648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000099"/>
                </a:solidFill>
                <a:latin typeface="+mj-lt"/>
              </a:rPr>
              <a:t>Затем родитель приглашает к столу ребенка и спрашивает, какую игрушку он хотел бы купить. Ребенок называет, например, мишку. Родитель соглашается продать, но предлагает попросить вежливо, при этом слово "пожалуйста" выделяет голосом. Взрослый дает игрушку и одновременно может спросить ребенка, для чего ему нужна эта игрушка. Ребенок отвечает. И так до тех пор, пока все предметы не будут распроданы.</a:t>
            </a:r>
          </a:p>
          <a:p>
            <a:pPr lvl="0" algn="just"/>
            <a:r>
              <a:rPr lang="ru-RU" sz="1400" dirty="0">
                <a:solidFill>
                  <a:srgbClr val="000099"/>
                </a:solidFill>
                <a:latin typeface="+mj-lt"/>
              </a:rPr>
              <a:t>Родитель следит за тем, чтобы ребенок правильно произносил звуки м – </a:t>
            </a:r>
            <a:r>
              <a:rPr lang="ru-RU" sz="1400" dirty="0" err="1">
                <a:solidFill>
                  <a:srgbClr val="000099"/>
                </a:solidFill>
                <a:latin typeface="+mj-lt"/>
              </a:rPr>
              <a:t>мь</a:t>
            </a:r>
            <a:r>
              <a:rPr lang="ru-RU" sz="1400" dirty="0">
                <a:solidFill>
                  <a:srgbClr val="000099"/>
                </a:solidFill>
                <a:latin typeface="+mj-lt"/>
              </a:rPr>
              <a:t>, п – </a:t>
            </a:r>
            <a:r>
              <a:rPr lang="ru-RU" sz="1400" dirty="0" err="1">
                <a:solidFill>
                  <a:srgbClr val="000099"/>
                </a:solidFill>
                <a:latin typeface="+mj-lt"/>
              </a:rPr>
              <a:t>пь</a:t>
            </a:r>
            <a:r>
              <a:rPr lang="ru-RU" sz="1400" dirty="0">
                <a:solidFill>
                  <a:srgbClr val="000099"/>
                </a:solidFill>
                <a:latin typeface="+mj-lt"/>
              </a:rPr>
              <a:t>,  б– </a:t>
            </a:r>
            <a:r>
              <a:rPr lang="ru-RU" sz="1400" dirty="0" err="1">
                <a:solidFill>
                  <a:srgbClr val="000099"/>
                </a:solidFill>
                <a:latin typeface="+mj-lt"/>
              </a:rPr>
              <a:t>бь</a:t>
            </a:r>
            <a:r>
              <a:rPr lang="ru-RU" sz="1400" dirty="0">
                <a:solidFill>
                  <a:srgbClr val="000099"/>
                </a:solidFill>
                <a:latin typeface="+mj-lt"/>
              </a:rPr>
              <a:t> в словах, отчетливо выговаривал слова с этими звуками</a:t>
            </a:r>
            <a:r>
              <a:rPr lang="ru-RU" sz="1400" dirty="0" smtClean="0">
                <a:solidFill>
                  <a:srgbClr val="000099"/>
                </a:solidFill>
                <a:latin typeface="+mj-lt"/>
              </a:rPr>
              <a:t>.</a:t>
            </a:r>
          </a:p>
          <a:p>
            <a:pPr algn="just"/>
            <a:r>
              <a:rPr lang="ru-RU" sz="1600" b="1" i="0" dirty="0" smtClean="0">
                <a:solidFill>
                  <a:srgbClr val="FF0066"/>
                </a:solidFill>
                <a:effectLst/>
                <a:latin typeface="+mj-lt"/>
              </a:rPr>
              <a:t>Можно ездить или нет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 Наглядный материал: коробка и картинки с изображением средств передвижения, а также других предметов имеющих в названии звук </a:t>
            </a:r>
            <a:r>
              <a:rPr lang="ru-RU" sz="1400" b="0" i="1" dirty="0" smtClean="0">
                <a:solidFill>
                  <a:srgbClr val="000099"/>
                </a:solidFill>
                <a:effectLst/>
                <a:latin typeface="+mj-lt"/>
              </a:rPr>
              <a:t>с (</a:t>
            </a:r>
            <a:r>
              <a:rPr lang="ru-RU" sz="1400" b="0" i="1" dirty="0" err="1" smtClean="0">
                <a:solidFill>
                  <a:srgbClr val="000099"/>
                </a:solidFill>
                <a:effectLst/>
                <a:latin typeface="+mj-lt"/>
              </a:rPr>
              <a:t>сь</a:t>
            </a:r>
            <a:r>
              <a:rPr lang="ru-RU" sz="1400" b="0" i="1" dirty="0" smtClean="0">
                <a:solidFill>
                  <a:srgbClr val="000099"/>
                </a:solidFill>
                <a:effectLst/>
                <a:latin typeface="+mj-lt"/>
              </a:rPr>
              <a:t>)</a:t>
            </a:r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: санки, самолет, велосипед, самокат, троллейбус, автобус, стул, стол, сапог и др.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 Дети по очереди вынимают из коробки картинки; каждый показывает свою группе, называет изображенный на ней предмет и говорит, можно ездить или нет. Взрослый следит за тем, чтобы дети правильно произносили звуки с (</a:t>
            </a:r>
            <a:r>
              <a:rPr lang="ru-RU" sz="1400" b="0" i="0" dirty="0" err="1" smtClean="0">
                <a:solidFill>
                  <a:srgbClr val="000099"/>
                </a:solidFill>
                <a:effectLst/>
                <a:latin typeface="+mj-lt"/>
              </a:rPr>
              <a:t>сь</a:t>
            </a:r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) в словах, отчетливо выговаривали слова с этим звуком.</a:t>
            </a:r>
          </a:p>
          <a:p>
            <a:pPr algn="just"/>
            <a:r>
              <a:rPr lang="ru-RU" sz="1600" b="1" i="0" dirty="0" smtClean="0">
                <a:solidFill>
                  <a:srgbClr val="FF0066"/>
                </a:solidFill>
                <a:effectLst/>
                <a:latin typeface="+mj-lt"/>
              </a:rPr>
              <a:t> На прогулку в лес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Наглядный материал: игрушки (собака, слон, лиса, заяц, коза, гусь, цыпленок, курица, корзина, блюдце, стакан, автобус и др., в названиях которых имеются звуки с (</a:t>
            </a:r>
            <a:r>
              <a:rPr lang="ru-RU" sz="1400" b="0" i="0" dirty="0" err="1" smtClean="0">
                <a:solidFill>
                  <a:srgbClr val="000099"/>
                </a:solidFill>
                <a:effectLst/>
                <a:latin typeface="+mj-lt"/>
              </a:rPr>
              <a:t>сь</a:t>
            </a:r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), з (</a:t>
            </a:r>
            <a:r>
              <a:rPr lang="ru-RU" sz="1400" b="0" i="0" dirty="0" err="1" smtClean="0">
                <a:solidFill>
                  <a:srgbClr val="000099"/>
                </a:solidFill>
                <a:effectLst/>
                <a:latin typeface="+mj-lt"/>
              </a:rPr>
              <a:t>зь</a:t>
            </a:r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), ц).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Взрослый выставляет игрушки и просит детей назвать их. Затем он предлагает детям отправиться на прогулку в лес и взять с собой игрушечных животных. Малыши выбирают нужные игрушки, называют их, сажают в машину и отвозят в определенное заранее место. Взрослый следит, чтобы дети верно отбирали предметы, внятно и громко называли их, правильно произносили при этом звуки с (</a:t>
            </a:r>
            <a:r>
              <a:rPr lang="ru-RU" sz="1400" b="0" i="0" dirty="0" err="1" smtClean="0">
                <a:solidFill>
                  <a:srgbClr val="000099"/>
                </a:solidFill>
                <a:effectLst/>
                <a:latin typeface="+mj-lt"/>
              </a:rPr>
              <a:t>сь</a:t>
            </a:r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), з (</a:t>
            </a:r>
            <a:r>
              <a:rPr lang="ru-RU" sz="1400" b="0" i="0" dirty="0" err="1" smtClean="0">
                <a:solidFill>
                  <a:srgbClr val="000099"/>
                </a:solidFill>
                <a:effectLst/>
                <a:latin typeface="+mj-lt"/>
              </a:rPr>
              <a:t>зь</a:t>
            </a:r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), ц.</a:t>
            </a:r>
          </a:p>
          <a:p>
            <a:pPr algn="just"/>
            <a:r>
              <a:rPr lang="ru-RU" sz="1600" b="1" i="0" dirty="0" smtClean="0">
                <a:solidFill>
                  <a:srgbClr val="000099"/>
                </a:solidFill>
                <a:effectLst/>
                <a:latin typeface="+mj-lt"/>
              </a:rPr>
              <a:t> </a:t>
            </a:r>
            <a:r>
              <a:rPr lang="ru-RU" sz="1600" b="1" i="0" dirty="0" smtClean="0">
                <a:solidFill>
                  <a:srgbClr val="FF0066"/>
                </a:solidFill>
                <a:effectLst/>
                <a:latin typeface="+mj-lt"/>
              </a:rPr>
              <a:t>Скажи, как я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Цель: учить детей говорить громко, тихо, шепотом, а также развивать слуховое восприятие (различать степень громкости произнесенных слов).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Взрослый предлагает ребенку внимательно слушать, как он произносит слова, и произносить (повторять) их так же. Следить за тем, чтобы ребенок произносил слова отчетливо, с соответствующей степенью громкости.</a:t>
            </a:r>
          </a:p>
          <a:p>
            <a:pPr algn="just"/>
            <a:r>
              <a:rPr lang="ru-RU" sz="1400" b="0" i="0" dirty="0" smtClean="0">
                <a:solidFill>
                  <a:srgbClr val="000099"/>
                </a:solidFill>
                <a:effectLst/>
                <a:latin typeface="+mj-lt"/>
              </a:rPr>
              <a:t>Для данного упражнения рекомендуется подбирать слова, в произношении которых дети испытывают затруднения.</a:t>
            </a:r>
          </a:p>
          <a:p>
            <a:pPr lvl="0" algn="just"/>
            <a:endParaRPr lang="ru-RU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1662</Words>
  <Application>Microsoft Office PowerPoint</Application>
  <PresentationFormat>Экран (4:3)</PresentationFormat>
  <Paragraphs>259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Гальмак</dc:creator>
  <cp:lastModifiedBy>Елена Гальмак</cp:lastModifiedBy>
  <cp:revision>11</cp:revision>
  <dcterms:created xsi:type="dcterms:W3CDTF">2015-06-04T11:10:45Z</dcterms:created>
  <dcterms:modified xsi:type="dcterms:W3CDTF">2015-06-04T13:03:45Z</dcterms:modified>
</cp:coreProperties>
</file>