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62" r:id="rId3"/>
    <p:sldId id="266" r:id="rId4"/>
    <p:sldId id="267" r:id="rId5"/>
    <p:sldId id="268" r:id="rId6"/>
    <p:sldId id="265" r:id="rId7"/>
    <p:sldId id="264" r:id="rId8"/>
    <p:sldId id="270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51FE4-74E1-4297-9DF2-2D2682A04CD6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73178-D4DE-4D3D-8179-E171B6CEF2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8494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73178-D4DE-4D3D-8179-E171B6CEF26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83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73178-D4DE-4D3D-8179-E171B6CEF26D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835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73178-D4DE-4D3D-8179-E171B6CEF26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83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73178-D4DE-4D3D-8179-E171B6CEF26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83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73178-D4DE-4D3D-8179-E171B6CEF26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683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7319-8752-43DC-9251-6FF6EC4E5500}" type="datetimeFigureOut">
              <a:rPr lang="ru-RU" smtClean="0"/>
              <a:pPr/>
              <a:t>31.03.2015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3" r:id="rId4"/>
    <p:sldLayoutId id="2147483650" r:id="rId5"/>
    <p:sldLayoutId id="2147483661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 rot="21104606">
            <a:off x="4862091" y="859220"/>
            <a:ext cx="3586410" cy="366278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ru-RU" sz="2800" b="1" dirty="0" smtClean="0">
                <a:cs typeface="Times New Roman" pitchFamily="18" charset="0"/>
              </a:rPr>
              <a:t>    Ц</a:t>
            </a:r>
            <a:r>
              <a:rPr lang="ru-RU" sz="2800" b="1" dirty="0" smtClean="0"/>
              <a:t>ель развития диалогической речи   у дошкольников:</a:t>
            </a:r>
          </a:p>
          <a:p>
            <a:pPr>
              <a:spcBef>
                <a:spcPts val="0"/>
              </a:spcBef>
              <a:buNone/>
            </a:pPr>
            <a:r>
              <a:rPr lang="ru-RU" sz="2800" b="1" smtClean="0"/>
              <a:t> </a:t>
            </a:r>
            <a:r>
              <a:rPr lang="ru-RU" sz="2800" b="1"/>
              <a:t> </a:t>
            </a:r>
            <a:r>
              <a:rPr lang="ru-RU" sz="2800" b="1" smtClean="0"/>
              <a:t>  научить </a:t>
            </a:r>
            <a:r>
              <a:rPr lang="ru-RU" sz="2800" b="1" dirty="0" smtClean="0"/>
              <a:t>их пользоваться </a:t>
            </a:r>
            <a:r>
              <a:rPr lang="ru-RU" sz="2800" b="1" dirty="0"/>
              <a:t>диалогом как формой общения.</a:t>
            </a:r>
          </a:p>
          <a:p>
            <a:pPr algn="ctr">
              <a:spcBef>
                <a:spcPts val="0"/>
              </a:spcBef>
              <a:buNone/>
            </a:pPr>
            <a:endParaRPr lang="ru-RU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21079967">
            <a:off x="969884" y="1367085"/>
            <a:ext cx="3454036" cy="31369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Методы</a:t>
            </a:r>
            <a:r>
              <a:rPr kumimoji="0" lang="ru-RU" sz="36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и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j-ea"/>
                <a:cs typeface="+mj-cs"/>
              </a:rPr>
              <a:t> приемы обучения детей диалогической речи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0400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484784"/>
            <a:ext cx="8820096" cy="1152128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развивать умения понимать разнообразные инициативные обращения (сообщения,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вопросы, побуждения);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95536" y="-171400"/>
            <a:ext cx="8229600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FF0000"/>
                </a:solidFill>
              </a:rPr>
              <a:t>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0060" y="0"/>
            <a:ext cx="8229600" cy="1700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Задачи обучения дошкольников диалогу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708920"/>
            <a:ext cx="87849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Формировать умение у</a:t>
            </a:r>
            <a:r>
              <a:rPr lang="ru-RU" sz="2400" b="1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детей вступать в речевое общение различными способами: сообщать о своих впечатлениях, переживаниях; задавать вопросы; побуждать партнера по общению к совместной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деятельности;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4632" y="4581128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формировать у детей умение пользоваться интонацией, мимикой, 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жестами;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9312" y="5765333"/>
            <a:ext cx="8820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развивать умения следовать правилам ведения диалога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95536" y="-171400"/>
            <a:ext cx="8229600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FF0000"/>
                </a:solidFill>
              </a:rPr>
              <a:t>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619672" y="0"/>
            <a:ext cx="8229600" cy="1700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i="1" dirty="0">
                <a:solidFill>
                  <a:srgbClr val="FF0000"/>
                </a:solidFill>
              </a:rPr>
              <a:t>Планирование работы </a:t>
            </a:r>
            <a:br>
              <a:rPr lang="ru-RU" sz="4000" b="1" i="1" dirty="0">
                <a:solidFill>
                  <a:srgbClr val="FF0000"/>
                </a:solidFill>
              </a:rPr>
            </a:br>
            <a:r>
              <a:rPr lang="ru-RU" sz="4000" b="1" i="1" dirty="0">
                <a:solidFill>
                  <a:srgbClr val="FF0000"/>
                </a:solidFill>
              </a:rPr>
              <a:t>по диалогической речи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251521" y="1700808"/>
            <a:ext cx="1728191" cy="3888433"/>
            <a:chOff x="0" y="0"/>
            <a:chExt cx="2000264" cy="4857784"/>
          </a:xfrm>
        </p:grpSpPr>
        <p:sp>
          <p:nvSpPr>
            <p:cNvPr id="10" name="Блок-схема: ручное управление 9"/>
            <p:cNvSpPr/>
            <p:nvPr/>
          </p:nvSpPr>
          <p:spPr>
            <a:xfrm rot="16200000">
              <a:off x="-1428760" y="1428760"/>
              <a:ext cx="4857784" cy="2000264"/>
            </a:xfrm>
            <a:prstGeom prst="flowChartManualOperation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Блок-схема: ручное управление 4"/>
            <p:cNvSpPr/>
            <p:nvPr/>
          </p:nvSpPr>
          <p:spPr>
            <a:xfrm rot="21600000">
              <a:off x="0" y="971557"/>
              <a:ext cx="2000264" cy="29146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0" tIns="0" rIns="184150" bIns="0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900" kern="1200" dirty="0" smtClean="0">
                  <a:solidFill>
                    <a:schemeClr val="tx1"/>
                  </a:solidFill>
                </a:rPr>
                <a:t>I</a:t>
              </a:r>
              <a:r>
                <a:rPr lang="ru-RU" sz="2900" kern="1200" dirty="0" smtClean="0">
                  <a:solidFill>
                    <a:schemeClr val="tx1"/>
                  </a:solidFill>
                </a:rPr>
                <a:t> блок </a:t>
              </a:r>
            </a:p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solidFill>
                    <a:schemeClr val="tx1"/>
                  </a:solidFill>
                </a:rPr>
                <a:t>«Вопрос – ответ»</a:t>
              </a:r>
              <a:endParaRPr lang="ru-RU" sz="2400" kern="12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59248"/>
              </p:ext>
            </p:extLst>
          </p:nvPr>
        </p:nvGraphicFramePr>
        <p:xfrm>
          <a:off x="2612860" y="1635663"/>
          <a:ext cx="6096000" cy="5176660"/>
        </p:xfrm>
        <a:graphic>
          <a:graphicData uri="http://schemas.openxmlformats.org/drawingml/2006/table">
            <a:tbl>
              <a:tblPr/>
              <a:tblGrid>
                <a:gridCol w="2173454"/>
                <a:gridCol w="2000264"/>
                <a:gridCol w="1922282"/>
              </a:tblGrid>
              <a:tr h="107557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1" i="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стимулов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1" i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реакций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1" i="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правил поведения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107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0" i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Умение задавать вопросы различного содержания (познавательные и социально-личностные);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0" i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Пользоваться вопросительными словами и местоимениями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0" i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Умение отвечать на вопросы коммуникативно целесообразно, в соответствии с темой и ситуацией общения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0" i="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Умение: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0" i="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задавать вопросы адресно;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0" i="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не отвечать вопросом на вопрос;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800" b="0" i="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не оставлять вопрос без внимания;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3933825" algn="l"/>
                        </a:tabLst>
                      </a:pPr>
                      <a:r>
                        <a:rPr lang="ru-RU" sz="1800" b="0" i="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в общей беседе говорить по очереди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3" name="Рисунок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82" y="285728"/>
            <a:ext cx="1728191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9080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95536" y="-171400"/>
            <a:ext cx="8229600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FF0000"/>
                </a:solidFill>
              </a:rPr>
              <a:t>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0060" y="0"/>
            <a:ext cx="8229600" cy="1700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i="1" dirty="0">
                <a:solidFill>
                  <a:srgbClr val="FF0000"/>
                </a:solidFill>
              </a:rPr>
              <a:t>Планирование работы </a:t>
            </a:r>
            <a:br>
              <a:rPr lang="ru-RU" sz="4000" b="1" i="1" dirty="0">
                <a:solidFill>
                  <a:srgbClr val="FF0000"/>
                </a:solidFill>
              </a:rPr>
            </a:br>
            <a:r>
              <a:rPr lang="ru-RU" sz="4000" b="1" i="1" dirty="0">
                <a:solidFill>
                  <a:srgbClr val="FF0000"/>
                </a:solidFill>
              </a:rPr>
              <a:t>по диалогической речи</a:t>
            </a:r>
          </a:p>
        </p:txBody>
      </p:sp>
      <p:grpSp>
        <p:nvGrpSpPr>
          <p:cNvPr id="13" name="Группа 12"/>
          <p:cNvGrpSpPr/>
          <p:nvPr/>
        </p:nvGrpSpPr>
        <p:grpSpPr>
          <a:xfrm>
            <a:off x="153545" y="1412776"/>
            <a:ext cx="2143140" cy="3893157"/>
            <a:chOff x="0" y="648073"/>
            <a:chExt cx="2143140" cy="3893157"/>
          </a:xfrm>
        </p:grpSpPr>
        <p:sp>
          <p:nvSpPr>
            <p:cNvPr id="14" name="Блок-схема: ручное управление 13"/>
            <p:cNvSpPr/>
            <p:nvPr/>
          </p:nvSpPr>
          <p:spPr>
            <a:xfrm rot="16200000">
              <a:off x="-875009" y="1649579"/>
              <a:ext cx="3893157" cy="1890146"/>
            </a:xfrm>
            <a:prstGeom prst="flowChartManualOperation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Блок-схема: ручное управление 4"/>
            <p:cNvSpPr/>
            <p:nvPr/>
          </p:nvSpPr>
          <p:spPr>
            <a:xfrm>
              <a:off x="0" y="1000132"/>
              <a:ext cx="2143140" cy="300039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0" tIns="0" rIns="184150" bIns="0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900" kern="1200" dirty="0" smtClean="0">
                  <a:solidFill>
                    <a:schemeClr val="tx1"/>
                  </a:solidFill>
                </a:rPr>
                <a:t>II</a:t>
              </a:r>
              <a:r>
                <a:rPr lang="ru-RU" sz="2900" kern="1200" dirty="0" smtClean="0">
                  <a:solidFill>
                    <a:schemeClr val="tx1"/>
                  </a:solidFill>
                </a:rPr>
                <a:t>  блок </a:t>
              </a:r>
            </a:p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solidFill>
                    <a:schemeClr val="tx1"/>
                  </a:solidFill>
                </a:rPr>
                <a:t>«Сообщение – реакция на сообщение»</a:t>
              </a:r>
              <a:endParaRPr lang="ru-RU" sz="2400" kern="12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858233"/>
              </p:ext>
            </p:extLst>
          </p:nvPr>
        </p:nvGraphicFramePr>
        <p:xfrm>
          <a:off x="2555776" y="1530676"/>
          <a:ext cx="5943600" cy="5318363"/>
        </p:xfrm>
        <a:graphic>
          <a:graphicData uri="http://schemas.openxmlformats.org/drawingml/2006/table">
            <a:tbl>
              <a:tblPr/>
              <a:tblGrid>
                <a:gridCol w="630189"/>
                <a:gridCol w="1800995"/>
                <a:gridCol w="1531004"/>
                <a:gridCol w="1981412"/>
              </a:tblGrid>
              <a:tr h="6773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589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b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стимулов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b="1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реакций</a:t>
                      </a:r>
                      <a:endParaRPr lang="ru-RU" sz="14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b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правил поведения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4694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b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Сообщение – 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b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реакция на сообщение</a:t>
                      </a:r>
                      <a:endParaRPr lang="ru-RU" sz="14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Умение сообщать собеседникам: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свое мнение, точку зрения;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новые факты, впечатления, события;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изменившиеся представления;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о выполнении обещания, сделанном;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о желаниях, намерениях;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о своих чувствах и переживаниях и т.п.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Умение толерантно реагировать на сообщения, выражать вежливо: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согласие (несогласие);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удивление;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возражение;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добавление;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разъяснение и т.д.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Умение: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сообщать о чем-либо, избегая нескромности и хвастливости;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быть сдержанным при высказывании своих чувств;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избегать категоричности в суждениях;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проявлять толерантность к другому мнению;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4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обмениваясь мнениями, давать возможность высказываться всем собеседникам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205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95536" y="-171400"/>
            <a:ext cx="8229600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FF0000"/>
                </a:solidFill>
              </a:rPr>
              <a:t>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0060" y="0"/>
            <a:ext cx="8229600" cy="1700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i="1" dirty="0">
                <a:solidFill>
                  <a:srgbClr val="FF0000"/>
                </a:solidFill>
              </a:rPr>
              <a:t>Планирование работы </a:t>
            </a:r>
            <a:br>
              <a:rPr lang="ru-RU" sz="4000" b="1" i="1" dirty="0">
                <a:solidFill>
                  <a:srgbClr val="FF0000"/>
                </a:solidFill>
              </a:rPr>
            </a:br>
            <a:r>
              <a:rPr lang="ru-RU" sz="4000" b="1" i="1" dirty="0">
                <a:solidFill>
                  <a:srgbClr val="FF0000"/>
                </a:solidFill>
              </a:rPr>
              <a:t>по диалогической речи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139518" y="1268760"/>
            <a:ext cx="2214578" cy="4114829"/>
            <a:chOff x="-112002" y="-442347"/>
            <a:chExt cx="2214578" cy="4114829"/>
          </a:xfrm>
        </p:grpSpPr>
        <p:sp>
          <p:nvSpPr>
            <p:cNvPr id="13" name="Блок-схема: ручное управление 12"/>
            <p:cNvSpPr/>
            <p:nvPr/>
          </p:nvSpPr>
          <p:spPr>
            <a:xfrm rot="16200000">
              <a:off x="-1042704" y="619781"/>
              <a:ext cx="4114829" cy="1990574"/>
            </a:xfrm>
            <a:prstGeom prst="flowChartManualOperation">
              <a:avLst/>
            </a:prstGeom>
            <a:solidFill>
              <a:srgbClr val="FFC0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Блок-схема: ручное управление 4"/>
            <p:cNvSpPr/>
            <p:nvPr/>
          </p:nvSpPr>
          <p:spPr>
            <a:xfrm>
              <a:off x="-112002" y="72008"/>
              <a:ext cx="2214578" cy="30861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84150" tIns="0" rIns="184150" bIns="0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900" kern="1200" dirty="0" smtClean="0">
                  <a:solidFill>
                    <a:schemeClr val="tx1"/>
                  </a:solidFill>
                </a:rPr>
                <a:t>III</a:t>
              </a:r>
              <a:r>
                <a:rPr lang="ru-RU" sz="2900" kern="1200" dirty="0" smtClean="0">
                  <a:solidFill>
                    <a:schemeClr val="tx1"/>
                  </a:solidFill>
                </a:rPr>
                <a:t>  блок </a:t>
              </a:r>
              <a:r>
                <a:rPr lang="ru-RU" sz="2400" kern="1200" dirty="0" smtClean="0">
                  <a:solidFill>
                    <a:schemeClr val="tx1"/>
                  </a:solidFill>
                </a:rPr>
                <a:t>«Побуждение – реакция на побуждение»</a:t>
              </a:r>
              <a:endParaRPr lang="ru-RU" sz="2400" kern="1200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164494"/>
              </p:ext>
            </p:extLst>
          </p:nvPr>
        </p:nvGraphicFramePr>
        <p:xfrm>
          <a:off x="2665196" y="1556792"/>
          <a:ext cx="5943600" cy="4429156"/>
        </p:xfrm>
        <a:graphic>
          <a:graphicData uri="http://schemas.openxmlformats.org/drawingml/2006/table">
            <a:tbl>
              <a:tblPr/>
              <a:tblGrid>
                <a:gridCol w="682668"/>
                <a:gridCol w="1748516"/>
                <a:gridCol w="1531004"/>
                <a:gridCol w="1981412"/>
              </a:tblGrid>
              <a:tr h="995316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</a:br>
                      <a:endParaRPr lang="ru-RU" sz="16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b="1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стимулов</a:t>
                      </a:r>
                      <a:endParaRPr lang="ru-RU" sz="160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реакций</a:t>
                      </a:r>
                      <a:endParaRPr lang="ru-RU" sz="16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Освоение правил поведения</a:t>
                      </a:r>
                      <a:endParaRPr lang="ru-RU" sz="16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3840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Побуждение –</a:t>
                      </a:r>
                      <a:endParaRPr lang="ru-RU" sz="16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b="1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реакция на побуждение</a:t>
                      </a:r>
                      <a:endParaRPr lang="ru-RU" sz="1600" dirty="0"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Умение вежливо выражать в общении со сверстниками и взрослыми: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побуждения к какому-либо действию;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просьбы, советы;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предложения;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- приглашения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Умение в социально принятых формах выражать готовность к выполнению побуждения или отказываться от выполнения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22720" algn="l"/>
                        </a:tabLst>
                      </a:pPr>
                      <a:r>
                        <a:rPr lang="ru-RU" sz="1600" dirty="0"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Пользоваться средствами речевого этикета при выражении побуждений и реакций на побуждение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33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628800"/>
            <a:ext cx="8712968" cy="864096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+mn-lt"/>
                <a:cs typeface="Arial" panose="020B0604020202020204" pitchFamily="34" charset="0"/>
              </a:rPr>
              <a:t>разговор воспитателя  с детьми (</a:t>
            </a:r>
            <a:r>
              <a:rPr lang="ru-RU" sz="2800" b="1" dirty="0">
                <a:latin typeface="+mn-lt"/>
                <a:cs typeface="Arial" panose="020B0604020202020204" pitchFamily="34" charset="0"/>
              </a:rPr>
              <a:t>неподготовленный диалог</a:t>
            </a:r>
            <a:r>
              <a:rPr lang="ru-RU" sz="2800" b="1" dirty="0" smtClean="0">
                <a:latin typeface="+mn-lt"/>
                <a:cs typeface="Arial" panose="020B0604020202020204" pitchFamily="34" charset="0"/>
              </a:rPr>
              <a:t>);</a:t>
            </a:r>
            <a:endParaRPr lang="ru-RU" sz="28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95536" y="-171400"/>
            <a:ext cx="8229600" cy="126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FF0000"/>
                </a:solidFill>
              </a:rPr>
              <a:t>  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80060" y="0"/>
            <a:ext cx="8229600" cy="1700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Методы формирования диалогической речи  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8813" y="2636912"/>
            <a:ext cx="85176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2800" b="1" dirty="0" smtClean="0">
                <a:cs typeface="Arial" panose="020B0604020202020204" pitchFamily="34" charset="0"/>
              </a:rPr>
              <a:t>беседы </a:t>
            </a:r>
            <a:r>
              <a:rPr lang="ru-RU" sz="2800" b="1" dirty="0">
                <a:cs typeface="Arial" panose="020B0604020202020204" pitchFamily="34" charset="0"/>
              </a:rPr>
              <a:t>(индивидуальные и групповые</a:t>
            </a:r>
            <a:r>
              <a:rPr lang="ru-RU" sz="2800" b="1" dirty="0" smtClean="0">
                <a:cs typeface="Arial" panose="020B0604020202020204" pitchFamily="34" charset="0"/>
              </a:rPr>
              <a:t>);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8812" y="3160132"/>
            <a:ext cx="8775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800" b="1" dirty="0">
                <a:cs typeface="Arial" panose="020B0604020202020204" pitchFamily="34" charset="0"/>
              </a:rPr>
              <a:t>чтение литературных произведений</a:t>
            </a:r>
            <a:r>
              <a:rPr lang="ru-RU" sz="2800" b="1" dirty="0" smtClean="0">
                <a:cs typeface="Arial" panose="020B0604020202020204" pitchFamily="34" charset="0"/>
              </a:rPr>
              <a:t>;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17213" y="3789040"/>
            <a:ext cx="87472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800" b="1" dirty="0">
                <a:cs typeface="Arial" panose="020B0604020202020204" pitchFamily="34" charset="0"/>
              </a:rPr>
              <a:t>разнообразные игры </a:t>
            </a:r>
            <a:r>
              <a:rPr lang="ru-RU" sz="2800" b="1" dirty="0" smtClean="0">
                <a:cs typeface="Arial" panose="020B0604020202020204" pitchFamily="34" charset="0"/>
              </a:rPr>
              <a:t>(сюжетно-ролевые</a:t>
            </a:r>
            <a:r>
              <a:rPr lang="ru-RU" sz="2800" b="1" dirty="0">
                <a:cs typeface="Arial" panose="020B0604020202020204" pitchFamily="34" charset="0"/>
              </a:rPr>
              <a:t>, дидактические, подвижные, игры-инсценировки и игры-драматизации).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5015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  <a:latin typeface="+mn-lt"/>
              </a:rPr>
              <a:t>Методические приемы </a:t>
            </a:r>
            <a:br>
              <a:rPr lang="ru-RU" b="1" i="1" dirty="0" smtClean="0">
                <a:solidFill>
                  <a:srgbClr val="FF0000"/>
                </a:solidFill>
                <a:latin typeface="+mn-lt"/>
              </a:rPr>
            </a:br>
            <a:r>
              <a:rPr lang="ru-RU" b="1" i="1" dirty="0" smtClean="0">
                <a:solidFill>
                  <a:srgbClr val="FF0000"/>
                </a:solidFill>
                <a:latin typeface="+mn-lt"/>
              </a:rPr>
              <a:t>обучения диалогической речи</a:t>
            </a:r>
            <a:endParaRPr lang="ru-RU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619944" y="6290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43744" y="1485737"/>
            <a:ext cx="5468416" cy="71817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buFont typeface="Wingdings" pitchFamily="2" charset="2"/>
              <a:buChar char="Ø"/>
            </a:pPr>
            <a:r>
              <a:rPr lang="ru-RU" sz="3100" b="1" i="1" dirty="0" smtClean="0">
                <a:latin typeface="+mn-lt"/>
              </a:rPr>
              <a:t>Прием словесных поручений</a:t>
            </a:r>
            <a:r>
              <a:rPr lang="ru-RU" sz="3200" b="1" i="1" dirty="0" smtClean="0">
                <a:latin typeface="+mn-lt"/>
              </a:rPr>
              <a:t>; </a:t>
            </a:r>
            <a:endParaRPr lang="ru-RU" sz="3200" b="1" i="1" dirty="0">
              <a:latin typeface="+mn-lt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73676" y="3501008"/>
            <a:ext cx="8229600" cy="100811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buFont typeface="Wingdings" pitchFamily="2" charset="2"/>
              <a:buChar char="Ø"/>
            </a:pPr>
            <a:r>
              <a:rPr lang="ru-RU" sz="2800" b="1" i="1" dirty="0">
                <a:latin typeface="+mn-lt"/>
              </a:rPr>
              <a:t>прием  </a:t>
            </a:r>
            <a:r>
              <a:rPr lang="ru-RU" sz="2800" b="1" i="1" dirty="0" smtClean="0">
                <a:latin typeface="+mn-lt"/>
              </a:rPr>
              <a:t>создания специально организованных речевых ситуаций(посещение др.группы)</a:t>
            </a:r>
            <a:r>
              <a:rPr lang="ru-RU" sz="2800" b="1" i="1" dirty="0" smtClean="0">
                <a:solidFill>
                  <a:srgbClr val="FF0000"/>
                </a:solidFill>
                <a:latin typeface="+mn-lt"/>
              </a:rPr>
              <a:t> </a:t>
            </a:r>
            <a:endParaRPr lang="ru-RU" sz="28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28494" y="4393463"/>
            <a:ext cx="8382000" cy="9670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buFont typeface="Wingdings" pitchFamily="2" charset="2"/>
              <a:buChar char="Ø"/>
            </a:pPr>
            <a:r>
              <a:rPr lang="ru-RU" sz="2800" b="1" i="1" dirty="0" smtClean="0">
                <a:latin typeface="+mn-lt"/>
              </a:rPr>
              <a:t>Прием использования не дисциплинарных форм привлечения детского внимания</a:t>
            </a:r>
          </a:p>
          <a:p>
            <a:pPr algn="just"/>
            <a:r>
              <a:rPr lang="ru-RU" sz="2800" b="1" i="1" dirty="0">
                <a:latin typeface="+mn-lt"/>
              </a:rPr>
              <a:t> </a:t>
            </a:r>
            <a:r>
              <a:rPr lang="ru-RU" sz="2800" b="1" i="1" dirty="0" smtClean="0">
                <a:latin typeface="+mn-lt"/>
              </a:rPr>
              <a:t>            </a:t>
            </a:r>
            <a:r>
              <a:rPr lang="ru-RU" sz="2800" dirty="0" smtClean="0">
                <a:latin typeface="+mn-lt"/>
              </a:rPr>
              <a:t> </a:t>
            </a:r>
            <a:endParaRPr lang="ru-RU" sz="28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543744" y="1844823"/>
            <a:ext cx="8151500" cy="201622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just">
              <a:buFont typeface="Wingdings" pitchFamily="2" charset="2"/>
              <a:buChar char="Ø"/>
            </a:pPr>
            <a:r>
              <a:rPr lang="ru-RU" sz="2800" b="1" i="1" dirty="0" smtClean="0">
                <a:latin typeface="+mn-lt"/>
              </a:rPr>
              <a:t>совместное </a:t>
            </a:r>
            <a:r>
              <a:rPr lang="ru-RU" sz="2800" b="1" i="1" dirty="0">
                <a:latin typeface="+mn-lt"/>
              </a:rPr>
              <a:t>рисование к иллюстрациям, </a:t>
            </a:r>
            <a:r>
              <a:rPr lang="ru-RU" sz="2800" b="1" i="1" dirty="0" smtClean="0">
                <a:latin typeface="+mn-lt"/>
              </a:rPr>
              <a:t>аппликация, конструирование</a:t>
            </a:r>
            <a:r>
              <a:rPr lang="ru-RU" sz="2800" b="1" i="1" dirty="0">
                <a:latin typeface="+mn-lt"/>
              </a:rPr>
              <a:t>, </a:t>
            </a:r>
            <a:r>
              <a:rPr lang="ru-RU" sz="2800" b="1" i="1" dirty="0" smtClean="0">
                <a:latin typeface="+mn-lt"/>
              </a:rPr>
              <a:t>художественный труд;</a:t>
            </a:r>
            <a:endParaRPr lang="ru-RU" sz="2800" b="1" i="1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084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Создание условий для обучения диалогу</a:t>
            </a:r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- развивающая педагогическая среда, пространство общения;</a:t>
            </a:r>
          </a:p>
          <a:p>
            <a:r>
              <a:rPr lang="ru-RU" dirty="0" smtClean="0"/>
              <a:t>- правила организации жизни детей;</a:t>
            </a:r>
          </a:p>
          <a:p>
            <a:r>
              <a:rPr lang="ru-RU" dirty="0" smtClean="0"/>
              <a:t>- неурочные формы обучения родному языку;</a:t>
            </a:r>
          </a:p>
          <a:p>
            <a:r>
              <a:rPr lang="ru-RU" smtClean="0"/>
              <a:t>- не дисциплинарные </a:t>
            </a:r>
            <a:r>
              <a:rPr lang="ru-RU" dirty="0" smtClean="0"/>
              <a:t>методы привлечения и удержания внимания;</a:t>
            </a:r>
          </a:p>
          <a:p>
            <a:r>
              <a:rPr lang="ru-RU" dirty="0" smtClean="0"/>
              <a:t>- эмоциональный комфорт, творческая атмосфера в группе.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7544" y="332656"/>
            <a:ext cx="7488832" cy="23042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3881380"/>
            <a:ext cx="8208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i="1" dirty="0" smtClean="0"/>
              <a:t>Успехов в работе!</a:t>
            </a:r>
            <a:endParaRPr lang="ru-RU" sz="4000" b="1" i="1" dirty="0"/>
          </a:p>
        </p:txBody>
      </p:sp>
      <p:pic>
        <p:nvPicPr>
          <p:cNvPr id="5" name="Рисунок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507" y="404664"/>
            <a:ext cx="2174806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" descr="D:\Мои документы\фото группы\05 11 09\дс95 05 11 09_1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3830" y="1175976"/>
            <a:ext cx="2781986" cy="201282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Picture 2" descr="D:\Мои документы\фото группы\05 11 09\дс95 05 11 09_32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581042">
            <a:off x="6015221" y="1831142"/>
            <a:ext cx="2512791" cy="189985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502</Words>
  <Application>Microsoft Office PowerPoint</Application>
  <PresentationFormat>Экран (4:3)</PresentationFormat>
  <Paragraphs>92</Paragraphs>
  <Slides>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развивать умения понимать разнообразные инициативные обращения (сообщения, вопросы, побуждения);</vt:lpstr>
      <vt:lpstr>Презентация PowerPoint</vt:lpstr>
      <vt:lpstr>Презентация PowerPoint</vt:lpstr>
      <vt:lpstr>Презентация PowerPoint</vt:lpstr>
      <vt:lpstr>разговор воспитателя  с детьми (неподготовленный диалог);</vt:lpstr>
      <vt:lpstr>Методические приемы  обучения диалогической речи</vt:lpstr>
      <vt:lpstr>Создание условий для обучения диалогу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Администратор</cp:lastModifiedBy>
  <cp:revision>41</cp:revision>
  <dcterms:created xsi:type="dcterms:W3CDTF">2013-07-29T17:42:42Z</dcterms:created>
  <dcterms:modified xsi:type="dcterms:W3CDTF">2015-03-31T12:09:02Z</dcterms:modified>
</cp:coreProperties>
</file>