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3" r:id="rId2"/>
  </p:sldMasterIdLst>
  <p:notesMasterIdLst>
    <p:notesMasterId r:id="rId19"/>
  </p:notesMasterIdLst>
  <p:sldIdLst>
    <p:sldId id="276" r:id="rId3"/>
    <p:sldId id="277" r:id="rId4"/>
    <p:sldId id="278" r:id="rId5"/>
    <p:sldId id="257" r:id="rId6"/>
    <p:sldId id="258" r:id="rId7"/>
    <p:sldId id="259" r:id="rId8"/>
    <p:sldId id="262" r:id="rId9"/>
    <p:sldId id="264" r:id="rId10"/>
    <p:sldId id="265" r:id="rId11"/>
    <p:sldId id="266" r:id="rId12"/>
    <p:sldId id="267" r:id="rId13"/>
    <p:sldId id="271" r:id="rId14"/>
    <p:sldId id="272" r:id="rId15"/>
    <p:sldId id="275" r:id="rId16"/>
    <p:sldId id="279" r:id="rId17"/>
    <p:sldId id="280" r:id="rId18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7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>
        <p:scale>
          <a:sx n="69" d="100"/>
          <a:sy n="69" d="100"/>
        </p:scale>
        <p:origin x="-900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78" y="94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AFC3EED1-5F53-4225-9DC6-A7D85AFFA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530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63CE-F368-4291-9E9E-66E98E54FEF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793366B-5320-4148-9305-F6419BAB951A}" type="slidenum">
              <a:rPr lang="ru-RU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11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358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E56B0B1-D1F3-43C2-B152-A0FC48086192}" type="slidenum">
              <a:rPr lang="ru-RU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12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399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28761B1-FF93-440E-B58C-470204188117}" type="slidenum">
              <a:rPr lang="ru-RU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13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409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BEE398D-E633-4C0B-ABD1-58035B9F416B}" type="slidenum">
              <a:rPr lang="ru-RU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14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440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FC3EED1-5F53-4225-9DC6-A7D85AFFA2C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908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CA4028E-2CF1-4A8E-ADC1-3A2C4E764DA4}" type="slidenum">
              <a:rPr lang="ru-RU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4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256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988734D-8841-4EBB-83D8-22224B88E5FE}" type="slidenum">
              <a:rPr lang="ru-RU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5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266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9CDD971-782E-4DC3-A94D-FD2D7508ECD8}" type="slidenum">
              <a:rPr lang="ru-RU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6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276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72BAE6E-6810-49C6-ADFD-8CDD6026C467}" type="slidenum">
              <a:rPr lang="ru-RU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7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307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4A5D8EA-ECC6-4B36-956C-D0B7EB5613D2}" type="slidenum">
              <a:rPr lang="ru-RU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8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327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BEE1F0E-3F2D-47BB-AF2B-E7A9945BBCDD}" type="slidenum">
              <a:rPr lang="ru-RU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9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337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E65B54A-C54F-46AE-8CFF-C5F87A0D6EC1}" type="slidenum">
              <a:rPr lang="ru-RU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10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A2C77-5D81-4720-8ACB-94B852713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813DB-5794-4DBE-A095-2EB670C58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21782-8F2E-4F71-B7BB-0B8393897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016" y="251989"/>
            <a:ext cx="9586674" cy="665251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33346" y="5901753"/>
            <a:ext cx="9616916" cy="146782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763924"/>
            <a:ext cx="8568531" cy="1962239"/>
          </a:xfrm>
        </p:spPr>
        <p:txBody>
          <a:bodyPr anchor="b">
            <a:normAutofit/>
          </a:bodyPr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3919833"/>
            <a:ext cx="7056438" cy="162393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3EF02-60A7-4B40-99ED-8265B61DB5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9C147D-C08D-49D0-B9A2-624A2176C2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52016" y="251989"/>
            <a:ext cx="9586674" cy="522121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666881" y="4633682"/>
            <a:ext cx="3171063" cy="787081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887619" y="4492252"/>
            <a:ext cx="6112443" cy="93712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118476" y="4505780"/>
            <a:ext cx="6028068" cy="853491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6184072" y="4491023"/>
            <a:ext cx="3646840" cy="71821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33346" y="4473805"/>
            <a:ext cx="9616916" cy="1465940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712" y="2715619"/>
            <a:ext cx="8568531" cy="1679928"/>
          </a:xfrm>
        </p:spPr>
        <p:txBody>
          <a:bodyPr anchor="t">
            <a:normAutofit/>
          </a:bodyPr>
          <a:lstStyle>
            <a:lvl1pPr algn="ctr">
              <a:defRPr sz="49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7425" y="1584521"/>
            <a:ext cx="7075106" cy="1035957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769B7-8853-4538-9145-A2C6915B0C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1577F-FF0C-48E7-960E-B0E26B50CC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45965" y="2953313"/>
            <a:ext cx="4213701" cy="379999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20958" y="2953313"/>
            <a:ext cx="4213701" cy="379999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966" y="2952125"/>
            <a:ext cx="4213701" cy="705219"/>
          </a:xfrm>
        </p:spPr>
        <p:txBody>
          <a:bodyPr anchor="ctr"/>
          <a:lstStyle>
            <a:lvl1pPr marL="0" indent="0" algn="ctr">
              <a:buNone/>
              <a:defRPr sz="2600" b="0">
                <a:solidFill>
                  <a:schemeClr val="tx2"/>
                </a:solidFill>
                <a:latin typeface="+mj-lt"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6712" y="3779838"/>
            <a:ext cx="4211345" cy="297312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4318" y="2952124"/>
            <a:ext cx="4213701" cy="705219"/>
          </a:xfrm>
        </p:spPr>
        <p:txBody>
          <a:bodyPr anchor="ctr"/>
          <a:lstStyle>
            <a:lvl1pPr marL="0" indent="0" algn="ctr">
              <a:buNone/>
              <a:defRPr sz="2600" b="0" i="0">
                <a:solidFill>
                  <a:schemeClr val="tx2"/>
                </a:solidFill>
                <a:latin typeface="+mj-lt"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3779838"/>
            <a:ext cx="4213701" cy="297312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CCB7C-D463-42D5-B8E3-6CE033868B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BE956-0863-46BE-BC7B-4039C450CC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52016" y="251989"/>
            <a:ext cx="9586674" cy="157241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33346" y="787263"/>
            <a:ext cx="9616916" cy="1465940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B1B1A-02A1-49C9-A645-1302430A04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52016" y="251989"/>
            <a:ext cx="9586674" cy="157241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9BDBA-4625-4FA6-9478-38A4EEDD8E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063" y="3947831"/>
            <a:ext cx="3696229" cy="209991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61"/>
              </a:spcAft>
              <a:buNone/>
              <a:defRPr sz="2000">
                <a:solidFill>
                  <a:schemeClr val="tx2"/>
                </a:solidFill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33346" y="787264"/>
            <a:ext cx="9616916" cy="146782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008063" y="2519891"/>
            <a:ext cx="3696229" cy="1380901"/>
          </a:xfrm>
        </p:spPr>
        <p:txBody>
          <a:bodyPr anchor="b">
            <a:noAutofit/>
          </a:bodyPr>
          <a:lstStyle>
            <a:lvl1pPr algn="l">
              <a:defRPr sz="35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8465" y="2015914"/>
            <a:ext cx="4303973" cy="4199819"/>
          </a:xfrm>
        </p:spPr>
        <p:txBody>
          <a:bodyPr anchor="ctr"/>
          <a:lstStyle>
            <a:lvl1pPr>
              <a:buClr>
                <a:schemeClr val="bg1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2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tx2"/>
                </a:solidFill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2F51D-280E-400A-B768-CFC20B5A8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52016" y="251989"/>
            <a:ext cx="9586674" cy="665251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33346" y="5901753"/>
            <a:ext cx="9616916" cy="146782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3418" y="373318"/>
            <a:ext cx="4203176" cy="2678552"/>
          </a:xfrm>
        </p:spPr>
        <p:txBody>
          <a:bodyPr anchor="b">
            <a:normAutofit/>
          </a:bodyPr>
          <a:lstStyle>
            <a:lvl1pPr algn="l">
              <a:defRPr sz="31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66999" y="3070535"/>
            <a:ext cx="4209595" cy="26692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D7EDE-D522-4076-8982-39BC2A791F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24057" y="1511935"/>
            <a:ext cx="3931444" cy="3225461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500">
                <a:solidFill>
                  <a:schemeClr val="bg1"/>
                </a:solidFill>
              </a:defRPr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7ADEB-D62F-49F5-8F73-772DA49807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52016" y="251989"/>
            <a:ext cx="9586674" cy="157241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2A2CA-48CD-4D2C-866A-08F67101B5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33346" y="787264"/>
            <a:ext cx="9616916" cy="146782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1595932"/>
            <a:ext cx="2268141" cy="4946454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1595931"/>
            <a:ext cx="6636411" cy="494645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8350250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D5D2A-4BCA-4AC8-95D6-21AA5B2C1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FC52D-2A7B-4832-A8AF-A867BE1AC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198AC-75A9-4356-81A5-4A665CC2C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C3CA1-2B5D-4B68-8575-A488920B4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530BF-3497-4691-A430-364F3274A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3D722-EDE0-412B-9660-D6DF56EF1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87A28-B9EC-40D8-A7E6-4E817DA09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0C685-CE22-4656-8E92-BC75E8B97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38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D1330BA3-F2DE-41FB-964D-F1A0C43AF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52016" y="251989"/>
            <a:ext cx="9586674" cy="272148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33346" y="1851259"/>
            <a:ext cx="9616916" cy="1465940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72944"/>
            <a:ext cx="9072563" cy="1380901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92590" y="6889649"/>
            <a:ext cx="4174563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473" y="6889649"/>
            <a:ext cx="4174564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99898" y="6889648"/>
            <a:ext cx="1280832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1330BA3-F2DE-41FB-964D-F1A0C43AF9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394" y="2949207"/>
            <a:ext cx="8167173" cy="3803753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1007943" rtl="0" eaLnBrk="1" latinLnBrk="0" hangingPunct="1">
        <a:spcBef>
          <a:spcPct val="0"/>
        </a:spcBef>
        <a:buNone/>
        <a:defRPr sz="49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2383" indent="-302383" algn="l" defTabSz="1007943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635215" indent="-302383" algn="l" defTabSz="1007943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43197" indent="-251986" algn="l" defTabSz="1007943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259929" indent="-251986" algn="l" defTabSz="1007943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612709" indent="-251986" algn="l" defTabSz="1007943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965489" indent="-251986" algn="l" defTabSz="1007943" rtl="0" eaLnBrk="1" latinLnBrk="0" hangingPunct="1">
        <a:spcBef>
          <a:spcPts val="423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318269" indent="-251986" algn="l" defTabSz="1007943" rtl="0" eaLnBrk="1" latinLnBrk="0" hangingPunct="1">
        <a:spcBef>
          <a:spcPts val="423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671049" indent="-251986" algn="l" defTabSz="1007943" rtl="0" eaLnBrk="1" latinLnBrk="0" hangingPunct="1">
        <a:spcBef>
          <a:spcPts val="423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3023829" indent="-251986" algn="l" defTabSz="1007943" rtl="0" eaLnBrk="1" latinLnBrk="0" hangingPunct="1">
        <a:spcBef>
          <a:spcPts val="423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hyperlink" Target="http://ru.wikipedia.org/wiki/%D0%A4%D0%B0%D0%B9%D0%BB:Flag_of_Minsk,_Belarus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1" name="Picture 11" descr="http://casinobelarus.ru/wp-content/uploads/2016/05/%D0%9C%D0%B8%D0%BD%D1%81%D0%BA-%D0%BD%D0%B0-%D0%BF%D1%80%D0%B0%D0%B7%D0%B4%D0%BD%D0%B8%D0%BA%D0%B8.jpg"/>
          <p:cNvPicPr>
            <a:picLocks noChangeAspect="1" noChangeArrowheads="1"/>
          </p:cNvPicPr>
          <p:nvPr/>
        </p:nvPicPr>
        <p:blipFill>
          <a:blip r:embed="rId3" cstate="print"/>
          <a:srcRect b="4000"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1954201"/>
            <a:ext cx="10080625" cy="45719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ru-RU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2542496"/>
            <a:ext cx="10080625" cy="148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Минск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76016" y="675362"/>
            <a:ext cx="6854505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j-lt"/>
              </a:rPr>
              <a:t>Государственное учреждение образования «</a:t>
            </a:r>
            <a:r>
              <a:rPr lang="ru-RU" b="1" dirty="0" err="1" smtClean="0">
                <a:solidFill>
                  <a:srgbClr val="FF0000"/>
                </a:solidFill>
                <a:latin typeface="+mj-lt"/>
              </a:rPr>
              <a:t>Сольский</a:t>
            </a:r>
            <a:r>
              <a:rPr lang="ru-RU" b="1" dirty="0" smtClean="0">
                <a:solidFill>
                  <a:srgbClr val="FF0000"/>
                </a:solidFill>
                <a:latin typeface="+mj-lt"/>
              </a:rPr>
              <a:t> ясли-сад»</a:t>
            </a:r>
            <a:endParaRPr lang="ru-RU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048">
        <p14:reveal/>
      </p:transition>
    </mc:Choice>
    <mc:Fallback xmlns="">
      <p:transition spd="slow" advTm="60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8351837" cy="1262063"/>
          </a:xfrm>
        </p:spPr>
        <p:txBody>
          <a:bodyPr tIns="2772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dirty="0" smtClean="0"/>
              <a:t>Площадь Победы 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2519363"/>
            <a:ext cx="9359900" cy="4859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360363" y="1439863"/>
            <a:ext cx="9720262" cy="1023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4404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200" dirty="0">
                <a:solidFill>
                  <a:srgbClr val="000000"/>
                </a:solidFill>
                <a:cs typeface="Droid Sans Fallback" charset="0"/>
              </a:rPr>
              <a:t>До 1958 года площадь носила название Круглая. Сегодня в ее центре находится 38-метровый гранитный монумент Победы с масштабными фигурами солдат и партизан Великой Отечественной войны</a:t>
            </a:r>
            <a:r>
              <a:rPr lang="ru-RU" dirty="0">
                <a:solidFill>
                  <a:srgbClr val="000000"/>
                </a:solidFill>
                <a:cs typeface="Droid Sans Fallback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969">
        <p14:reveal/>
      </p:transition>
    </mc:Choice>
    <mc:Fallback xmlns="">
      <p:transition spd="slow" advTm="109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2772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dirty="0" smtClean="0"/>
              <a:t>Ботанический сад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339975"/>
            <a:ext cx="8999538" cy="5040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539750" y="1260475"/>
            <a:ext cx="8999538" cy="102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4404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200" dirty="0">
                <a:solidFill>
                  <a:srgbClr val="000000"/>
                </a:solidFill>
                <a:cs typeface="Droid Sans Fallback" charset="0"/>
              </a:rPr>
              <a:t>По площади Минский ботанический сад занимает 3 место в Европе после Королевского ботанического сада Кью в Лондоне и парка в Мадриде. Он один из крупнейших и по составу коллекций.</a:t>
            </a:r>
            <a:r>
              <a:rPr lang="ru-RU" dirty="0">
                <a:solidFill>
                  <a:srgbClr val="000000"/>
                </a:solidFill>
                <a:cs typeface="Droid Sans Fallback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1255">
        <p14:reveal/>
      </p:transition>
    </mc:Choice>
    <mc:Fallback xmlns="">
      <p:transition spd="slow" advTm="112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8351837" cy="1262063"/>
          </a:xfrm>
        </p:spPr>
        <p:txBody>
          <a:bodyPr tIns="2772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dirty="0" smtClean="0"/>
              <a:t>Дворец Республики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814638"/>
            <a:ext cx="8999538" cy="4564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179388" y="1365250"/>
            <a:ext cx="9720262" cy="1335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4404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200" dirty="0">
                <a:solidFill>
                  <a:srgbClr val="000000"/>
                </a:solidFill>
                <a:cs typeface="Droid Sans Fallback" charset="0"/>
              </a:rPr>
              <a:t>Главное назначение Дворца - проведение массовых мероприятий, концертов, оперных спектаклей, гала-концертов, выступление симфонических оркестров, новогодних мероприятий с елкой для детей и взрослых, различных выставок и др.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1198">
        <p14:reveal/>
      </p:transition>
    </mc:Choice>
    <mc:Fallback xmlns="">
      <p:transition spd="slow" advTm="111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266700"/>
            <a:ext cx="9070975" cy="1262063"/>
          </a:xfrm>
        </p:spPr>
        <p:txBody>
          <a:bodyPr tIns="27720"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dirty="0" smtClean="0"/>
              <a:t>Музей Великой Отечественной войны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360363" y="6300788"/>
            <a:ext cx="9359900" cy="769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6168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400" dirty="0">
                <a:solidFill>
                  <a:srgbClr val="000000"/>
                </a:solidFill>
                <a:cs typeface="Droid Sans Fallback" charset="0"/>
              </a:rPr>
              <a:t>Крупнейшее в Белоруссии хранилище реликвий Великой Отечественной войны</a:t>
            </a:r>
            <a:r>
              <a:rPr lang="ru-RU" sz="2200" dirty="0">
                <a:solidFill>
                  <a:srgbClr val="000000"/>
                </a:solidFill>
                <a:cs typeface="Droid Sans Fallback" charset="0"/>
              </a:rPr>
              <a:t>.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1511300"/>
            <a:ext cx="9359900" cy="4608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1039">
        <p14:reveal/>
      </p:transition>
    </mc:Choice>
    <mc:Fallback xmlns="">
      <p:transition spd="slow" advTm="110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357188"/>
            <a:ext cx="9070975" cy="1262062"/>
          </a:xfrm>
        </p:spPr>
        <p:txBody>
          <a:bodyPr tIns="2772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dirty="0" smtClean="0"/>
              <a:t> Главный стадион «Динамо»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2339975"/>
            <a:ext cx="9359900" cy="510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360363" y="1439863"/>
            <a:ext cx="9359900" cy="900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6168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400" dirty="0">
                <a:solidFill>
                  <a:srgbClr val="000000"/>
                </a:solidFill>
                <a:cs typeface="Droid Sans Fallback" charset="0"/>
              </a:rPr>
              <a:t>Сооружение очень красивое, но достаточно старое и уже давно ожидающее капитальной реконструкции.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1158">
        <p14:reveal/>
      </p:transition>
    </mc:Choice>
    <mc:Fallback xmlns="">
      <p:transition spd="slow" advTm="111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906" y="2949575"/>
            <a:ext cx="7332337" cy="38036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Минск – столица Беларуси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35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780">
        <p14:reveal/>
      </p:transition>
    </mc:Choice>
    <mc:Fallback xmlns="">
      <p:transition spd="slow" advTm="107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40" y="2411685"/>
            <a:ext cx="8640960" cy="514799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Горжусь моей столицей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17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771">
        <p14:reveal/>
      </p:transition>
    </mc:Choice>
    <mc:Fallback xmlns="">
      <p:transition spd="slow" advTm="157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04031" y="671971"/>
            <a:ext cx="0" cy="0"/>
          </a:xfrm>
          <a:ln w="0">
            <a:solidFill>
              <a:schemeClr val="tx1"/>
            </a:solidFill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lIns="0" tIns="0" rIns="0" bIns="0">
            <a:normAutofit fontScale="25000" lnSpcReduction="20000"/>
            <a:flatTx/>
          </a:bodyPr>
          <a:lstStyle/>
          <a:p>
            <a:pPr>
              <a:lnSpc>
                <a:spcPct val="80000"/>
              </a:lnSpc>
            </a:pPr>
            <a:r>
              <a:rPr lang="ru-RU" sz="2200" b="1" dirty="0" smtClean="0">
                <a:latin typeface="Times New Roman" pitchFamily="18" charset="0"/>
              </a:rPr>
              <a:t>                                                         </a:t>
            </a:r>
            <a:endParaRPr lang="ru-RU" sz="2200" b="1" dirty="0"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Символы города: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7900" name="Picture 12" descr="gerb_mins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6416" y="2576683"/>
            <a:ext cx="2664297" cy="2470205"/>
          </a:xfrm>
          <a:prstGeom prst="rect">
            <a:avLst/>
          </a:prstGeom>
          <a:noFill/>
        </p:spPr>
      </p:pic>
      <p:pic>
        <p:nvPicPr>
          <p:cNvPr id="37902" name="Picture 14" descr="Флаг">
            <a:hlinkClick r:id="rId4" tooltip="Флаг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1880" y="2489089"/>
            <a:ext cx="3168352" cy="26054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63848" y="5940077"/>
            <a:ext cx="864096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1801" y="5940077"/>
            <a:ext cx="9289032" cy="1638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«Герб города Минска представляет собой барочный щит, в голубом поле которого изображены Божья Матерь на серебряном облаке в красно-синих одеждах, два ангела и два херувима». </a:t>
            </a:r>
          </a:p>
          <a:p>
            <a:r>
              <a:rPr lang="ru-RU" dirty="0"/>
              <a:t>На главном официальном символе белорусской </a:t>
            </a:r>
            <a:r>
              <a:rPr lang="ru-RU" dirty="0" smtClean="0"/>
              <a:t>столицы представлено </a:t>
            </a:r>
            <a:r>
              <a:rPr lang="ru-RU" dirty="0"/>
              <a:t>Вознесение Богородицы. В центре изображена Дева Мария, которую возносят летящие ангелы, в небе ее ждут два херувима.</a:t>
            </a:r>
          </a:p>
        </p:txBody>
      </p:sp>
    </p:spTree>
  </p:cSld>
  <p:clrMapOvr>
    <a:masterClrMapping/>
  </p:clrMapOvr>
  <p:transition spd="slow" advTm="1163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504031" y="587975"/>
            <a:ext cx="9072563" cy="613173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200" b="1" dirty="0" smtClean="0"/>
              <a:t>	Минск </a:t>
            </a:r>
            <a:r>
              <a:rPr lang="ru-RU" sz="2200" b="1" dirty="0"/>
              <a:t>— один из первых советских городов, принявших на себя удар гитлеровской военной машины.</a:t>
            </a:r>
            <a:br>
              <a:rPr lang="ru-RU" sz="2200" b="1" dirty="0"/>
            </a:br>
            <a:r>
              <a:rPr lang="ru-RU" sz="2200" b="1" dirty="0"/>
              <a:t>25 июня 1941 года немецкие войска подошли к городу, с 28 июня Минск — в </a:t>
            </a:r>
            <a:r>
              <a:rPr lang="ru-RU" sz="2200" b="1" dirty="0" smtClean="0"/>
              <a:t>оккупации.</a:t>
            </a:r>
            <a:endParaRPr lang="ru-RU" sz="2200" b="1" dirty="0"/>
          </a:p>
        </p:txBody>
      </p:sp>
      <p:pic>
        <p:nvPicPr>
          <p:cNvPr id="49157" name="Picture 5" descr="i?id=163167625&amp;tov=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4368" y="2771725"/>
            <a:ext cx="3528219" cy="22346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49159" name="Picture 7" descr="i?id=15123320&amp;tov=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864" y="3851845"/>
            <a:ext cx="3864240" cy="24988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2023">
        <p14:reveal/>
      </p:transition>
    </mc:Choice>
    <mc:Fallback xmlns="">
      <p:transition spd="slow" advTm="120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266700"/>
            <a:ext cx="9070975" cy="1262063"/>
          </a:xfrm>
        </p:spPr>
        <p:txBody>
          <a:bodyPr tIns="27720"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dirty="0" smtClean="0"/>
              <a:t>«Ворота города», железнодорожный вокзал  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1619250"/>
            <a:ext cx="5040312" cy="5759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5580063" y="1619250"/>
            <a:ext cx="4319587" cy="568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4404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200" dirty="0" smtClean="0">
                <a:solidFill>
                  <a:srgbClr val="000000"/>
                </a:solidFill>
                <a:cs typeface="Droid Sans Fallback" charset="0"/>
              </a:rPr>
              <a:t> «Ворота </a:t>
            </a:r>
            <a:r>
              <a:rPr lang="ru-RU" sz="2200" dirty="0">
                <a:solidFill>
                  <a:srgbClr val="000000"/>
                </a:solidFill>
                <a:cs typeface="Droid Sans Fallback" charset="0"/>
              </a:rPr>
              <a:t>города»: две одиннадцатиэтажные башни, возведенные по углам пятиэтажных домов. На одной из них расположены самые большие (около 5 м в диаметре) и,  пожалуй,  главные часы Беларуси (их белорусы видят на экране в новогоднюю ночь). Напротив двух башен располагается железнодорожный вокзал – единственное здание в Беларуси с таким количеством стеклянных конструкций.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1520">
        <p14:reveal/>
      </p:transition>
    </mc:Choice>
    <mc:Fallback xmlns="">
      <p:transition spd="slow" advTm="115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8351837" cy="1262063"/>
          </a:xfrm>
        </p:spPr>
        <p:txBody>
          <a:bodyPr tIns="2772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dirty="0" smtClean="0"/>
              <a:t>Железнодорожный вокзал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439863"/>
            <a:ext cx="9251950" cy="3779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360363" y="5400675"/>
            <a:ext cx="9539287" cy="1935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7932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600" dirty="0">
                <a:solidFill>
                  <a:srgbClr val="000000"/>
                </a:solidFill>
                <a:cs typeface="Droid Sans Fallback" charset="0"/>
              </a:rPr>
              <a:t>В начале 2000-х годов, после более чем десяти лет стройки, был открыт новый ультрасовременный железнодорожный вокзал, восхищающий сегодня своей красотой гостей столицы и являющийся одной из достопримечательностей города.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1044">
        <p14:reveal/>
      </p:transition>
    </mc:Choice>
    <mc:Fallback xmlns="">
      <p:transition spd="slow" advTm="110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215437" cy="1262063"/>
          </a:xfrm>
        </p:spPr>
        <p:txBody>
          <a:bodyPr tIns="2772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dirty="0" smtClean="0"/>
              <a:t>Национальная библиотека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519363"/>
            <a:ext cx="8999538" cy="4859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60363" y="1260475"/>
            <a:ext cx="9899650" cy="1503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7932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600" dirty="0">
                <a:solidFill>
                  <a:srgbClr val="000000"/>
                </a:solidFill>
                <a:cs typeface="Droid Sans Fallback" charset="0"/>
              </a:rPr>
              <a:t>По форме библиотека напоминает алмаз. Здание особенно хорошо выглядит вечером, когда превращается в гигантский многоцветный экран, на котором постоянно меняются узоры.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1512">
        <p14:reveal/>
      </p:transition>
    </mc:Choice>
    <mc:Fallback xmlns="">
      <p:transition spd="slow" advTm="115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8351837" cy="1262063"/>
          </a:xfrm>
        </p:spPr>
        <p:txBody>
          <a:bodyPr tIns="27720"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dirty="0" smtClean="0"/>
              <a:t>Культурно-спортивный комплекс «Минск-Арена»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619250"/>
            <a:ext cx="8999538" cy="414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539750" y="5930900"/>
            <a:ext cx="9720263" cy="1449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6168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400" dirty="0">
                <a:solidFill>
                  <a:srgbClr val="000000"/>
                </a:solidFill>
                <a:cs typeface="Droid Sans Fallback" charset="0"/>
              </a:rPr>
              <a:t>«Минск-Арена» является одной из крупнейших хоккейных площадок Европы. Р</a:t>
            </a:r>
            <a:r>
              <a:rPr lang="ru-RU" sz="2400" dirty="0" smtClean="0">
                <a:solidFill>
                  <a:srgbClr val="000000"/>
                </a:solidFill>
                <a:cs typeface="Droid Sans Fallback" charset="0"/>
              </a:rPr>
              <a:t>аботы </a:t>
            </a:r>
            <a:r>
              <a:rPr lang="ru-RU" sz="2400" dirty="0">
                <a:solidFill>
                  <a:srgbClr val="000000"/>
                </a:solidFill>
                <a:cs typeface="Droid Sans Fallback" charset="0"/>
              </a:rPr>
              <a:t>начались весной 2006 </a:t>
            </a:r>
            <a:r>
              <a:rPr lang="ru-RU" sz="2400" dirty="0" smtClean="0">
                <a:solidFill>
                  <a:srgbClr val="000000"/>
                </a:solidFill>
                <a:cs typeface="Droid Sans Fallback" charset="0"/>
              </a:rPr>
              <a:t>года.  </a:t>
            </a:r>
            <a:r>
              <a:rPr lang="ru-RU" sz="2400" dirty="0">
                <a:solidFill>
                  <a:srgbClr val="000000"/>
                </a:solidFill>
                <a:cs typeface="Droid Sans Fallback" charset="0"/>
              </a:rPr>
              <a:t>2 декабря 2009 года состоялась первая тренировка на </a:t>
            </a:r>
            <a:r>
              <a:rPr lang="ru-RU" sz="2400" dirty="0" smtClean="0">
                <a:solidFill>
                  <a:srgbClr val="000000"/>
                </a:solidFill>
                <a:cs typeface="Droid Sans Fallback" charset="0"/>
              </a:rPr>
              <a:t>льду. </a:t>
            </a:r>
            <a:r>
              <a:rPr lang="ru-RU" sz="2400" dirty="0">
                <a:solidFill>
                  <a:srgbClr val="000000"/>
                </a:solidFill>
                <a:cs typeface="Droid Sans Fallback" charset="0"/>
              </a:rPr>
              <a:t>Первый хоккейный матч на «Минск-Арене» прошёл 26 декабря 2009 </a:t>
            </a:r>
            <a:r>
              <a:rPr lang="ru-RU" sz="2400" dirty="0" smtClean="0">
                <a:solidFill>
                  <a:srgbClr val="000000"/>
                </a:solidFill>
                <a:cs typeface="Droid Sans Fallback" charset="0"/>
              </a:rPr>
              <a:t>года.</a:t>
            </a:r>
            <a:endParaRPr lang="ru-RU" sz="2400" dirty="0">
              <a:solidFill>
                <a:srgbClr val="000000"/>
              </a:solidFill>
              <a:cs typeface="Droid Sans Fallback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1234">
        <p14:reveal/>
      </p:transition>
    </mc:Choice>
    <mc:Fallback xmlns="">
      <p:transition spd="slow" advTm="112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8351837" cy="1262063"/>
          </a:xfrm>
        </p:spPr>
        <p:txBody>
          <a:bodyPr tIns="27720"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dirty="0" smtClean="0"/>
              <a:t>Национальный Академический Большой Театр Оперы и Балета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619250"/>
            <a:ext cx="9063038" cy="4384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360363" y="6119813"/>
            <a:ext cx="9720262" cy="1335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4404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200" dirty="0">
                <a:solidFill>
                  <a:srgbClr val="000000"/>
                </a:solidFill>
                <a:cs typeface="Droid Sans Fallback" charset="0"/>
              </a:rPr>
              <a:t>Это единственное здание,  занимающее  целую площадь — площадь  Парижской коммуны. Перед театром установлен памятник известному белорусскому поэту Максиму Богдановичу</a:t>
            </a:r>
            <a:r>
              <a:rPr lang="ru-RU" sz="2200" dirty="0" smtClean="0">
                <a:solidFill>
                  <a:srgbClr val="000000"/>
                </a:solidFill>
                <a:cs typeface="Droid Sans Fallback" charset="0"/>
              </a:rPr>
              <a:t>.</a:t>
            </a:r>
            <a:endParaRPr lang="ru-RU" sz="2000" dirty="0">
              <a:solidFill>
                <a:srgbClr val="000000"/>
              </a:solidFill>
              <a:cs typeface="Droid Sans Fallback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780">
        <p14:reveal/>
      </p:transition>
    </mc:Choice>
    <mc:Fallback xmlns="">
      <p:transition spd="slow" advTm="107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8351837" cy="1262063"/>
          </a:xfrm>
        </p:spPr>
        <p:txBody>
          <a:bodyPr tIns="27720"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dirty="0" smtClean="0"/>
              <a:t>Костел Святых </a:t>
            </a:r>
            <a:r>
              <a:rPr lang="ru-RU" dirty="0" err="1" smtClean="0"/>
              <a:t>Симеона</a:t>
            </a:r>
            <a:r>
              <a:rPr lang="ru-RU" dirty="0" smtClean="0"/>
              <a:t> и Елены (в народе «Красный костел»)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1800225"/>
            <a:ext cx="6300787" cy="558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6840538" y="2339975"/>
            <a:ext cx="3060700" cy="5040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4404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200" dirty="0">
                <a:solidFill>
                  <a:srgbClr val="000000"/>
                </a:solidFill>
                <a:cs typeface="Droid Sans Fallback" charset="0"/>
              </a:rPr>
              <a:t>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400" dirty="0">
                <a:solidFill>
                  <a:srgbClr val="000000"/>
                </a:solidFill>
                <a:cs typeface="Droid Sans Fallback" charset="0"/>
              </a:rPr>
              <a:t>Это культовое сооружение является едва ли не самой известной достопримечательностью Минска.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400" dirty="0">
                <a:solidFill>
                  <a:srgbClr val="000000"/>
                </a:solidFill>
                <a:cs typeface="Droid Sans Fallback" charset="0"/>
              </a:rPr>
              <a:t>Это самый популярный и известный католический храм столицы</a:t>
            </a:r>
            <a:r>
              <a:rPr lang="ru-RU" sz="2200" dirty="0">
                <a:solidFill>
                  <a:srgbClr val="000000"/>
                </a:solidFill>
                <a:cs typeface="Droid Sans Fallback" charset="0"/>
              </a:rPr>
              <a:t>.</a:t>
            </a:r>
            <a:r>
              <a:rPr lang="ru-RU" dirty="0">
                <a:solidFill>
                  <a:srgbClr val="000000"/>
                </a:solidFill>
                <a:cs typeface="Droid Sans Fallback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926">
        <p14:reveal/>
      </p:transition>
    </mc:Choice>
    <mc:Fallback xmlns="">
      <p:transition spd="slow" advTm="109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457</Words>
  <Application>Microsoft Office PowerPoint</Application>
  <PresentationFormat>Произвольный</PresentationFormat>
  <Paragraphs>46</Paragraphs>
  <Slides>16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Волна</vt:lpstr>
      <vt:lpstr>Презентация PowerPoint</vt:lpstr>
      <vt:lpstr>Символы города:</vt:lpstr>
      <vt:lpstr>Презентация PowerPoint</vt:lpstr>
      <vt:lpstr>«Ворота города», железнодорожный вокзал  </vt:lpstr>
      <vt:lpstr>Железнодорожный вокзал</vt:lpstr>
      <vt:lpstr>Национальная библиотека</vt:lpstr>
      <vt:lpstr>Культурно-спортивный комплекс «Минск-Арена»</vt:lpstr>
      <vt:lpstr>Национальный Академический Большой Театр Оперы и Балета</vt:lpstr>
      <vt:lpstr>Костел Святых Симеона и Елены (в народе «Красный костел»)</vt:lpstr>
      <vt:lpstr>Площадь Победы </vt:lpstr>
      <vt:lpstr>Ботанический сад</vt:lpstr>
      <vt:lpstr>Дворец Республики</vt:lpstr>
      <vt:lpstr>Музей Великой Отечественной войны</vt:lpstr>
      <vt:lpstr> Главный стадион «Динамо»</vt:lpstr>
      <vt:lpstr>Минск – столица Беларуси</vt:lpstr>
      <vt:lpstr>Горжусь моей столицей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Минск</dc:title>
  <dc:creator>Yznaika.com</dc:creator>
  <cp:lastModifiedBy>User</cp:lastModifiedBy>
  <cp:revision>21</cp:revision>
  <cp:lastPrinted>1601-01-01T00:00:00Z</cp:lastPrinted>
  <dcterms:created xsi:type="dcterms:W3CDTF">2009-04-16T07:32:32Z</dcterms:created>
  <dcterms:modified xsi:type="dcterms:W3CDTF">2017-03-21T14:11:01Z</dcterms:modified>
</cp:coreProperties>
</file>